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65" r:id="rId4"/>
    <p:sldId id="258" r:id="rId5"/>
    <p:sldId id="260" r:id="rId6"/>
    <p:sldId id="261" r:id="rId7"/>
    <p:sldId id="263" r:id="rId8"/>
    <p:sldId id="264" r:id="rId9"/>
    <p:sldId id="266" r:id="rId10"/>
    <p:sldId id="267" r:id="rId11"/>
    <p:sldId id="269" r:id="rId12"/>
    <p:sldId id="270" r:id="rId13"/>
    <p:sldId id="272" r:id="rId1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 varScale="1">
        <p:scale>
          <a:sx n="103" d="100"/>
          <a:sy n="103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4E2D2A46-31D4-42C3-9BFC-281959225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44B3A36-662B-4E53-B902-E6976A1277D8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9EEDA-9492-4994-BB18-1005CD686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TR.mail@wipo.int" TargetMode="External"/><Relationship Id="rId2" Type="http://schemas.openxmlformats.org/officeDocument/2006/relationships/hyperlink" Target="mailto:Anna.Graschenkova@wipo.int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3.wipo.int/confluence/display/ATR/Annual+Technical+Reports+Home" TargetMode="External"/><Relationship Id="rId4" Type="http://schemas.openxmlformats.org/officeDocument/2006/relationships/hyperlink" Target="http://www.wipo.int/standards/en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3.wipo.int/confluence/display/ATR/Annual+Technical+Reports+Hom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183063"/>
            <a:ext cx="4937125" cy="1333500"/>
          </a:xfrm>
          <a:noFill/>
        </p:spPr>
        <p:txBody>
          <a:bodyPr/>
          <a:lstStyle/>
          <a:p>
            <a:pPr eaLnBrk="1" hangingPunct="1"/>
            <a:r>
              <a:rPr lang="en-US" sz="3000" b="1" dirty="0" smtClean="0">
                <a:solidFill>
                  <a:srgbClr val="00408C"/>
                </a:solidFill>
                <a:ea typeface="ヒラギノ角ゴ Pro W3" pitchFamily="1" charset="-128"/>
              </a:rPr>
              <a:t>Annual Technical Reports</a:t>
            </a:r>
          </a:p>
          <a:p>
            <a:pPr eaLnBrk="1" hangingPunct="1"/>
            <a:r>
              <a:rPr lang="en-US" sz="2600" dirty="0" smtClean="0">
                <a:solidFill>
                  <a:srgbClr val="00408C"/>
                </a:solidFill>
                <a:ea typeface="ヒラギノ角ゴ Pro W3" pitchFamily="1" charset="-128"/>
              </a:rPr>
              <a:t>CWS/4BIS, </a:t>
            </a:r>
            <a:r>
              <a:rPr lang="en-US" sz="2600" dirty="0">
                <a:solidFill>
                  <a:srgbClr val="00408C"/>
                </a:solidFill>
                <a:ea typeface="ヒラギノ角ゴ Pro W3" pitchFamily="1" charset="-128"/>
              </a:rPr>
              <a:t>A</a:t>
            </a:r>
            <a:r>
              <a:rPr lang="en-US" sz="2600" dirty="0" smtClean="0">
                <a:solidFill>
                  <a:srgbClr val="00408C"/>
                </a:solidFill>
                <a:ea typeface="ヒラギノ角ゴ Pro W3" pitchFamily="1" charset="-128"/>
              </a:rPr>
              <a:t>genda item 22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6249988" y="5253038"/>
            <a:ext cx="21478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40000"/>
              </a:lnSpc>
            </a:pPr>
            <a:r>
              <a:rPr lang="en-US" sz="13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Geneva</a:t>
            </a:r>
            <a:endParaRPr lang="en-US" sz="1300" dirty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  <a:p>
            <a:pPr>
              <a:lnSpc>
                <a:spcPct val="40000"/>
              </a:lnSpc>
            </a:pPr>
            <a:r>
              <a:rPr lang="en-US" sz="13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March 21 to 24</a:t>
            </a:r>
            <a:endParaRPr lang="en-US" sz="1300" dirty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  <a:p>
            <a:pPr>
              <a:lnSpc>
                <a:spcPct val="40000"/>
              </a:lnSpc>
            </a:pPr>
            <a:r>
              <a:rPr lang="en-US" sz="1300" dirty="0" smtClean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2016</a:t>
            </a:r>
            <a:endParaRPr lang="en-US" sz="1300" dirty="0">
              <a:solidFill>
                <a:srgbClr val="3399FF"/>
              </a:solidFill>
              <a:latin typeface="Arial Black" pitchFamily="34" charset="0"/>
              <a:ea typeface="ヒラギノ角ゴ Pro W3" pitchFamily="1" charset="-128"/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914400" y="3810000"/>
            <a:ext cx="381000" cy="381000"/>
          </a:xfrm>
          <a:prstGeom prst="rect">
            <a:avLst/>
          </a:pr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CH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1230313" y="5805488"/>
            <a:ext cx="69342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1800" dirty="0" smtClean="0">
                <a:solidFill>
                  <a:srgbClr val="00408C"/>
                </a:solidFill>
                <a:ea typeface="ヒラギノ角ゴ Pro W3" pitchFamily="1" charset="-128"/>
              </a:rPr>
              <a:t>Anna GRASCHENKOVA</a:t>
            </a:r>
            <a:endParaRPr lang="en-US" sz="1800" dirty="0">
              <a:solidFill>
                <a:srgbClr val="00408C"/>
              </a:solidFill>
              <a:ea typeface="ヒラギノ角ゴ Pro W3" pitchFamily="1" charset="-128"/>
            </a:endParaRPr>
          </a:p>
          <a:p>
            <a:pPr>
              <a:spcBef>
                <a:spcPct val="20000"/>
              </a:spcBef>
            </a:pPr>
            <a:r>
              <a:rPr lang="en-US" sz="1800" dirty="0" smtClean="0">
                <a:solidFill>
                  <a:srgbClr val="00408C"/>
                </a:solidFill>
                <a:ea typeface="ヒラギノ角ゴ Pro W3" pitchFamily="1" charset="-128"/>
              </a:rPr>
              <a:t>Industrial Property Information Officer</a:t>
            </a:r>
            <a:endParaRPr lang="en-US" sz="1800" dirty="0">
              <a:solidFill>
                <a:srgbClr val="00408C"/>
              </a:solidFill>
              <a:ea typeface="ヒラギノ角ゴ Pro W3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08038"/>
          </a:xfrm>
        </p:spPr>
        <p:txBody>
          <a:bodyPr/>
          <a:lstStyle/>
          <a:p>
            <a:r>
              <a:rPr lang="en-US" dirty="0" smtClean="0"/>
              <a:t>ATR Wiki – Workflow -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91600" cy="5410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Reference: Guidelines for submitting ATRs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Invitation (C.CWS 57-06)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Create WIPO User center account (you probably have one!)</a:t>
            </a:r>
          </a:p>
          <a:p>
            <a:r>
              <a:rPr lang="en-US" dirty="0" smtClean="0"/>
              <a:t>Let us know the username and other details, we will grant you access the restricted area (</a:t>
            </a:r>
            <a:r>
              <a:rPr lang="en-US" dirty="0" err="1"/>
              <a:t>atr_users</a:t>
            </a:r>
            <a:r>
              <a:rPr lang="en-US" dirty="0"/>
              <a:t> </a:t>
            </a:r>
            <a:r>
              <a:rPr lang="en-US" dirty="0" smtClean="0"/>
              <a:t>group)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Log in (create or edit ATRs) vs anonymous access (read only)</a:t>
            </a:r>
          </a:p>
          <a:p>
            <a:pPr>
              <a:lnSpc>
                <a:spcPct val="150000"/>
              </a:lnSpc>
            </a:pPr>
            <a:r>
              <a:rPr lang="en-US" u="sng" dirty="0" smtClean="0"/>
              <a:t>New ATRs</a:t>
            </a:r>
            <a:r>
              <a:rPr lang="en-US" dirty="0" smtClean="0"/>
              <a:t> -&gt; Choose the template -&gt; prepare the ATR</a:t>
            </a:r>
          </a:p>
          <a:p>
            <a:r>
              <a:rPr lang="en-US" dirty="0" smtClean="0"/>
              <a:t>Let us know when the ATR is ready to be published, i.e., to be transferred to the public pages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ATR Wiki – Workflow -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915400" cy="5867400"/>
          </a:xfrm>
        </p:spPr>
        <p:txBody>
          <a:bodyPr/>
          <a:lstStyle/>
          <a:p>
            <a:r>
              <a:rPr lang="en-US" dirty="0"/>
              <a:t>Template</a:t>
            </a:r>
          </a:p>
          <a:p>
            <a:pPr lvl="1"/>
            <a:r>
              <a:rPr lang="en-US" dirty="0"/>
              <a:t>Viewing – </a:t>
            </a:r>
            <a:r>
              <a:rPr lang="en-US" dirty="0" err="1"/>
              <a:t>atr_group</a:t>
            </a:r>
            <a:r>
              <a:rPr lang="en-US" dirty="0"/>
              <a:t> and </a:t>
            </a:r>
            <a:r>
              <a:rPr lang="en-US" dirty="0" err="1"/>
              <a:t>atr_admin</a:t>
            </a:r>
            <a:r>
              <a:rPr lang="en-US" dirty="0"/>
              <a:t> (by default)</a:t>
            </a:r>
          </a:p>
          <a:p>
            <a:pPr lvl="1"/>
            <a:r>
              <a:rPr lang="en-US" dirty="0"/>
              <a:t>Editing – no additional </a:t>
            </a:r>
            <a:r>
              <a:rPr lang="en-US" dirty="0" smtClean="0"/>
              <a:t>restrictions</a:t>
            </a:r>
          </a:p>
          <a:p>
            <a:pPr lvl="1"/>
            <a:r>
              <a:rPr lang="en-US" dirty="0" smtClean="0"/>
              <a:t>Page title “CWS/ATR/IP/YYYY/Country code”</a:t>
            </a:r>
            <a:endParaRPr lang="en-US" dirty="0"/>
          </a:p>
          <a:p>
            <a:pPr lvl="1"/>
            <a:r>
              <a:rPr lang="en-US" dirty="0" smtClean="0"/>
              <a:t>Labels – year, modality, language</a:t>
            </a:r>
            <a:endParaRPr lang="en-US" dirty="0"/>
          </a:p>
          <a:p>
            <a:r>
              <a:rPr lang="en-US" dirty="0" smtClean="0"/>
              <a:t>ATR </a:t>
            </a:r>
            <a:r>
              <a:rPr lang="en-US" dirty="0"/>
              <a:t>under preparation</a:t>
            </a:r>
          </a:p>
          <a:p>
            <a:pPr lvl="1"/>
            <a:r>
              <a:rPr lang="en-US" dirty="0"/>
              <a:t>Viewing – YOU and </a:t>
            </a:r>
            <a:r>
              <a:rPr lang="en-US" dirty="0" err="1"/>
              <a:t>atr_admin</a:t>
            </a:r>
            <a:endParaRPr lang="en-US" dirty="0"/>
          </a:p>
          <a:p>
            <a:pPr lvl="1"/>
            <a:r>
              <a:rPr lang="en-US" dirty="0"/>
              <a:t>Editing – no additional </a:t>
            </a:r>
            <a:r>
              <a:rPr lang="en-US" dirty="0" smtClean="0"/>
              <a:t>restrictions</a:t>
            </a:r>
          </a:p>
          <a:p>
            <a:pPr lvl="1"/>
            <a:r>
              <a:rPr lang="en-US" dirty="0" smtClean="0"/>
              <a:t>Page title “</a:t>
            </a:r>
            <a:r>
              <a:rPr lang="en-US" dirty="0" smtClean="0">
                <a:solidFill>
                  <a:srgbClr val="0070C0"/>
                </a:solidFill>
              </a:rPr>
              <a:t>CWS/ATR/IP/YYYY/</a:t>
            </a:r>
            <a:r>
              <a:rPr lang="en-US" dirty="0" smtClean="0">
                <a:solidFill>
                  <a:srgbClr val="FF0000"/>
                </a:solidFill>
              </a:rPr>
              <a:t>CC</a:t>
            </a:r>
            <a:r>
              <a:rPr lang="en-US" dirty="0" smtClean="0"/>
              <a:t>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(unique!)</a:t>
            </a:r>
          </a:p>
          <a:p>
            <a:pPr lvl="1"/>
            <a:r>
              <a:rPr lang="en-US" dirty="0"/>
              <a:t>Labels – </a:t>
            </a:r>
            <a:r>
              <a:rPr lang="en-US" dirty="0">
                <a:solidFill>
                  <a:srgbClr val="0070C0"/>
                </a:solidFill>
              </a:rPr>
              <a:t>year, modality, </a:t>
            </a:r>
            <a:r>
              <a:rPr lang="en-US" dirty="0" smtClean="0">
                <a:solidFill>
                  <a:srgbClr val="0070C0"/>
                </a:solidFill>
              </a:rPr>
              <a:t>language,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country name and code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Published </a:t>
            </a:r>
            <a:r>
              <a:rPr lang="en-US" dirty="0"/>
              <a:t>ATRs</a:t>
            </a:r>
          </a:p>
          <a:p>
            <a:pPr lvl="1"/>
            <a:r>
              <a:rPr lang="en-US" dirty="0"/>
              <a:t>Viewing – anonymous</a:t>
            </a:r>
          </a:p>
          <a:p>
            <a:pPr lvl="1"/>
            <a:r>
              <a:rPr lang="en-US" dirty="0"/>
              <a:t>Editing – </a:t>
            </a:r>
            <a:r>
              <a:rPr lang="en-US" dirty="0" err="1"/>
              <a:t>atr_admin</a:t>
            </a:r>
            <a:r>
              <a:rPr lang="en-US" dirty="0"/>
              <a:t> only</a:t>
            </a:r>
          </a:p>
        </p:txBody>
      </p:sp>
    </p:spTree>
    <p:extLst>
      <p:ext uri="{BB962C8B-B14F-4D97-AF65-F5344CB8AC3E}">
        <p14:creationId xmlns:p14="http://schemas.microsoft.com/office/powerpoint/2010/main" val="308189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ATRs – Statistics 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240532"/>
              </p:ext>
            </p:extLst>
          </p:nvPr>
        </p:nvGraphicFramePr>
        <p:xfrm>
          <a:off x="304800" y="990600"/>
          <a:ext cx="8686800" cy="4964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49509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Industrial Property</a:t>
                      </a:r>
                      <a: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Office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on </a:t>
                      </a:r>
                      <a:r>
                        <a:rPr lang="fr-FR" sz="1000" b="1" cap="small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Patent</a:t>
                      </a:r>
                      <a:r>
                        <a:rPr lang="fr-FR" sz="900" b="1" cap="small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/>
                      </a:r>
                      <a:br>
                        <a:rPr lang="fr-FR" sz="900" b="1" cap="small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</a:br>
                      <a:r>
                        <a:rPr lang="fr-FR" sz="900" b="1" cap="small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Information </a:t>
                      </a:r>
                      <a:r>
                        <a:rPr lang="en-US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Activities</a:t>
                      </a:r>
                      <a: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/>
                      </a:r>
                      <a:b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</a:br>
                      <a: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(CWS/ATR/PI/2014):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on </a:t>
                      </a:r>
                      <a:r>
                        <a:rPr lang="en-US" sz="1000" b="1" cap="small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Trademark</a:t>
                      </a:r>
                      <a:r>
                        <a:rPr lang="fr-FR" sz="900" b="1" cap="small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/>
                      </a:r>
                      <a:br>
                        <a:rPr lang="fr-FR" sz="900" b="1" cap="small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</a:br>
                      <a:r>
                        <a:rPr lang="fr-FR" sz="900" b="1" cap="small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Information </a:t>
                      </a:r>
                      <a:r>
                        <a:rPr lang="en-US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Activities</a:t>
                      </a:r>
                      <a: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/>
                      </a:r>
                      <a:b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</a:br>
                      <a: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(CWS/ATR/TM/2014):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900" b="1" cap="small" spc="-2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on </a:t>
                      </a:r>
                      <a:r>
                        <a:rPr lang="en-US" sz="1000" b="1" cap="small" spc="-2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Industrial</a:t>
                      </a:r>
                      <a:r>
                        <a:rPr lang="fr-FR" sz="1000" b="1" cap="small" spc="-2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fr-FR" sz="1000" b="1" cap="small" spc="-2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Design</a:t>
                      </a:r>
                      <a:r>
                        <a:rPr lang="fr-FR" sz="900" b="1" cap="small" spc="-2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/>
                      </a:r>
                      <a:br>
                        <a:rPr lang="fr-FR" sz="900" b="1" cap="small" spc="-2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</a:br>
                      <a:r>
                        <a:rPr lang="fr-FR" sz="900" b="1" cap="small" spc="-2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Information </a:t>
                      </a:r>
                      <a:r>
                        <a:rPr lang="en-US" sz="900" b="1" cap="small" spc="-2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Activities</a:t>
                      </a:r>
                      <a:r>
                        <a:rPr lang="fr-FR" sz="900" b="1" cap="small" spc="-2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/>
                      </a:r>
                      <a:br>
                        <a:rPr lang="fr-FR" sz="900" b="1" cap="small" spc="-2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</a:br>
                      <a:r>
                        <a:rPr lang="fr-FR" sz="900" b="1" cap="small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(CWS/ATR/ID/2014):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95904"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ARIPO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Australia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Bosnia and Herzegovina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Brazil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Chile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Czech Republic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/>
                          <a:ea typeface="Times New Roman"/>
                        </a:rPr>
                        <a:t>Egypt</a:t>
                      </a: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Spain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+mn-cs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United Kingdom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Croatia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Hungary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Ireland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Japan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Lithuania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Madagascar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Norway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Poland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Slovakia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Ukraine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/>
                          <a:ea typeface="Times New Roman"/>
                        </a:rPr>
                        <a:t>Uruguay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 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CWS/ATR/PI/2014/AP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CWS/ATR/PI/2014/AU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 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CWS/ATR/PI/2014/BR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CWS/ATR/PI/2014/CL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CWS/ATR/PI/2014/CZ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CWS/ATR/PI/2014/EG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CWS/ATR/PI/2014/ES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CWS/ATR/PI/2014/GB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CWS/ATR/PI/2014/HR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CWS/ATR/PI/2014/HU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CWS/ATR/PI/2014/IE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CWS/ATR/PI/2014/JP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CWS/ATR/PI/2014/LT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CWS/ATR/PI/2014/MG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CWS/ATR/PI/2014/NO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CWS/ATR/PI/2014/PL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CWS/ATR/PI/2014/SK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CWS/ATR/PI/2014/UA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 kern="1200" dirty="0" smtClean="0">
                          <a:solidFill>
                            <a:schemeClr val="dk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CWS/ATR/PI/2014/UY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  <a:latin typeface="Arial"/>
                          <a:ea typeface="Times New Roman"/>
                        </a:rPr>
                        <a:t> 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CWS/ATR/TM/2014/AP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CWS/ATR/TM/2014/AU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CWS/ATR/TM/2014/BR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CWS/ATR/TM/2014/CZ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 smtClean="0">
                        <a:effectLst/>
                        <a:latin typeface="Arial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CWS/ATR/TM/2014/HR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CWS/ATR/TM/2014/HU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CWS/ATR/TM/2014/JP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CWS/ATR/TM/2014/LT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CWS/ATR/TM/2014/MG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CWS/ATR/TM/2014/NO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CWS/ATR/TM/2014/PL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CWS/ATR/TM/2014/SK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CWS/ATR/TM/2014/UA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Arial"/>
                          <a:ea typeface="Times New Roman"/>
                        </a:rPr>
                        <a:t>CWS/ATR/TM/2014/UY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CWS/ATR/ID/2014/AP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CWS/ATR/ID/2014/AU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CWS/ATR/ID/2014/BA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CWS/ATR/ID/2014/BR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CWS/ATR/ID/2014/CL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CWS/ATR/ID/2014/CZ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 smtClean="0">
                        <a:effectLst/>
                        <a:latin typeface="Arial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CWS/ATR/ID/2014/HR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CWS/ATR/ID/2014/HU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CWS/ATR/ID/2014/JP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CWS/ATR/ID/2014/LT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CWS/ATR/ID/2014/MG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CWS/ATR/ID/2014/NO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CWS/ATR/ID/2014/PL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  <a:ea typeface="Times New Roman"/>
                        </a:rPr>
                        <a:t>CWS/ATR/ID/2014/SK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  <a:latin typeface="Arial"/>
                          <a:ea typeface="Times New Roman"/>
                        </a:rPr>
                        <a:t>CWS/ATR/ID/2014/UA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 dirty="0" smtClean="0">
                          <a:effectLst/>
                          <a:latin typeface="Arial"/>
                          <a:ea typeface="Times New Roman"/>
                        </a:rPr>
                        <a:t>CWS/ATR/ID/2014/UY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46198">
                <a:tc>
                  <a:txBody>
                    <a:bodyPr/>
                    <a:lstStyle/>
                    <a:p>
                      <a:pPr marL="2286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Arial"/>
                          <a:ea typeface="Times New Roman"/>
                        </a:rPr>
                        <a:t>20</a:t>
                      </a:r>
                      <a:r>
                        <a:rPr lang="en-US" sz="1200" b="1" baseline="0" dirty="0" smtClean="0">
                          <a:effectLst/>
                          <a:latin typeface="Arial"/>
                          <a:ea typeface="Times New Roman"/>
                        </a:rPr>
                        <a:t> IPOs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 b="1" dirty="0" smtClean="0">
                          <a:effectLst/>
                          <a:latin typeface="Arial"/>
                          <a:ea typeface="Times New Roman"/>
                        </a:rPr>
                        <a:t>19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Times New Roman"/>
                        </a:rPr>
                        <a:t>14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 b="1" dirty="0">
                          <a:effectLst/>
                          <a:latin typeface="Arial"/>
                          <a:ea typeface="Times New Roman"/>
                        </a:rPr>
                        <a:t>16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6248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March 17, 2016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7519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679700"/>
            <a:ext cx="7772400" cy="1470025"/>
          </a:xfrm>
        </p:spPr>
        <p:txBody>
          <a:bodyPr/>
          <a:lstStyle/>
          <a:p>
            <a:r>
              <a:rPr lang="en-US" sz="3200" dirty="0"/>
              <a:t>Thank you for your attention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Questions?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419600"/>
            <a:ext cx="8223250" cy="2297112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Anna </a:t>
            </a:r>
            <a:r>
              <a:rPr lang="en-US" sz="1800" dirty="0" err="1"/>
              <a:t>Graschenkova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 smtClean="0">
                <a:hlinkClick r:id="rId2"/>
              </a:rPr>
              <a:t>Anna.Graschenkova@wipo.int</a:t>
            </a: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1800" dirty="0" smtClean="0">
                <a:hlinkClick r:id="rId3"/>
              </a:rPr>
              <a:t>ATR.mail@wipo.int</a:t>
            </a:r>
            <a:endParaRPr lang="en-US" sz="1800" dirty="0" smtClean="0"/>
          </a:p>
          <a:p>
            <a:pPr>
              <a:lnSpc>
                <a:spcPct val="90000"/>
              </a:lnSpc>
            </a:pPr>
            <a:endParaRPr lang="en-US" sz="1800" dirty="0">
              <a:hlinkClick r:id="rId4"/>
            </a:endParaRPr>
          </a:p>
          <a:p>
            <a:pPr>
              <a:lnSpc>
                <a:spcPct val="90000"/>
              </a:lnSpc>
            </a:pPr>
            <a:r>
              <a:rPr lang="en-US" sz="1800" dirty="0" smtClean="0">
                <a:hlinkClick r:id="rId4"/>
              </a:rPr>
              <a:t>www.wipo.int/standards/en</a:t>
            </a: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1600" dirty="0" smtClean="0">
                <a:hlinkClick r:id="rId5"/>
              </a:rPr>
              <a:t>https</a:t>
            </a:r>
            <a:r>
              <a:rPr lang="en-US" sz="1600" dirty="0">
                <a:hlinkClick r:id="rId5"/>
              </a:rPr>
              <a:t>://</a:t>
            </a:r>
            <a:r>
              <a:rPr lang="en-US" sz="1600" dirty="0" smtClean="0">
                <a:hlinkClick r:id="rId5"/>
              </a:rPr>
              <a:t>www3.wipo.int/confluence/display/ATR/Annual+Technical+Reports+Home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6322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Plan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62075"/>
            <a:ext cx="8229600" cy="43529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dirty="0" smtClean="0"/>
              <a:t>ATR Wiki:</a:t>
            </a:r>
            <a:br>
              <a:rPr lang="en-US" dirty="0" smtClean="0"/>
            </a:br>
            <a:r>
              <a:rPr lang="en-US" dirty="0" smtClean="0"/>
              <a:t>advantages, address, structure, new features, workflow 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/>
              <a:t>Statistics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ATR Wiki –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800600"/>
          </a:xfrm>
        </p:spPr>
        <p:txBody>
          <a:bodyPr/>
          <a:lstStyle/>
          <a:p>
            <a:r>
              <a:rPr lang="en-US" dirty="0" smtClean="0"/>
              <a:t>User-friendly interface</a:t>
            </a:r>
          </a:p>
          <a:p>
            <a:r>
              <a:rPr lang="en-US" dirty="0" smtClean="0"/>
              <a:t>Platform used by the WIPO for many projects</a:t>
            </a:r>
          </a:p>
          <a:p>
            <a:r>
              <a:rPr lang="en-US" dirty="0"/>
              <a:t>One profile for ATRs, Task Forces, etc.</a:t>
            </a:r>
          </a:p>
          <a:p>
            <a:r>
              <a:rPr lang="en-US" dirty="0" smtClean="0"/>
              <a:t>Clear and intuitive interface</a:t>
            </a:r>
          </a:p>
          <a:p>
            <a:r>
              <a:rPr lang="en-US" dirty="0" smtClean="0"/>
              <a:t>More control on the content and format of ATRs</a:t>
            </a:r>
          </a:p>
          <a:p>
            <a:r>
              <a:rPr lang="en-US" dirty="0"/>
              <a:t>Hyperlinks, lists, </a:t>
            </a:r>
            <a:r>
              <a:rPr lang="en-US" dirty="0" smtClean="0"/>
              <a:t>tables, etc., are available now</a:t>
            </a:r>
          </a:p>
          <a:p>
            <a:r>
              <a:rPr lang="en-US" dirty="0"/>
              <a:t>No more input section by section (one template per report</a:t>
            </a:r>
            <a:r>
              <a:rPr lang="en-US" dirty="0" smtClean="0"/>
              <a:t>)</a:t>
            </a:r>
          </a:p>
          <a:p>
            <a:r>
              <a:rPr lang="en-US" dirty="0" smtClean="0"/>
              <a:t>Labels to retrieve ATRs</a:t>
            </a:r>
          </a:p>
          <a:p>
            <a:r>
              <a:rPr lang="en-US" dirty="0" smtClean="0"/>
              <a:t>Possibility to receive notifications when new reports are published (Watches)</a:t>
            </a:r>
          </a:p>
          <a:p>
            <a:r>
              <a:rPr lang="en-US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17106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/>
          <a:lstStyle/>
          <a:p>
            <a:r>
              <a:rPr lang="en-US" dirty="0" smtClean="0"/>
              <a:t>Direct link:</a:t>
            </a:r>
            <a:br>
              <a:rPr lang="en-US" dirty="0" smtClean="0"/>
            </a:br>
            <a:r>
              <a:rPr lang="en-US" sz="1600" dirty="0" smtClean="0">
                <a:hlinkClick r:id="rId2"/>
              </a:rPr>
              <a:t>https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www3.wipo.int/confluence/display/ATR/Annual+Technical+Reports+Home</a:t>
            </a:r>
            <a:r>
              <a:rPr lang="en-US" sz="1600" dirty="0" smtClean="0"/>
              <a:t> </a:t>
            </a:r>
            <a:endParaRPr lang="en-US" sz="3600" dirty="0"/>
          </a:p>
          <a:p>
            <a:r>
              <a:rPr lang="en-US" dirty="0" smtClean="0"/>
              <a:t>Navigation:</a:t>
            </a:r>
          </a:p>
          <a:p>
            <a:pPr lvl="1"/>
            <a:r>
              <a:rPr lang="en-US" dirty="0" smtClean="0"/>
              <a:t>CWS web-site, Activities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sz="1600" dirty="0" smtClean="0"/>
          </a:p>
          <a:p>
            <a:pPr lvl="1"/>
            <a:r>
              <a:rPr lang="en-US" dirty="0" smtClean="0"/>
              <a:t>WIPO Wiki Dashboard, Site Spaces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876800" y="3276600"/>
            <a:ext cx="1447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295400" y="2732087"/>
            <a:ext cx="5334000" cy="1611313"/>
            <a:chOff x="1295400" y="2732087"/>
            <a:chExt cx="5334000" cy="1611313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5400" y="2732087"/>
              <a:ext cx="5334000" cy="1611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Oval 5"/>
            <p:cNvSpPr/>
            <p:nvPr/>
          </p:nvSpPr>
          <p:spPr bwMode="auto">
            <a:xfrm>
              <a:off x="4815840" y="3380232"/>
              <a:ext cx="1240536" cy="228600"/>
            </a:xfrm>
            <a:prstGeom prst="ellipse">
              <a:avLst/>
            </a:prstGeom>
            <a:solidFill>
              <a:schemeClr val="accent1">
                <a:lumMod val="75000"/>
                <a:alpha val="30000"/>
              </a:schemeClr>
            </a:solidFill>
            <a:ln>
              <a:solidFill>
                <a:schemeClr val="accent1">
                  <a:lumMod val="10000"/>
                </a:schemeClr>
              </a:solidFill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721768" y="4895437"/>
            <a:ext cx="2481261" cy="1733963"/>
            <a:chOff x="2721768" y="4895437"/>
            <a:chExt cx="2481261" cy="173396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1768" y="4895437"/>
              <a:ext cx="2481261" cy="173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Oval 9"/>
            <p:cNvSpPr/>
            <p:nvPr/>
          </p:nvSpPr>
          <p:spPr bwMode="auto">
            <a:xfrm>
              <a:off x="2801112" y="5398008"/>
              <a:ext cx="1240536" cy="228600"/>
            </a:xfrm>
            <a:prstGeom prst="ellipse">
              <a:avLst/>
            </a:prstGeom>
            <a:solidFill>
              <a:schemeClr val="accent1">
                <a:lumMod val="75000"/>
                <a:alpha val="30000"/>
              </a:schemeClr>
            </a:solidFill>
            <a:ln>
              <a:solidFill>
                <a:schemeClr val="accent1">
                  <a:lumMod val="10000"/>
                </a:schemeClr>
              </a:solidFill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"/>
            <a:ext cx="8229600" cy="1143000"/>
          </a:xfrm>
        </p:spPr>
        <p:txBody>
          <a:bodyPr/>
          <a:lstStyle/>
          <a:p>
            <a:r>
              <a:rPr lang="en-US" dirty="0"/>
              <a:t>ATR </a:t>
            </a:r>
            <a:r>
              <a:rPr lang="en-US" dirty="0" smtClean="0"/>
              <a:t>Wiki -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18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/>
          <a:lstStyle/>
          <a:p>
            <a:r>
              <a:rPr lang="en-US" dirty="0" smtClean="0"/>
              <a:t>Public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4040188" cy="3951288"/>
          </a:xfrm>
        </p:spPr>
        <p:txBody>
          <a:bodyPr/>
          <a:lstStyle/>
          <a:p>
            <a:pPr marL="342900" lvl="1" indent="-342900"/>
            <a:r>
              <a:rPr lang="en-US" dirty="0"/>
              <a:t>ATRs from 1998 to 2014</a:t>
            </a:r>
          </a:p>
          <a:p>
            <a:pPr marL="342900" lvl="1" indent="-342900"/>
            <a:r>
              <a:rPr lang="en-US" dirty="0" smtClean="0"/>
              <a:t>Keyword search</a:t>
            </a:r>
          </a:p>
          <a:p>
            <a:pPr marL="342900" lvl="1" indent="-342900"/>
            <a:r>
              <a:rPr lang="en-US" dirty="0" smtClean="0"/>
              <a:t>Browse by </a:t>
            </a:r>
            <a:endParaRPr lang="en-US" dirty="0"/>
          </a:p>
          <a:p>
            <a:pPr lvl="1"/>
            <a:r>
              <a:rPr lang="en-US" dirty="0" smtClean="0"/>
              <a:t>Year</a:t>
            </a:r>
          </a:p>
          <a:p>
            <a:pPr lvl="1"/>
            <a:r>
              <a:rPr lang="en-US" dirty="0" smtClean="0"/>
              <a:t>IP Office</a:t>
            </a:r>
          </a:p>
          <a:p>
            <a:pPr lvl="1"/>
            <a:r>
              <a:rPr lang="en-US" dirty="0" smtClean="0"/>
              <a:t>ATR modality</a:t>
            </a:r>
          </a:p>
          <a:p>
            <a:pPr marL="342900" lvl="1" indent="-342900"/>
            <a:r>
              <a:rPr lang="en-US" dirty="0" smtClean="0"/>
              <a:t>Recommended contents</a:t>
            </a:r>
          </a:p>
          <a:p>
            <a:pPr marL="742950" lvl="2" indent="-342900"/>
            <a:r>
              <a:rPr lang="en-US" dirty="0" smtClean="0"/>
              <a:t>in English, French and Spanish</a:t>
            </a:r>
          </a:p>
          <a:p>
            <a:pPr marL="342900" lvl="1" indent="-342900"/>
            <a:r>
              <a:rPr lang="en-US" dirty="0" smtClean="0"/>
              <a:t>Guidelines (!)</a:t>
            </a:r>
          </a:p>
          <a:p>
            <a:pPr marL="342900" lvl="1" indent="-342900"/>
            <a:r>
              <a:rPr lang="en-US" dirty="0" smtClean="0"/>
              <a:t>Link to the restricted area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39762"/>
          </a:xfrm>
        </p:spPr>
        <p:txBody>
          <a:bodyPr/>
          <a:lstStyle/>
          <a:p>
            <a:r>
              <a:rPr lang="en-US" dirty="0" smtClean="0"/>
              <a:t>Restricted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39912"/>
            <a:ext cx="4041775" cy="3951288"/>
          </a:xfrm>
        </p:spPr>
        <p:txBody>
          <a:bodyPr/>
          <a:lstStyle/>
          <a:p>
            <a:r>
              <a:rPr lang="en-US" dirty="0"/>
              <a:t>templates for the </a:t>
            </a:r>
            <a:r>
              <a:rPr lang="en-US" dirty="0" smtClean="0"/>
              <a:t>ATRs</a:t>
            </a:r>
          </a:p>
          <a:p>
            <a:pPr lvl="1"/>
            <a:r>
              <a:rPr lang="en-US" dirty="0" smtClean="0"/>
              <a:t>in English</a:t>
            </a:r>
            <a:r>
              <a:rPr lang="en-US" dirty="0"/>
              <a:t>, French and </a:t>
            </a:r>
            <a:r>
              <a:rPr lang="en-US" dirty="0" smtClean="0"/>
              <a:t>Spanish</a:t>
            </a:r>
          </a:p>
          <a:p>
            <a:r>
              <a:rPr lang="en-US" dirty="0"/>
              <a:t>ATRs under preparation</a:t>
            </a:r>
          </a:p>
          <a:p>
            <a:pPr lvl="1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ATR </a:t>
            </a:r>
            <a:r>
              <a:rPr lang="en-US" dirty="0" smtClean="0"/>
              <a:t>Wiki -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6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ATR Wiki – Home page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75646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8"/>
          <p:cNvSpPr/>
          <p:nvPr/>
        </p:nvSpPr>
        <p:spPr bwMode="auto">
          <a:xfrm>
            <a:off x="2438400" y="3380232"/>
            <a:ext cx="1240536" cy="228600"/>
          </a:xfrm>
          <a:prstGeom prst="ellipse">
            <a:avLst/>
          </a:prstGeom>
          <a:solidFill>
            <a:schemeClr val="accent1">
              <a:lumMod val="75000"/>
              <a:alpha val="30000"/>
            </a:schemeClr>
          </a:solidFill>
          <a:ln>
            <a:solidFill>
              <a:schemeClr val="accent1">
                <a:lumMod val="1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183995" y="3748665"/>
            <a:ext cx="1611351" cy="1161588"/>
          </a:xfrm>
          <a:prstGeom prst="ellipse">
            <a:avLst/>
          </a:prstGeom>
          <a:solidFill>
            <a:schemeClr val="accent1">
              <a:lumMod val="75000"/>
              <a:alpha val="30000"/>
            </a:schemeClr>
          </a:solidFill>
          <a:ln>
            <a:solidFill>
              <a:schemeClr val="accent1">
                <a:lumMod val="1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898457" y="4049751"/>
            <a:ext cx="2978343" cy="1055649"/>
          </a:xfrm>
          <a:prstGeom prst="ellipse">
            <a:avLst/>
          </a:prstGeom>
          <a:solidFill>
            <a:schemeClr val="accent1">
              <a:lumMod val="75000"/>
              <a:alpha val="30000"/>
            </a:schemeClr>
          </a:solidFill>
          <a:ln>
            <a:solidFill>
              <a:schemeClr val="accent1">
                <a:lumMod val="1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486400" y="2895601"/>
            <a:ext cx="2057400" cy="1154150"/>
          </a:xfrm>
          <a:prstGeom prst="ellipse">
            <a:avLst/>
          </a:prstGeom>
          <a:solidFill>
            <a:schemeClr val="accent1">
              <a:lumMod val="75000"/>
              <a:alpha val="30000"/>
            </a:schemeClr>
          </a:solidFill>
          <a:ln>
            <a:solidFill>
              <a:schemeClr val="accent1">
                <a:lumMod val="1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362200" y="3519603"/>
            <a:ext cx="914400" cy="290397"/>
          </a:xfrm>
          <a:prstGeom prst="ellipse">
            <a:avLst/>
          </a:prstGeom>
          <a:solidFill>
            <a:schemeClr val="accent1">
              <a:lumMod val="75000"/>
              <a:alpha val="30000"/>
            </a:schemeClr>
          </a:solidFill>
          <a:ln>
            <a:solidFill>
              <a:schemeClr val="accent1">
                <a:lumMod val="1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8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1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9" grpId="2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ATR Wiki – Restricted part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85" y="1219200"/>
            <a:ext cx="8503335" cy="421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 bwMode="auto">
          <a:xfrm>
            <a:off x="3626004" y="3062694"/>
            <a:ext cx="1828800" cy="386751"/>
          </a:xfrm>
          <a:prstGeom prst="ellipse">
            <a:avLst/>
          </a:prstGeom>
          <a:solidFill>
            <a:schemeClr val="accent1">
              <a:lumMod val="75000"/>
              <a:alpha val="30000"/>
            </a:schemeClr>
          </a:solidFill>
          <a:ln>
            <a:solidFill>
              <a:schemeClr val="accent1">
                <a:lumMod val="1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381000" y="3779423"/>
            <a:ext cx="1886415" cy="671106"/>
          </a:xfrm>
          <a:prstGeom prst="ellipse">
            <a:avLst/>
          </a:prstGeom>
          <a:solidFill>
            <a:schemeClr val="accent1">
              <a:lumMod val="75000"/>
              <a:alpha val="30000"/>
            </a:schemeClr>
          </a:solidFill>
          <a:ln>
            <a:solidFill>
              <a:schemeClr val="accent1">
                <a:lumMod val="10000"/>
              </a:schemeClr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77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ATR Wiki – New features -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2155"/>
            <a:ext cx="4114800" cy="3429000"/>
          </a:xfrm>
        </p:spPr>
        <p:txBody>
          <a:bodyPr/>
          <a:lstStyle/>
          <a:p>
            <a:pPr marL="342900" lvl="1" indent="-342900"/>
            <a:r>
              <a:rPr lang="en-US" dirty="0" smtClean="0">
                <a:ea typeface="+mn-ea"/>
              </a:rPr>
              <a:t>For </a:t>
            </a:r>
            <a:r>
              <a:rPr lang="en-US" dirty="0">
                <a:ea typeface="+mn-ea"/>
              </a:rPr>
              <a:t>each ATR</a:t>
            </a:r>
          </a:p>
          <a:p>
            <a:pPr marL="742950" lvl="2" indent="-342900"/>
            <a:r>
              <a:rPr lang="en-US" dirty="0" smtClean="0">
                <a:ea typeface="+mn-ea"/>
              </a:rPr>
              <a:t>Country</a:t>
            </a:r>
            <a:br>
              <a:rPr lang="en-US" dirty="0" smtClean="0">
                <a:ea typeface="+mn-ea"/>
              </a:rPr>
            </a:br>
            <a:r>
              <a:rPr lang="en-US" dirty="0" smtClean="0">
                <a:ea typeface="+mn-ea"/>
              </a:rPr>
              <a:t>(name </a:t>
            </a:r>
            <a:r>
              <a:rPr lang="en-US" dirty="0">
                <a:ea typeface="+mn-ea"/>
              </a:rPr>
              <a:t>and code)</a:t>
            </a:r>
          </a:p>
          <a:p>
            <a:pPr marL="742950" lvl="2" indent="-342900"/>
            <a:r>
              <a:rPr lang="en-US" dirty="0">
                <a:ea typeface="+mn-ea"/>
              </a:rPr>
              <a:t>Year</a:t>
            </a:r>
          </a:p>
          <a:p>
            <a:pPr marL="742950" lvl="2" indent="-342900"/>
            <a:r>
              <a:rPr lang="en-US" dirty="0">
                <a:ea typeface="+mn-ea"/>
              </a:rPr>
              <a:t>Modality</a:t>
            </a:r>
          </a:p>
          <a:p>
            <a:pPr marL="742950" lvl="2" indent="-342900"/>
            <a:r>
              <a:rPr lang="en-US" dirty="0">
                <a:ea typeface="+mn-ea"/>
              </a:rPr>
              <a:t>Language (from 2014</a:t>
            </a:r>
            <a:r>
              <a:rPr lang="en-US" dirty="0" smtClean="0">
                <a:ea typeface="+mn-ea"/>
              </a:rPr>
              <a:t>)</a:t>
            </a:r>
          </a:p>
          <a:p>
            <a:pPr marL="400050" lvl="2" indent="0">
              <a:buNone/>
            </a:pPr>
            <a:endParaRPr lang="en-US" dirty="0">
              <a:ea typeface="+mn-ea"/>
            </a:endParaRPr>
          </a:p>
          <a:p>
            <a:pPr marL="342900" lvl="1" indent="-342900"/>
            <a:r>
              <a:rPr lang="en-US" dirty="0" smtClean="0">
                <a:ea typeface="+mn-ea"/>
              </a:rPr>
              <a:t>Can </a:t>
            </a:r>
            <a:r>
              <a:rPr lang="en-US" dirty="0">
                <a:ea typeface="+mn-ea"/>
              </a:rPr>
              <a:t>be combined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3975" y="1428979"/>
            <a:ext cx="4757625" cy="192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704" y="3388112"/>
            <a:ext cx="4726199" cy="2251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956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52400"/>
            <a:ext cx="8229600" cy="1143000"/>
          </a:xfrm>
        </p:spPr>
        <p:txBody>
          <a:bodyPr/>
          <a:lstStyle/>
          <a:p>
            <a:r>
              <a:rPr lang="en-US" dirty="0" smtClean="0"/>
              <a:t>ATR Wiki – New features – Formatting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43000"/>
            <a:ext cx="6629400" cy="1447800"/>
          </a:xfrm>
        </p:spPr>
        <p:txBody>
          <a:bodyPr numCol="2"/>
          <a:lstStyle/>
          <a:p>
            <a:pPr marL="342900" lvl="1" indent="-342900"/>
            <a:r>
              <a:rPr lang="en-US" dirty="0" smtClean="0">
                <a:ea typeface="+mn-ea"/>
              </a:rPr>
              <a:t>Lists</a:t>
            </a:r>
          </a:p>
          <a:p>
            <a:pPr marL="342900" lvl="1" indent="-342900"/>
            <a:r>
              <a:rPr lang="en-US" dirty="0" smtClean="0">
                <a:ea typeface="+mn-ea"/>
              </a:rPr>
              <a:t>Tables </a:t>
            </a:r>
            <a:r>
              <a:rPr lang="en-US" dirty="0">
                <a:ea typeface="+mn-ea"/>
              </a:rPr>
              <a:t>(!)</a:t>
            </a:r>
          </a:p>
          <a:p>
            <a:pPr marL="342900" lvl="1" indent="-342900"/>
            <a:r>
              <a:rPr lang="en-US" dirty="0">
                <a:ea typeface="+mn-ea"/>
              </a:rPr>
              <a:t>Hyperlinks</a:t>
            </a:r>
          </a:p>
          <a:p>
            <a:pPr marL="342900" lvl="1" indent="-342900"/>
            <a:r>
              <a:rPr lang="en-US" dirty="0" smtClean="0">
                <a:ea typeface="+mn-ea"/>
              </a:rPr>
              <a:t>Attachments</a:t>
            </a:r>
          </a:p>
          <a:p>
            <a:pPr marL="342900" lvl="1" indent="-342900"/>
            <a:r>
              <a:rPr lang="en-US" dirty="0" smtClean="0">
                <a:ea typeface="+mn-ea"/>
              </a:rPr>
              <a:t>Spacing</a:t>
            </a:r>
          </a:p>
          <a:p>
            <a:pPr marL="342900" lvl="1" indent="-342900"/>
            <a:r>
              <a:rPr lang="en-US" dirty="0" smtClean="0">
                <a:ea typeface="+mn-ea"/>
              </a:rPr>
              <a:t>etc.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92440"/>
            <a:ext cx="8458200" cy="4013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87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english (1)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template_english (1)</Template>
  <TotalTime>475</TotalTime>
  <Words>400</Words>
  <Application>Microsoft Office PowerPoint</Application>
  <PresentationFormat>On-screen Show (4:3)</PresentationFormat>
  <Paragraphs>191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template_english (1)</vt:lpstr>
      <vt:lpstr>PowerPoint Presentation</vt:lpstr>
      <vt:lpstr>Plan</vt:lpstr>
      <vt:lpstr>ATR Wiki – advantages</vt:lpstr>
      <vt:lpstr>ATR Wiki - Address</vt:lpstr>
      <vt:lpstr>ATR Wiki - Structure</vt:lpstr>
      <vt:lpstr>ATR Wiki – Home page</vt:lpstr>
      <vt:lpstr>ATR Wiki – Restricted part</vt:lpstr>
      <vt:lpstr>ATR Wiki – New features - Labels</vt:lpstr>
      <vt:lpstr>ATR Wiki – New features – Formatting</vt:lpstr>
      <vt:lpstr>ATR Wiki – Workflow - user</vt:lpstr>
      <vt:lpstr>ATR Wiki – Workflow - report</vt:lpstr>
      <vt:lpstr>ATRs – Statistics 2014</vt:lpstr>
      <vt:lpstr>Thank you for your attention  Questions?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GRASCHENKOVA Anna</dc:creator>
  <cp:lastModifiedBy>RODRIGUEZ Geraldine</cp:lastModifiedBy>
  <cp:revision>33</cp:revision>
  <cp:lastPrinted>2016-03-16T17:34:58Z</cp:lastPrinted>
  <dcterms:created xsi:type="dcterms:W3CDTF">2016-03-08T15:30:22Z</dcterms:created>
  <dcterms:modified xsi:type="dcterms:W3CDTF">2016-03-18T10:49:29Z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