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6" r:id="rId2"/>
    <p:sldId id="265" r:id="rId3"/>
    <p:sldId id="262" r:id="rId4"/>
    <p:sldId id="258" r:id="rId5"/>
    <p:sldId id="259" r:id="rId6"/>
    <p:sldId id="260" r:id="rId7"/>
    <p:sldId id="266" r:id="rId8"/>
    <p:sldId id="264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1940E-6210-4001-820E-7A9F43953824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C2E79-A854-411D-B87C-6CD65D7D1C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9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797EA95-057E-41DB-A2A7-0D868ABA87F8}" type="slidenum">
              <a:rPr lang="en-US" sz="1200">
                <a:solidFill>
                  <a:prstClr val="black"/>
                </a:solidFill>
              </a:rPr>
              <a:pPr eaLnBrk="1" hangingPunct="1"/>
              <a:t>3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2717" y="9429750"/>
            <a:ext cx="294495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903CC13-DAE7-4B97-85A1-76BF5B599BA1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51099" y="9652000"/>
            <a:ext cx="2946576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5497AB7-D390-427A-8C61-B15E60BB4DE2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2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4875"/>
            <a:ext cx="4985393" cy="274638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37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4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238"/>
            <a:ext cx="10972800" cy="2100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4025901"/>
            <a:ext cx="109728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746BC-3C69-4E19-A236-3AE200877D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2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98BFDA-3E0F-486F-8907-0C47C837E96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EE9A57-B3B1-457B-9DF0-100E9FF2B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manocha@daisy.org" TargetMode="External"/><Relationship Id="rId2" Type="http://schemas.openxmlformats.org/officeDocument/2006/relationships/hyperlink" Target="http://www.daisyin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Arial Black" pitchFamily="34" charset="0"/>
              </a:rPr>
              <a:t>ROLE OF AUTHORIZED ENTITIES</a:t>
            </a:r>
            <a:r>
              <a:rPr lang="en-US" dirty="0">
                <a:latin typeface="Arial Black" pitchFamily="34" charset="0"/>
              </a:rPr>
              <a:t/>
            </a:r>
            <a:br>
              <a:rPr lang="en-US" dirty="0">
                <a:latin typeface="Arial Black" pitchFamily="34" charset="0"/>
              </a:rPr>
            </a:b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Dipendra Manocha</a:t>
            </a:r>
          </a:p>
          <a:p>
            <a:r>
              <a:rPr lang="en-IN" dirty="0" smtClean="0"/>
              <a:t>Director (Developing Countries)</a:t>
            </a:r>
          </a:p>
          <a:p>
            <a:r>
              <a:rPr lang="en-IN" dirty="0" smtClean="0"/>
              <a:t>DAISY Consortium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Arial Black" pitchFamily="34" charset="0"/>
              </a:rPr>
              <a:t>AUTHORIZED ENTITY - DEFINITION</a:t>
            </a:r>
            <a:endParaRPr lang="en-CA" altLang="en-US" sz="2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79"/>
            <a:ext cx="10872651" cy="442087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000" dirty="0"/>
              <a:t>Marrakesh Treaty defines AE as: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Entity authorized or recognized by government to provide education, instructional training, adaptive reading or information access to ‘beneficiary persons’ on a non-profit </a:t>
            </a:r>
            <a:r>
              <a:rPr lang="en-US" sz="2000" dirty="0" smtClean="0"/>
              <a:t>basis. </a:t>
            </a:r>
            <a:endParaRPr lang="en-US" sz="20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endParaRPr lang="en-US" sz="16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Also includes government institutions or non-profit organizations that provide same services to beneficiary </a:t>
            </a:r>
            <a:r>
              <a:rPr lang="en-US" sz="2000" dirty="0" smtClean="0"/>
              <a:t>persons.</a:t>
            </a:r>
            <a:endParaRPr lang="en-US" sz="20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endParaRPr lang="en-US" sz="16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Treaty does not prescribe approval process to qualify as Authorized Entity. Organization simply has to meet these </a:t>
            </a:r>
            <a:r>
              <a:rPr lang="en-US" sz="2000" dirty="0" smtClean="0"/>
              <a:t>criteria.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3348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0"/>
          <p:cNvSpPr>
            <a:spLocks noGrp="1" noChangeArrowheads="1"/>
          </p:cNvSpPr>
          <p:nvPr>
            <p:ph type="title"/>
          </p:nvPr>
        </p:nvSpPr>
        <p:spPr>
          <a:xfrm>
            <a:off x="1579578" y="972412"/>
            <a:ext cx="8642350" cy="1143001"/>
          </a:xfrm>
        </p:spPr>
        <p:txBody>
          <a:bodyPr/>
          <a:lstStyle/>
          <a:p>
            <a:pPr eaLnBrk="1" hangingPunct="1">
              <a:defRPr/>
            </a:pPr>
            <a:r>
              <a:rPr lang="es-ES" sz="3400" dirty="0" smtClean="0">
                <a:latin typeface="Arial Black" pitchFamily="34" charset="0"/>
              </a:rPr>
              <a:t>AUTHORIZED ENTITY – DUTIES</a:t>
            </a:r>
            <a:endParaRPr lang="en-US" sz="3400" dirty="0">
              <a:latin typeface="Arial Black" pitchFamily="34" charset="0"/>
            </a:endParaRPr>
          </a:p>
        </p:txBody>
      </p:sp>
      <p:sp>
        <p:nvSpPr>
          <p:cNvPr id="6148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1703512" y="2403566"/>
            <a:ext cx="8655334" cy="4526442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Serving VIP as “primary activities” or institutional obligations;</a:t>
            </a:r>
            <a:endParaRPr lang="en-US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verify conditions for being a beneficiary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limit distribution to them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discourage unauthorized uses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maintain due care and keep records.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88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400" dirty="0">
                <a:latin typeface="Arial Black" pitchFamily="34" charset="0"/>
              </a:rPr>
              <a:t>What is required in national law? </a:t>
            </a:r>
            <a:endParaRPr lang="en-CA" altLang="en-US" sz="3400" dirty="0">
              <a:latin typeface="Arial Black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40300" y="2388689"/>
            <a:ext cx="10581139" cy="37242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/>
              <a:t>Countries </a:t>
            </a:r>
            <a:r>
              <a:rPr lang="en-US" altLang="en-US" sz="2000" b="1" dirty="0"/>
              <a:t>must provide in domestic copyright law for a limitation or exception </a:t>
            </a:r>
            <a:r>
              <a:rPr lang="en-US" altLang="en-US" sz="2000" dirty="0"/>
              <a:t>to the right to reproduce published works in alternative formats, make them available to persons with print disabilities, and allow for export and import of accessible format </a:t>
            </a:r>
            <a:r>
              <a:rPr lang="en-US" altLang="en-US" sz="2000" dirty="0" smtClean="0"/>
              <a:t>copies. </a:t>
            </a:r>
            <a:endParaRPr lang="en-US" altLang="en-US" sz="2000" dirty="0"/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en-US" sz="10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/>
              <a:t>Such limitation or exception in national copyright law may allow that </a:t>
            </a:r>
            <a:r>
              <a:rPr lang="en-US" altLang="en-US" sz="2000" i="1" dirty="0"/>
              <a:t>Authorized Entities </a:t>
            </a:r>
            <a:r>
              <a:rPr lang="en-US" altLang="en-US" sz="2000" dirty="0"/>
              <a:t>are permitted to:</a:t>
            </a:r>
          </a:p>
          <a:p>
            <a:pPr lvl="1" eaLnBrk="1" hangingPunct="1">
              <a:lnSpc>
                <a:spcPct val="80000"/>
              </a:lnSpc>
              <a:buClr>
                <a:srgbClr val="003366"/>
              </a:buClr>
            </a:pPr>
            <a:r>
              <a:rPr lang="en-US" altLang="en-US" sz="1800" i="1" dirty="0"/>
              <a:t>produce </a:t>
            </a:r>
            <a:r>
              <a:rPr lang="en-US" altLang="en-US" sz="1800" dirty="0"/>
              <a:t>these accessible format copies without the authorization of the </a:t>
            </a:r>
            <a:r>
              <a:rPr lang="en-US" altLang="en-US" sz="1800" dirty="0" smtClean="0"/>
              <a:t>rights holder</a:t>
            </a:r>
            <a:endParaRPr lang="en-US" altLang="en-US" sz="1800" dirty="0"/>
          </a:p>
          <a:p>
            <a:pPr lvl="1" eaLnBrk="1" hangingPunct="1">
              <a:lnSpc>
                <a:spcPct val="80000"/>
              </a:lnSpc>
              <a:buClr>
                <a:srgbClr val="003366"/>
              </a:buClr>
            </a:pPr>
            <a:r>
              <a:rPr lang="en-US" altLang="en-US" sz="1800" i="1" dirty="0"/>
              <a:t>obtain</a:t>
            </a:r>
            <a:r>
              <a:rPr lang="en-US" altLang="en-US" sz="1800" dirty="0"/>
              <a:t> accessible format copies from another Authorized Entity and</a:t>
            </a:r>
          </a:p>
          <a:p>
            <a:pPr lvl="1" eaLnBrk="1" hangingPunct="1">
              <a:lnSpc>
                <a:spcPct val="80000"/>
              </a:lnSpc>
              <a:buClr>
                <a:srgbClr val="003366"/>
              </a:buClr>
            </a:pPr>
            <a:r>
              <a:rPr lang="en-US" altLang="en-US" sz="1800" i="1" dirty="0"/>
              <a:t>supply</a:t>
            </a:r>
            <a:r>
              <a:rPr lang="en-US" altLang="en-US" sz="1800" dirty="0"/>
              <a:t> those copies to beneficiary persons by any means</a:t>
            </a:r>
          </a:p>
        </p:txBody>
      </p:sp>
    </p:spTree>
    <p:extLst>
      <p:ext uri="{BB962C8B-B14F-4D97-AF65-F5344CB8AC3E}">
        <p14:creationId xmlns:p14="http://schemas.microsoft.com/office/powerpoint/2010/main" val="12890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latin typeface="Arial Black" pitchFamily="34" charset="0"/>
              </a:rPr>
              <a:t>Role for AEs in support of national ratification  </a:t>
            </a:r>
            <a:endParaRPr lang="en-CA" altLang="en-US" sz="2800" dirty="0">
              <a:latin typeface="Arial Black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783771" y="2168435"/>
            <a:ext cx="10802983" cy="414029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000" dirty="0"/>
              <a:t>Advocacy with lawmakers – Sample of successful approach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i="1" dirty="0"/>
              <a:t>Understand</a:t>
            </a:r>
            <a:r>
              <a:rPr lang="en-US" sz="2000" dirty="0"/>
              <a:t> current domestic law provisions and provisions of Treaty – what needs to </a:t>
            </a:r>
            <a:r>
              <a:rPr lang="en-US" sz="2000" dirty="0" smtClean="0"/>
              <a:t>change.</a:t>
            </a:r>
            <a:endParaRPr lang="en-US" sz="20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i="1" dirty="0"/>
              <a:t>Engage</a:t>
            </a:r>
            <a:r>
              <a:rPr lang="en-US" sz="2000" dirty="0"/>
              <a:t> with consumer organizations interested in advocating with government on their own </a:t>
            </a:r>
            <a:r>
              <a:rPr lang="en-US" sz="2000" dirty="0" smtClean="0"/>
              <a:t>behalf.</a:t>
            </a:r>
            <a:endParaRPr lang="en-US" sz="20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i="1" dirty="0"/>
              <a:t>Promote</a:t>
            </a:r>
            <a:r>
              <a:rPr lang="en-US" sz="2000" dirty="0"/>
              <a:t> Treaty aspiration – to help end the ‘global book famine’ worldwide for people with print disabilities – with national government policy advisors and </a:t>
            </a:r>
            <a:r>
              <a:rPr lang="en-US" sz="2000" dirty="0" smtClean="0"/>
              <a:t>legislators.</a:t>
            </a:r>
            <a:endParaRPr lang="en-US" sz="20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i="1" dirty="0"/>
              <a:t>Explain</a:t>
            </a:r>
            <a:r>
              <a:rPr lang="en-US" sz="2000" dirty="0"/>
              <a:t> how print-disabled citizens and print-disabled community worldwide will benefit from national copyright law aligned with Treaty </a:t>
            </a:r>
            <a:r>
              <a:rPr lang="en-US" sz="2000" dirty="0" smtClean="0"/>
              <a:t>principles.</a:t>
            </a:r>
            <a:endParaRPr lang="en-US" sz="20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i="1" dirty="0"/>
              <a:t>Provide</a:t>
            </a:r>
            <a:r>
              <a:rPr lang="en-US" sz="2000" dirty="0"/>
              <a:t> input to draft legislation, </a:t>
            </a:r>
            <a:r>
              <a:rPr lang="en-US" sz="2000" dirty="0" smtClean="0"/>
              <a:t>if requested.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9610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408229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/>
            </a:r>
            <a:br>
              <a:rPr lang="en-US" altLang="en-US" sz="3200" dirty="0">
                <a:latin typeface="Arial Black" pitchFamily="34" charset="0"/>
              </a:rPr>
            </a:br>
            <a:r>
              <a:rPr lang="en-US" altLang="en-US" sz="3200" dirty="0">
                <a:latin typeface="Arial Black" pitchFamily="34" charset="0"/>
              </a:rPr>
              <a:t>Role for AEs in implementing Treaty </a:t>
            </a:r>
            <a:r>
              <a:rPr lang="en-US" altLang="en-US" sz="3200" dirty="0" smtClean="0">
                <a:latin typeface="Arial Black" pitchFamily="34" charset="0"/>
              </a:rPr>
              <a:t>provisions (1)</a:t>
            </a:r>
            <a:endParaRPr lang="en-CA" altLang="en-US" sz="3200" i="1" dirty="0">
              <a:latin typeface="Arial Black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10345783" cy="38750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/>
              <a:t>Once Treaty ratified </a:t>
            </a:r>
            <a:r>
              <a:rPr lang="en-US" sz="1800" dirty="0" smtClean="0"/>
              <a:t>by the country and </a:t>
            </a:r>
            <a:r>
              <a:rPr lang="en-US" sz="1800" dirty="0"/>
              <a:t>instruments of ratification deposited with WIPO, </a:t>
            </a:r>
            <a:r>
              <a:rPr lang="en-US" sz="1800" b="1" dirty="0"/>
              <a:t>AE positioned to implement</a:t>
            </a:r>
            <a:r>
              <a:rPr lang="en-US" sz="1800" dirty="0"/>
              <a:t> Treaty provisions in support of its goal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Consider whether </a:t>
            </a:r>
            <a:r>
              <a:rPr lang="en-US" sz="1800" b="1" dirty="0"/>
              <a:t>need for further government involvement </a:t>
            </a:r>
            <a:r>
              <a:rPr lang="en-US" sz="1800" dirty="0"/>
              <a:t>to ensure the goal of the Treaty is advanced </a:t>
            </a:r>
            <a:r>
              <a:rPr lang="en-US" sz="1800" dirty="0" smtClean="0"/>
              <a:t>nationally.</a:t>
            </a:r>
            <a:endParaRPr lang="en-US" sz="18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Produce and deliver </a:t>
            </a:r>
            <a:r>
              <a:rPr lang="en-US" sz="1800" b="1" dirty="0">
                <a:solidFill>
                  <a:srgbClr val="000000"/>
                </a:solidFill>
              </a:rPr>
              <a:t>published works </a:t>
            </a:r>
            <a:r>
              <a:rPr lang="en-US" sz="1800" b="1" dirty="0"/>
              <a:t>in accessible formats </a:t>
            </a:r>
            <a:r>
              <a:rPr lang="en-US" sz="1800" dirty="0"/>
              <a:t>to support education, employment, leisure reading and full social inclusion of persons with print </a:t>
            </a:r>
            <a:r>
              <a:rPr lang="en-US" sz="1800" dirty="0" smtClean="0"/>
              <a:t>disabilities.</a:t>
            </a:r>
            <a:endParaRPr lang="en-US" sz="18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Consider </a:t>
            </a:r>
            <a:r>
              <a:rPr lang="en-US" sz="1800" b="1" dirty="0"/>
              <a:t>options to facilitate exchange of accessible formats </a:t>
            </a:r>
            <a:r>
              <a:rPr lang="en-US" sz="1800" dirty="0"/>
              <a:t>with other AEs </a:t>
            </a:r>
            <a:r>
              <a:rPr lang="en-US" sz="1800" dirty="0" smtClean="0"/>
              <a:t>worldwide.</a:t>
            </a:r>
            <a:endParaRPr lang="en-US" sz="18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Determine </a:t>
            </a:r>
            <a:r>
              <a:rPr lang="en-US" sz="1800" b="1" dirty="0"/>
              <a:t>with whom to exchange accessible formats </a:t>
            </a:r>
            <a:r>
              <a:rPr lang="en-US" sz="1800" dirty="0"/>
              <a:t>to enhance ability to support reading needs of your print-disabled </a:t>
            </a:r>
            <a:r>
              <a:rPr lang="en-US" sz="1800" dirty="0" smtClean="0"/>
              <a:t>community.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047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457" y="862149"/>
            <a:ext cx="10620104" cy="1050254"/>
          </a:xfrm>
        </p:spPr>
        <p:txBody>
          <a:bodyPr>
            <a:noAutofit/>
          </a:bodyPr>
          <a:lstStyle/>
          <a:p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/>
            </a:r>
            <a:br>
              <a:rPr lang="en-US" altLang="en-US" sz="2800" dirty="0">
                <a:latin typeface="Arial Black" pitchFamily="34" charset="0"/>
              </a:rPr>
            </a:br>
            <a:r>
              <a:rPr lang="en-US" altLang="en-US" sz="2800" dirty="0">
                <a:latin typeface="Arial Black" pitchFamily="34" charset="0"/>
              </a:rPr>
              <a:t>Role for AEs in implementing Treaty provisions </a:t>
            </a:r>
            <a:r>
              <a:rPr lang="en-US" altLang="en-US" sz="2800" dirty="0" smtClean="0">
                <a:latin typeface="Arial Black" pitchFamily="34" charset="0"/>
              </a:rPr>
              <a:t>(2)</a:t>
            </a:r>
            <a:r>
              <a:rPr lang="en-US" sz="2800" dirty="0" smtClean="0">
                <a:latin typeface="Arial Black" pitchFamily="34" charset="0"/>
              </a:rPr>
              <a:t> 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09600" y="2066109"/>
            <a:ext cx="10972800" cy="438912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Provide holistic </a:t>
            </a:r>
            <a:r>
              <a:rPr lang="en-IN" dirty="0"/>
              <a:t>solution of Kit, Content and </a:t>
            </a:r>
            <a:r>
              <a:rPr lang="en-IN" dirty="0" smtClean="0"/>
              <a:t>Confidence by:</a:t>
            </a:r>
          </a:p>
          <a:p>
            <a:r>
              <a:rPr lang="en-IN" dirty="0" smtClean="0"/>
              <a:t>Ensure Availability of content required by the beneficiaries in language and format of their choice.</a:t>
            </a:r>
          </a:p>
          <a:p>
            <a:r>
              <a:rPr lang="en-IN" dirty="0" smtClean="0"/>
              <a:t>Building basic library infrastructure to bring in efficiency and accountability in delivering content to beneficiaries.</a:t>
            </a:r>
          </a:p>
          <a:p>
            <a:r>
              <a:rPr lang="en-IN" dirty="0" smtClean="0"/>
              <a:t>Ensure availability of  digital book reading device in affordable cost, compatible with local language and connected to the library. such as:</a:t>
            </a:r>
          </a:p>
          <a:p>
            <a:pPr lvl="1"/>
            <a:r>
              <a:rPr lang="en-IN" dirty="0" smtClean="0"/>
              <a:t>Smart Phone or Computer with Screen Reading software</a:t>
            </a:r>
          </a:p>
          <a:p>
            <a:pPr lvl="1"/>
            <a:r>
              <a:rPr lang="en-IN" dirty="0" smtClean="0"/>
              <a:t>DAISY book player</a:t>
            </a:r>
          </a:p>
          <a:p>
            <a:pPr lvl="1"/>
            <a:r>
              <a:rPr lang="en-IN" dirty="0" smtClean="0"/>
              <a:t>Refreshable Braille Display</a:t>
            </a:r>
          </a:p>
          <a:p>
            <a:r>
              <a:rPr lang="en-IN" dirty="0" smtClean="0"/>
              <a:t>Provide training to beneficiaries.</a:t>
            </a:r>
          </a:p>
          <a:p>
            <a:r>
              <a:rPr lang="en-IN" dirty="0" smtClean="0"/>
              <a:t>Work with research organisations and industry to fill technology gaps in delivering Kit, Content and Confidence to beneficiaries.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9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itle 1"/>
          <p:cNvSpPr>
            <a:spLocks noGrp="1"/>
          </p:cNvSpPr>
          <p:nvPr>
            <p:ph type="title"/>
          </p:nvPr>
        </p:nvSpPr>
        <p:spPr>
          <a:xfrm>
            <a:off x="742648" y="1329298"/>
            <a:ext cx="8596670" cy="7999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indent="-274320" defTabSz="402336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IN" sz="2800" dirty="0" smtClean="0">
                <a:latin typeface="Arial Black" pitchFamily="34" charset="0"/>
              </a:rPr>
              <a:t>EXAMPLE FROM </a:t>
            </a:r>
            <a:r>
              <a:rPr sz="2800" dirty="0" smtClean="0">
                <a:latin typeface="Arial Black" pitchFamily="34" charset="0"/>
              </a:rPr>
              <a:t>INDIA</a:t>
            </a:r>
            <a:r>
              <a:rPr sz="2800" dirty="0">
                <a:latin typeface="Arial Black" pitchFamily="34" charset="0"/>
              </a:rPr>
              <a:t>	</a:t>
            </a:r>
            <a:br>
              <a:rPr sz="2800" dirty="0">
                <a:latin typeface="Arial Black" pitchFamily="34" charset="0"/>
              </a:rPr>
            </a:br>
            <a:r>
              <a:rPr sz="2800" dirty="0">
                <a:latin typeface="Arial Black" pitchFamily="34" charset="0"/>
              </a:rPr>
              <a:t/>
            </a:r>
            <a:br>
              <a:rPr sz="2800" dirty="0">
                <a:latin typeface="Arial Black" pitchFamily="34" charset="0"/>
              </a:rPr>
            </a:br>
            <a:endParaRPr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3" name="Content Placeholder 2"/>
          <p:cNvSpPr>
            <a:spLocks noGrp="1"/>
          </p:cNvSpPr>
          <p:nvPr>
            <p:ph idx="1"/>
          </p:nvPr>
        </p:nvSpPr>
        <p:spPr>
          <a:xfrm>
            <a:off x="435428" y="1528354"/>
            <a:ext cx="11360332" cy="513370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IN" sz="1800" dirty="0" smtClean="0"/>
              <a:t>DAISY FORUM OF INDIA: A network of 164  government and nongovernment organisations, public libraries, educational institutions supported by research organisations, industry partners and international organisations.</a:t>
            </a:r>
            <a:endParaRPr lang="en-US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IN" sz="1800" dirty="0" smtClean="0"/>
              <a:t>Worked with government of India to amend the copy-right law to introduce exceptions for production of accessible format books.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IN" sz="1800" dirty="0" smtClean="0"/>
              <a:t>India became first country to ratify the Marrakesh Treaty.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Launch of Multi-agency combine Online library with 320000 titles; 26000 members</a:t>
            </a:r>
            <a:r>
              <a:rPr lang="en-IN" sz="1800" dirty="0" smtClean="0"/>
              <a:t> and growing.</a:t>
            </a:r>
            <a:endParaRPr lang="en-US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Screen </a:t>
            </a:r>
            <a:r>
              <a:rPr lang="en-US" sz="1800" dirty="0"/>
              <a:t>reading software and daisy player released in high quality seven Indian </a:t>
            </a:r>
            <a:r>
              <a:rPr lang="en-US" sz="1800" dirty="0" smtClean="0"/>
              <a:t>languages and covered all Indian languages through e-speak.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IN" sz="1800" dirty="0" smtClean="0"/>
              <a:t>Worked with IIT and Industry to produce affordable Refreshable Braille Display compatible with </a:t>
            </a:r>
            <a:r>
              <a:rPr lang="en-US" sz="1800" dirty="0" smtClean="0"/>
              <a:t> </a:t>
            </a:r>
            <a:r>
              <a:rPr lang="en-IN" sz="1800" dirty="0" smtClean="0"/>
              <a:t>Indian languages.</a:t>
            </a:r>
            <a:endParaRPr lang="en-US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 About 20000 daisy player/android devices </a:t>
            </a:r>
            <a:r>
              <a:rPr lang="en-US" sz="1800" dirty="0" smtClean="0"/>
              <a:t>provided free of cost to beneficiaries by </a:t>
            </a:r>
            <a:r>
              <a:rPr lang="en-US" sz="1800" dirty="0"/>
              <a:t>Government of </a:t>
            </a:r>
            <a:r>
              <a:rPr lang="en-US" sz="1800" dirty="0" smtClean="0"/>
              <a:t>India.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IN" sz="1800" dirty="0" smtClean="0"/>
              <a:t>Provides training to beneficiaries: (3 month computer training / 3 day smart phone training / 7 days training for refreshable braille display)</a:t>
            </a:r>
            <a:endParaRPr lang="en-US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Holds Meetings </a:t>
            </a:r>
            <a:r>
              <a:rPr lang="en-US" sz="1800" dirty="0"/>
              <a:t>and seminars  for orientation, awareness and </a:t>
            </a:r>
            <a:r>
              <a:rPr lang="en-US" sz="1800" dirty="0" smtClean="0"/>
              <a:t>acceptability.</a:t>
            </a:r>
            <a:endParaRPr lang="en-US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Collaboration with </a:t>
            </a:r>
            <a:r>
              <a:rPr lang="en-US" sz="1800" dirty="0" smtClean="0"/>
              <a:t>Central and State </a:t>
            </a:r>
            <a:r>
              <a:rPr lang="en-US" sz="1800" dirty="0"/>
              <a:t>Text Book Boards to adopt inclusive publishing policy and work flow.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Provides  accessible </a:t>
            </a:r>
            <a:r>
              <a:rPr lang="en-US" sz="1800" dirty="0"/>
              <a:t>book production training  </a:t>
            </a:r>
            <a:r>
              <a:rPr lang="en-US" sz="1800" dirty="0" smtClean="0"/>
              <a:t>to publishers and VI </a:t>
            </a:r>
            <a:r>
              <a:rPr lang="en-US" sz="1800" dirty="0" err="1" smtClean="0"/>
              <a:t>organisations</a:t>
            </a:r>
            <a:r>
              <a:rPr lang="en-US" sz="1800" dirty="0" smtClean="0"/>
              <a:t> in collaboration with DAISY Consortium.</a:t>
            </a:r>
            <a:endParaRPr lang="en-US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1800" dirty="0" smtClean="0"/>
              <a:t>Building </a:t>
            </a:r>
            <a:r>
              <a:rPr lang="en-US" sz="1800" dirty="0"/>
              <a:t>capacity in </a:t>
            </a:r>
            <a:r>
              <a:rPr lang="en-US" sz="1800" dirty="0" smtClean="0"/>
              <a:t>braille </a:t>
            </a:r>
            <a:r>
              <a:rPr lang="en-US" sz="1800" dirty="0"/>
              <a:t>presses to use available accessible </a:t>
            </a:r>
            <a:r>
              <a:rPr lang="en-US" sz="1800" dirty="0" smtClean="0"/>
              <a:t>digital books from publishers and online library.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021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rial Black" pitchFamily="34" charset="0"/>
              </a:rPr>
              <a:t>THANKYOU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 smtClean="0"/>
              <a:t>Dipendra Manocha</a:t>
            </a:r>
          </a:p>
          <a:p>
            <a:pPr marL="0" indent="0">
              <a:buNone/>
            </a:pPr>
            <a:r>
              <a:rPr lang="en-IN" dirty="0" smtClean="0"/>
              <a:t>Director Developing Countries Program and </a:t>
            </a:r>
          </a:p>
          <a:p>
            <a:pPr marL="0" indent="0">
              <a:buNone/>
            </a:pPr>
            <a:r>
              <a:rPr lang="en-IN" dirty="0" smtClean="0"/>
              <a:t>Lead Training and Technical Support</a:t>
            </a:r>
          </a:p>
          <a:p>
            <a:pPr marL="0" indent="0">
              <a:buNone/>
            </a:pPr>
            <a:r>
              <a:rPr lang="en-IN" dirty="0" smtClean="0"/>
              <a:t>DAISY Consortium</a:t>
            </a:r>
          </a:p>
          <a:p>
            <a:pPr marL="0" indent="0">
              <a:buNone/>
            </a:pPr>
            <a:r>
              <a:rPr lang="en-IN" dirty="0" smtClean="0"/>
              <a:t>http://daisy.org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President</a:t>
            </a:r>
          </a:p>
          <a:p>
            <a:pPr marL="0" indent="0">
              <a:buNone/>
            </a:pPr>
            <a:r>
              <a:rPr lang="en-IN" dirty="0" smtClean="0"/>
              <a:t>DAISY Forum of India</a:t>
            </a:r>
          </a:p>
          <a:p>
            <a:pPr marL="0" indent="0">
              <a:buNone/>
            </a:pPr>
            <a:r>
              <a:rPr lang="en-IN" dirty="0" smtClean="0">
                <a:hlinkClick r:id="rId2"/>
              </a:rPr>
              <a:t>http://www.daisyindia.org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E-mail: </a:t>
            </a:r>
            <a:r>
              <a:rPr lang="en-IN" dirty="0" smtClean="0">
                <a:hlinkClick r:id="rId3"/>
              </a:rPr>
              <a:t>dmanocha@daisy.org</a:t>
            </a:r>
            <a:endParaRPr lang="en-I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0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776</Words>
  <Application>Microsoft Office PowerPoint</Application>
  <PresentationFormat>Widescreen</PresentationFormat>
  <Paragraphs>75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Arial Black</vt:lpstr>
      <vt:lpstr>Calibri</vt:lpstr>
      <vt:lpstr>Constantia</vt:lpstr>
      <vt:lpstr>Times New Roman</vt:lpstr>
      <vt:lpstr>Wingdings</vt:lpstr>
      <vt:lpstr>Wingdings 2</vt:lpstr>
      <vt:lpstr>Flow</vt:lpstr>
      <vt:lpstr>ROLE OF AUTHORIZED ENTITIES </vt:lpstr>
      <vt:lpstr>AUTHORIZED ENTITY - DEFINITION</vt:lpstr>
      <vt:lpstr>AUTHORIZED ENTITY – DUTIES</vt:lpstr>
      <vt:lpstr>What is required in national law? </vt:lpstr>
      <vt:lpstr>Role for AEs in support of national ratification  </vt:lpstr>
      <vt:lpstr>          Role for AEs in implementing Treaty provisions (1)</vt:lpstr>
      <vt:lpstr>          Role for AEs in implementing Treaty provisions (2) </vt:lpstr>
      <vt:lpstr>EXAMPLE FROM INDIA   </vt:lpstr>
      <vt:lpstr>THANKYOU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AUTHORIZED ENTITIES </dc:title>
  <dc:creator>Dipendra Manocha</dc:creator>
  <cp:lastModifiedBy>Dipendra Manocha</cp:lastModifiedBy>
  <cp:revision>16</cp:revision>
  <dcterms:created xsi:type="dcterms:W3CDTF">2018-02-15T09:32:11Z</dcterms:created>
  <dcterms:modified xsi:type="dcterms:W3CDTF">2018-02-19T07:16:58Z</dcterms:modified>
</cp:coreProperties>
</file>