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90" r:id="rId3"/>
    <p:sldId id="607" r:id="rId4"/>
    <p:sldId id="608" r:id="rId5"/>
    <p:sldId id="600" r:id="rId6"/>
    <p:sldId id="598" r:id="rId7"/>
    <p:sldId id="599" r:id="rId8"/>
    <p:sldId id="595" r:id="rId9"/>
    <p:sldId id="602" r:id="rId10"/>
    <p:sldId id="613" r:id="rId11"/>
    <p:sldId id="614" r:id="rId12"/>
    <p:sldId id="611" r:id="rId13"/>
    <p:sldId id="604" r:id="rId14"/>
    <p:sldId id="616" r:id="rId15"/>
    <p:sldId id="609" r:id="rId16"/>
    <p:sldId id="605" r:id="rId17"/>
    <p:sldId id="307" r:id="rId18"/>
  </p:sldIdLst>
  <p:sldSz cx="9144000" cy="6858000" type="screen4x3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D44"/>
    <a:srgbClr val="FFC305"/>
    <a:srgbClr val="3B3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9"/>
    <p:restoredTop sz="63041" autoAdjust="0"/>
  </p:normalViewPr>
  <p:slideViewPr>
    <p:cSldViewPr snapToGrid="0" snapToObjects="1">
      <p:cViewPr varScale="1">
        <p:scale>
          <a:sx n="72" d="100"/>
          <a:sy n="72" d="100"/>
        </p:scale>
        <p:origin x="29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63A85-ED7D-439E-A4F3-C820859A7570}" type="datetimeFigureOut">
              <a:rPr lang="fr-BE" smtClean="0"/>
              <a:pPr/>
              <a:t>27-08-18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1768F-D02A-4191-BB01-73083739940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855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161CDD-1B0D-4D10-917F-0AF7549F5D60}" type="datetimeFigureOut">
              <a:rPr lang="en-US"/>
              <a:pPr>
                <a:defRPr/>
              </a:pPr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38876F-86B1-4275-88DF-71DF63F28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62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9E8D34-9AC0-47CC-9B77-33729DCC443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7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8876F-86B1-4275-88DF-71DF63F288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8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fr-BE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D93DC5-802F-4829-8D37-60A3805FDBE5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54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_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14" y="1421442"/>
            <a:ext cx="756750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14" y="2926879"/>
            <a:ext cx="7567506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ED1E-3332-472B-B723-D0C4EDDDE8D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3D52-191A-41C0-A2C4-ECF4A803FB9B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61A8-A643-45C6-BE40-D8042F766767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133850"/>
          </a:xfrm>
        </p:spPr>
        <p:txBody>
          <a:bodyPr/>
          <a:lstStyle/>
          <a:p>
            <a:pPr lvl="0"/>
            <a:endParaRPr lang="en-A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spcAft>
                <a:spcPct val="0"/>
              </a:spcAft>
              <a:defRPr sz="1350" b="0"/>
            </a:lvl1pPr>
          </a:lstStyle>
          <a:p>
            <a:pPr>
              <a:defRPr/>
            </a:pPr>
            <a:r>
              <a:rPr lang="en-AU" dirty="0"/>
              <a:t>Copyright Agency Limited</a:t>
            </a:r>
          </a:p>
          <a:p>
            <a:pPr>
              <a:defRPr/>
            </a:pPr>
            <a:r>
              <a:rPr lang="en-AU" dirty="0"/>
              <a:t>ENCOURAGING CREATIVITY</a:t>
            </a:r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459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1073-FC5B-4710-B726-6CB0738EC641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2065-4AE5-4633-A2D2-7ABA0CA6B5A1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8430" y="2324424"/>
            <a:ext cx="3357369" cy="380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335" y="2324424"/>
            <a:ext cx="3357369" cy="380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AB70-B567-42F9-AC29-8ED5C845E74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F4B5-19E0-418B-B8A6-C6187233543D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498E-4A0A-48A2-857B-F6CD676332D3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27CE-9A93-4D93-AA98-A65F0279703B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3F738-B5FE-4B8E-8576-FB060B17E0AD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3B13-479E-490D-94B8-6ADC6D576335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38238" y="1257300"/>
            <a:ext cx="7566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8238" y="2371725"/>
            <a:ext cx="756602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09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6406211-8B04-4FAD-A051-D7A8553AD2CF}" type="datetimeFigureOut">
              <a:rPr lang="en-US"/>
              <a:pPr>
                <a:defRPr/>
              </a:pPr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5A5E68D-2127-4696-8AA7-AD9E58015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8" descr="ppt_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25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AC1D44"/>
          </a:solidFill>
          <a:latin typeface="Times"/>
          <a:ea typeface="+mj-ea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AC1D44"/>
          </a:solidFill>
          <a:latin typeface="Times" pitchFamily="1" charset="0"/>
          <a:cs typeface="Times" pitchFamily="1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B3D46"/>
          </a:solidFill>
          <a:latin typeface="Times"/>
          <a:ea typeface="+mn-ea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B3D46"/>
          </a:solidFill>
          <a:latin typeface="Times"/>
          <a:ea typeface="+mn-ea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B3D46"/>
          </a:solidFill>
          <a:latin typeface="Times"/>
          <a:ea typeface="+mn-ea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B3D46"/>
          </a:solidFill>
          <a:latin typeface="Times"/>
          <a:ea typeface="+mn-ea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B3D46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ctrTitle"/>
          </p:nvPr>
        </p:nvSpPr>
        <p:spPr>
          <a:xfrm>
            <a:off x="243281" y="1420813"/>
            <a:ext cx="8657831" cy="1843497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+mj-lt"/>
              </a:rPr>
              <a:t>The Marrakesh Treaty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RROs and Cross Border Exchange of Accessible Format Materials</a:t>
            </a:r>
            <a:endParaRPr lang="en-US" dirty="0">
              <a:latin typeface="+mj-lt"/>
              <a:cs typeface="Times" pitchFamily="1" charset="0"/>
            </a:endParaRPr>
          </a:p>
        </p:txBody>
      </p:sp>
      <p:sp>
        <p:nvSpPr>
          <p:cNvPr id="13315" name="Subtitle 8"/>
          <p:cNvSpPr>
            <a:spLocks noGrp="1"/>
          </p:cNvSpPr>
          <p:nvPr>
            <p:ph type="subTitle" idx="1"/>
          </p:nvPr>
        </p:nvSpPr>
        <p:spPr>
          <a:xfrm>
            <a:off x="469783" y="3187816"/>
            <a:ext cx="8234481" cy="3095537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endParaRPr lang="en-US" dirty="0">
              <a:latin typeface="Times" pitchFamily="1" charset="0"/>
              <a:cs typeface="Times" pitchFamily="1" charset="0"/>
            </a:endParaRPr>
          </a:p>
          <a:p>
            <a:pPr algn="ctr" eaLnBrk="1" hangingPunct="1">
              <a:defRPr/>
            </a:pPr>
            <a:endParaRPr lang="en-US" sz="3600" i="1" dirty="0">
              <a:latin typeface="+mj-lt"/>
              <a:cs typeface="Times" pitchFamily="1" charset="0"/>
            </a:endParaRPr>
          </a:p>
          <a:p>
            <a:pPr algn="ctr" eaLnBrk="1" hangingPunct="1">
              <a:defRPr/>
            </a:pPr>
            <a:r>
              <a:rPr lang="en-US" sz="2800" i="1" dirty="0">
                <a:latin typeface="+mj-lt"/>
                <a:cs typeface="Times" pitchFamily="1" charset="0"/>
              </a:rPr>
              <a:t>Caroline Morgan</a:t>
            </a:r>
            <a:r>
              <a:rPr lang="en-US" sz="2800" dirty="0">
                <a:latin typeface="+mj-lt"/>
                <a:cs typeface="Times" pitchFamily="1" charset="0"/>
              </a:rPr>
              <a:t>, CEO of IFRRO</a:t>
            </a:r>
          </a:p>
          <a:p>
            <a:pPr algn="ctr" eaLnBrk="1" hangingPunct="1">
              <a:defRPr/>
            </a:pPr>
            <a:endParaRPr lang="en-GB" dirty="0">
              <a:latin typeface="Times" pitchFamily="1" charset="0"/>
              <a:cs typeface="Times" pitchFamily="1" charset="0"/>
            </a:endParaRPr>
          </a:p>
          <a:p>
            <a:pPr algn="ctr" eaLnBrk="1" hangingPunct="1">
              <a:defRPr/>
            </a:pPr>
            <a:r>
              <a:rPr lang="en-GB" dirty="0">
                <a:latin typeface="+mj-lt"/>
                <a:cs typeface="Times" pitchFamily="1" charset="0"/>
              </a:rPr>
              <a:t>Malaysian National Seminar</a:t>
            </a:r>
          </a:p>
          <a:p>
            <a:pPr algn="ctr" eaLnBrk="1" hangingPunct="1">
              <a:defRPr/>
            </a:pPr>
            <a:endParaRPr lang="en-GB" dirty="0">
              <a:latin typeface="+mj-lt"/>
              <a:cs typeface="Times" pitchFamily="1" charset="0"/>
            </a:endParaRPr>
          </a:p>
          <a:p>
            <a:pPr algn="ctr" eaLnBrk="1" hangingPunct="1">
              <a:defRPr/>
            </a:pPr>
            <a:r>
              <a:rPr lang="en-GB" sz="1800" dirty="0">
                <a:latin typeface="+mj-lt"/>
                <a:cs typeface="Times" pitchFamily="1" charset="0"/>
              </a:rPr>
              <a:t>28 August 2018</a:t>
            </a:r>
            <a:r>
              <a:rPr lang="en-GB" sz="1800" dirty="0">
                <a:latin typeface="Times" pitchFamily="1" charset="0"/>
                <a:cs typeface="Times" pitchFamily="1" charset="0"/>
              </a:rPr>
              <a:t>									</a:t>
            </a:r>
            <a:r>
              <a:rPr lang="en-GB" sz="1800" dirty="0">
                <a:latin typeface="+mj-lt"/>
                <a:cs typeface="Times" pitchFamily="1" charset="0"/>
              </a:rPr>
              <a:t>Kuala Lumpur</a:t>
            </a:r>
            <a:endParaRPr lang="en-US" sz="1800" dirty="0">
              <a:latin typeface="+mj-lt"/>
              <a:cs typeface="Times" pitchFamily="1" charset="0"/>
            </a:endParaRPr>
          </a:p>
          <a:p>
            <a:pPr eaLnBrk="1" hangingPunct="1">
              <a:defRPr/>
            </a:pPr>
            <a:endParaRPr lang="en-US" dirty="0">
              <a:latin typeface="Times" pitchFamily="1" charset="0"/>
              <a:cs typeface="Times" pitchFamily="1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8C6D-E4DE-444B-82F0-D0027BA5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24" y="101600"/>
            <a:ext cx="5803019" cy="925689"/>
          </a:xfrm>
        </p:spPr>
        <p:txBody>
          <a:bodyPr/>
          <a:lstStyle/>
          <a:p>
            <a:r>
              <a:rPr lang="en-AU" dirty="0">
                <a:latin typeface="+mj-lt"/>
              </a:rPr>
              <a:t>			</a:t>
            </a:r>
            <a:r>
              <a:rPr lang="en-AU" sz="4400" b="1" dirty="0">
                <a:latin typeface="+mj-lt"/>
              </a:rPr>
              <a:t>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9955E-9DA9-424B-AAE0-D88EE663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7067" y="1140178"/>
            <a:ext cx="9527823" cy="5717822"/>
          </a:xfrm>
        </p:spPr>
        <p:txBody>
          <a:bodyPr/>
          <a:lstStyle/>
          <a:p>
            <a:pPr marL="457200" lvl="1" indent="0">
              <a:buNone/>
            </a:pPr>
            <a:r>
              <a:rPr lang="en-GB" b="1" dirty="0">
                <a:solidFill>
                  <a:srgbClr val="AC1D44"/>
                </a:solidFill>
                <a:latin typeface="+mn-lt"/>
              </a:rPr>
              <a:t>Accessible Works and Formats</a:t>
            </a:r>
          </a:p>
          <a:p>
            <a:pPr lvl="2"/>
            <a:r>
              <a:rPr lang="en-GB" dirty="0">
                <a:latin typeface="+mn-lt"/>
              </a:rPr>
              <a:t>Published textual works, i.e. books journals newspapers </a:t>
            </a:r>
          </a:p>
          <a:p>
            <a:pPr lvl="2"/>
            <a:r>
              <a:rPr lang="en-GB" dirty="0">
                <a:latin typeface="+mn-lt"/>
              </a:rPr>
              <a:t>Any format or technique can be used to make the accessible format copy </a:t>
            </a:r>
            <a:r>
              <a:rPr lang="en-GB" b="1" dirty="0">
                <a:latin typeface="+mn-lt"/>
              </a:rPr>
              <a:t>(AFC)</a:t>
            </a:r>
            <a:r>
              <a:rPr lang="en-GB" dirty="0">
                <a:latin typeface="+mn-lt"/>
              </a:rPr>
              <a:t>, commonly audio, braille, large print</a:t>
            </a:r>
          </a:p>
          <a:p>
            <a:pPr marL="457200" lvl="1" indent="0">
              <a:buNone/>
            </a:pPr>
            <a:r>
              <a:rPr lang="en-GB" b="1" dirty="0">
                <a:solidFill>
                  <a:srgbClr val="AC1D44"/>
                </a:solidFill>
                <a:latin typeface="+mn-lt"/>
              </a:rPr>
              <a:t>Beneficiary Persons </a:t>
            </a:r>
          </a:p>
          <a:p>
            <a:pPr lvl="2"/>
            <a:r>
              <a:rPr lang="en-GB" dirty="0">
                <a:latin typeface="+mn-lt"/>
              </a:rPr>
              <a:t>Those that are blind</a:t>
            </a:r>
          </a:p>
          <a:p>
            <a:pPr lvl="2"/>
            <a:r>
              <a:rPr lang="en-GB" dirty="0">
                <a:latin typeface="+mn-lt"/>
              </a:rPr>
              <a:t>Those with visual impairment or reading disabilities</a:t>
            </a:r>
          </a:p>
          <a:p>
            <a:pPr lvl="2"/>
            <a:r>
              <a:rPr lang="en-GB" dirty="0">
                <a:latin typeface="+mn-lt"/>
              </a:rPr>
              <a:t>Those with physical disabilities that make it impossible to hold or manipulate a book, or focus or move the eyes</a:t>
            </a:r>
            <a:endParaRPr lang="en-GB" b="1" dirty="0">
              <a:latin typeface="+mn-lt"/>
            </a:endParaRPr>
          </a:p>
          <a:p>
            <a:pPr marL="457200" lvl="1" indent="0">
              <a:buNone/>
            </a:pPr>
            <a:r>
              <a:rPr lang="en-GB" b="1" dirty="0">
                <a:solidFill>
                  <a:srgbClr val="AC1D44"/>
                </a:solidFill>
                <a:latin typeface="+mn-lt"/>
              </a:rPr>
              <a:t>Authorised Entities (AE) </a:t>
            </a:r>
          </a:p>
          <a:p>
            <a:pPr lvl="2"/>
            <a:r>
              <a:rPr lang="en-GB" dirty="0">
                <a:latin typeface="+mn-lt"/>
              </a:rPr>
              <a:t>Not for profit agency or organisation, </a:t>
            </a:r>
            <a:r>
              <a:rPr lang="en-GB" i="1" dirty="0">
                <a:latin typeface="+mn-lt"/>
              </a:rPr>
              <a:t>authorised or recognised </a:t>
            </a:r>
            <a:r>
              <a:rPr lang="en-GB" dirty="0">
                <a:latin typeface="+mn-lt"/>
              </a:rPr>
              <a:t>to provide works to beneficiary persons, can include governmental bodies, library or educational bodies</a:t>
            </a:r>
          </a:p>
          <a:p>
            <a:pPr lvl="1"/>
            <a:endParaRPr lang="en-GB" b="1" dirty="0">
              <a:latin typeface="+mn-lt"/>
            </a:endParaRPr>
          </a:p>
          <a:p>
            <a:pPr lvl="2"/>
            <a:endParaRPr lang="en-GB" dirty="0">
              <a:latin typeface="+mn-lt"/>
            </a:endParaRPr>
          </a:p>
          <a:p>
            <a:pPr lvl="2"/>
            <a:endParaRPr lang="en-GB" dirty="0">
              <a:latin typeface="+mn-lt"/>
            </a:endParaRPr>
          </a:p>
          <a:p>
            <a:pPr lvl="2"/>
            <a:endParaRPr lang="en-GB" dirty="0">
              <a:latin typeface="+mn-lt"/>
            </a:endParaRPr>
          </a:p>
          <a:p>
            <a:pPr lvl="2"/>
            <a:endParaRPr lang="en-GB" dirty="0">
              <a:latin typeface="+mn-lt"/>
            </a:endParaRPr>
          </a:p>
          <a:p>
            <a:pPr lvl="2"/>
            <a:endParaRPr lang="en-GB" dirty="0">
              <a:latin typeface="+mn-lt"/>
            </a:endParaRPr>
          </a:p>
          <a:p>
            <a:pPr lvl="2"/>
            <a:endParaRPr lang="en-GB" dirty="0">
              <a:latin typeface="+mn-lt"/>
            </a:endParaRPr>
          </a:p>
          <a:p>
            <a:pPr lvl="2"/>
            <a:endParaRPr lang="en-GB" dirty="0">
              <a:latin typeface="+mn-lt"/>
            </a:endParaRPr>
          </a:p>
          <a:p>
            <a:pPr lvl="1"/>
            <a:endParaRPr lang="en-GB" dirty="0">
              <a:latin typeface="+mn-lt"/>
            </a:endParaRPr>
          </a:p>
          <a:p>
            <a:pPr lvl="1"/>
            <a:endParaRPr lang="en-GB" dirty="0">
              <a:latin typeface="+mn-lt"/>
            </a:endParaRPr>
          </a:p>
          <a:p>
            <a:pPr lvl="1"/>
            <a:r>
              <a:rPr lang="en-GB" dirty="0">
                <a:latin typeface="+mn-lt"/>
              </a:rPr>
              <a:t>Authorised Entities ( AE)</a:t>
            </a:r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04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6990-16F1-2F42-953E-B70A04E2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061" y="223520"/>
            <a:ext cx="5579780" cy="789940"/>
          </a:xfrm>
        </p:spPr>
        <p:txBody>
          <a:bodyPr/>
          <a:lstStyle/>
          <a:p>
            <a:r>
              <a:rPr lang="en-AU" dirty="0"/>
              <a:t>		</a:t>
            </a:r>
            <a:r>
              <a:rPr lang="en-AU" sz="4800" b="1" dirty="0">
                <a:latin typeface="+mj-lt"/>
              </a:rPr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60E0B-0267-3F4E-9E29-43E0FBDE4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60" y="1364756"/>
            <a:ext cx="8344429" cy="5259564"/>
          </a:xfrm>
        </p:spPr>
        <p:txBody>
          <a:bodyPr/>
          <a:lstStyle/>
          <a:p>
            <a:r>
              <a:rPr lang="en-AU" sz="2600" dirty="0">
                <a:latin typeface="+mn-lt"/>
              </a:rPr>
              <a:t>AFC made and supplied by authors or publishers can be</a:t>
            </a:r>
            <a:r>
              <a:rPr lang="en-AU" sz="2600" b="1" dirty="0">
                <a:latin typeface="+mn-lt"/>
              </a:rPr>
              <a:t> exchanged </a:t>
            </a:r>
            <a:r>
              <a:rPr lang="en-AU" sz="2600" dirty="0">
                <a:latin typeface="+mn-lt"/>
              </a:rPr>
              <a:t>across national borders independently of the Treaty </a:t>
            </a:r>
            <a:br>
              <a:rPr lang="en-AU" sz="2600" dirty="0">
                <a:latin typeface="+mn-lt"/>
              </a:rPr>
            </a:br>
            <a:endParaRPr lang="en-AU" sz="2600" dirty="0">
              <a:latin typeface="+mn-lt"/>
            </a:endParaRPr>
          </a:p>
          <a:p>
            <a:r>
              <a:rPr lang="en-AU" sz="2600" dirty="0">
                <a:latin typeface="+mn-lt"/>
              </a:rPr>
              <a:t>AFC made under the Treaty can be </a:t>
            </a:r>
            <a:r>
              <a:rPr lang="en-AU" sz="2600" b="1" dirty="0">
                <a:latin typeface="+mn-lt"/>
              </a:rPr>
              <a:t>freely circulated within </a:t>
            </a:r>
            <a:r>
              <a:rPr lang="en-AU" sz="2600" dirty="0">
                <a:latin typeface="+mn-lt"/>
              </a:rPr>
              <a:t>the country concerned (national law applies) </a:t>
            </a:r>
          </a:p>
          <a:p>
            <a:endParaRPr lang="en-AU" sz="2600" dirty="0">
              <a:latin typeface="+mn-lt"/>
            </a:endParaRPr>
          </a:p>
          <a:p>
            <a:r>
              <a:rPr lang="en-AU" sz="2600" dirty="0">
                <a:latin typeface="+mn-lt"/>
              </a:rPr>
              <a:t> AFC can be exchanged across borders </a:t>
            </a:r>
            <a:r>
              <a:rPr lang="en-AU" sz="2600" b="1" dirty="0">
                <a:latin typeface="+mn-lt"/>
              </a:rPr>
              <a:t>only</a:t>
            </a:r>
            <a:r>
              <a:rPr lang="en-AU" sz="2600" dirty="0">
                <a:latin typeface="+mn-lt"/>
              </a:rPr>
              <a:t> if both countries involved have acceded to the Treaty</a:t>
            </a:r>
          </a:p>
          <a:p>
            <a:endParaRPr lang="en-AU" sz="2600" dirty="0">
              <a:latin typeface="+mn-lt"/>
            </a:endParaRPr>
          </a:p>
          <a:p>
            <a:r>
              <a:rPr lang="en-AU" sz="2600" dirty="0">
                <a:latin typeface="+mn-lt"/>
              </a:rPr>
              <a:t>If only one country has acceded to the Treaty, then AFC </a:t>
            </a:r>
            <a:r>
              <a:rPr lang="en-AU" sz="2600" b="1" dirty="0">
                <a:latin typeface="+mn-lt"/>
              </a:rPr>
              <a:t>cannot be exchanged </a:t>
            </a:r>
            <a:r>
              <a:rPr lang="en-AU" sz="2600" dirty="0">
                <a:latin typeface="+mn-lt"/>
              </a:rPr>
              <a:t>across borders </a:t>
            </a:r>
          </a:p>
        </p:txBody>
      </p:sp>
    </p:spTree>
    <p:extLst>
      <p:ext uri="{BB962C8B-B14F-4D97-AF65-F5344CB8AC3E}">
        <p14:creationId xmlns:p14="http://schemas.microsoft.com/office/powerpoint/2010/main" val="105122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F3D5-8122-4D72-B2E5-9AE91D8E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731" y="174869"/>
            <a:ext cx="6277708" cy="1083651"/>
          </a:xfrm>
        </p:spPr>
        <p:txBody>
          <a:bodyPr/>
          <a:lstStyle/>
          <a:p>
            <a:r>
              <a:rPr lang="en-GB" b="1" dirty="0">
                <a:latin typeface="+mj-lt"/>
              </a:rPr>
              <a:t>Distribution of Published Works in Accessible Format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36F3E8-F278-4587-B080-99716FAA797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98176" y="2371725"/>
          <a:ext cx="5706084" cy="393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028">
                  <a:extLst>
                    <a:ext uri="{9D8B030D-6E8A-4147-A177-3AD203B41FA5}">
                      <a16:colId xmlns:a16="http://schemas.microsoft.com/office/drawing/2014/main" val="831646763"/>
                    </a:ext>
                  </a:extLst>
                </a:gridCol>
                <a:gridCol w="1902028">
                  <a:extLst>
                    <a:ext uri="{9D8B030D-6E8A-4147-A177-3AD203B41FA5}">
                      <a16:colId xmlns:a16="http://schemas.microsoft.com/office/drawing/2014/main" val="2814194481"/>
                    </a:ext>
                  </a:extLst>
                </a:gridCol>
                <a:gridCol w="1902028">
                  <a:extLst>
                    <a:ext uri="{9D8B030D-6E8A-4147-A177-3AD203B41FA5}">
                      <a16:colId xmlns:a16="http://schemas.microsoft.com/office/drawing/2014/main" val="2654330593"/>
                    </a:ext>
                  </a:extLst>
                </a:gridCol>
              </a:tblGrid>
              <a:tr h="983090">
                <a:tc>
                  <a:txBody>
                    <a:bodyPr/>
                    <a:lstStyle/>
                    <a:p>
                      <a:r>
                        <a:rPr lang="en-GB" dirty="0"/>
                        <a:t>Distributing Country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Country has acceded to MT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Country has not acceded to 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799039"/>
                  </a:ext>
                </a:extLst>
              </a:tr>
              <a:tr h="9830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74248"/>
                  </a:ext>
                </a:extLst>
              </a:tr>
              <a:tr h="9830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016647"/>
                  </a:ext>
                </a:extLst>
              </a:tr>
              <a:tr h="9830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11006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EE2E0F-C7BF-4029-9362-300166C6EE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9740" y="1397000"/>
          <a:ext cx="2400175" cy="496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175">
                  <a:extLst>
                    <a:ext uri="{9D8B030D-6E8A-4147-A177-3AD203B41FA5}">
                      <a16:colId xmlns:a16="http://schemas.microsoft.com/office/drawing/2014/main" val="2662423066"/>
                    </a:ext>
                  </a:extLst>
                </a:gridCol>
              </a:tblGrid>
              <a:tr h="195286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sz="2400" b="1" dirty="0"/>
                        <a:t>Distributor of the Accessible Format Copy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707965"/>
                  </a:ext>
                </a:extLst>
              </a:tr>
              <a:tr h="918035">
                <a:tc>
                  <a:txBody>
                    <a:bodyPr/>
                    <a:lstStyle/>
                    <a:p>
                      <a:r>
                        <a:rPr lang="en-GB" sz="2400" dirty="0"/>
                        <a:t>Author/ publisher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982552"/>
                  </a:ext>
                </a:extLst>
              </a:tr>
              <a:tr h="994538">
                <a:tc>
                  <a:txBody>
                    <a:bodyPr/>
                    <a:lstStyle/>
                    <a:p>
                      <a:r>
                        <a:rPr lang="en-GB" sz="2400" dirty="0"/>
                        <a:t>Country has acceded to MT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062315"/>
                  </a:ext>
                </a:extLst>
              </a:tr>
              <a:tr h="1097995">
                <a:tc>
                  <a:txBody>
                    <a:bodyPr/>
                    <a:lstStyle/>
                    <a:p>
                      <a:r>
                        <a:rPr lang="en-GB" sz="2400" dirty="0"/>
                        <a:t>Country has NOT acceded to MT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5602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942F98-1D3F-467B-AFEC-505D2E18D9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98176" y="1397000"/>
          <a:ext cx="570608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084">
                  <a:extLst>
                    <a:ext uri="{9D8B030D-6E8A-4147-A177-3AD203B41FA5}">
                      <a16:colId xmlns:a16="http://schemas.microsoft.com/office/drawing/2014/main" val="2088748720"/>
                    </a:ext>
                  </a:extLst>
                </a:gridCol>
              </a:tblGrid>
              <a:tr h="836246">
                <a:tc>
                  <a:txBody>
                    <a:bodyPr/>
                    <a:lstStyle/>
                    <a:p>
                      <a:r>
                        <a:rPr lang="en-GB" dirty="0"/>
                        <a:t>                                           Beneficiary </a:t>
                      </a:r>
                    </a:p>
                    <a:p>
                      <a:r>
                        <a:rPr lang="en-GB" dirty="0"/>
                        <a:t>                        (receiving directly, or via an AE) </a:t>
                      </a:r>
                    </a:p>
                    <a:p>
                      <a:r>
                        <a:rPr lang="en-GB" dirty="0"/>
                        <a:t>                                         is resident in: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27636"/>
                  </a:ext>
                </a:extLst>
              </a:tr>
            </a:tbl>
          </a:graphicData>
        </a:graphic>
      </p:graphicFrame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B11732F7-6B0C-4A50-AF7C-9C7579F156A2}"/>
              </a:ext>
            </a:extLst>
          </p:cNvPr>
          <p:cNvSpPr/>
          <p:nvPr/>
        </p:nvSpPr>
        <p:spPr>
          <a:xfrm>
            <a:off x="3429000" y="3523514"/>
            <a:ext cx="1037492" cy="767131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788D15EB-F736-43DB-AB3F-0558B7D77549}"/>
              </a:ext>
            </a:extLst>
          </p:cNvPr>
          <p:cNvSpPr/>
          <p:nvPr/>
        </p:nvSpPr>
        <p:spPr>
          <a:xfrm flipH="1">
            <a:off x="5329600" y="3495153"/>
            <a:ext cx="990598" cy="76713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4F6751B-B47F-4A33-B0F3-BF4BF5922652}"/>
              </a:ext>
            </a:extLst>
          </p:cNvPr>
          <p:cNvSpPr/>
          <p:nvPr/>
        </p:nvSpPr>
        <p:spPr>
          <a:xfrm flipH="1" flipV="1">
            <a:off x="5355918" y="4439011"/>
            <a:ext cx="990599" cy="76712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17F5D078-1340-46D3-999A-16B1074798AC}"/>
              </a:ext>
            </a:extLst>
          </p:cNvPr>
          <p:cNvSpPr/>
          <p:nvPr/>
        </p:nvSpPr>
        <p:spPr>
          <a:xfrm flipH="1">
            <a:off x="3452447" y="4426923"/>
            <a:ext cx="990598" cy="76713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EE07D1B7-A58B-432E-B206-31F2DB88882B}"/>
              </a:ext>
            </a:extLst>
          </p:cNvPr>
          <p:cNvSpPr/>
          <p:nvPr/>
        </p:nvSpPr>
        <p:spPr>
          <a:xfrm flipH="1">
            <a:off x="3452447" y="5330331"/>
            <a:ext cx="990598" cy="76713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C973AE73-8B36-4AEE-9CD0-5AC05E0A1905}"/>
              </a:ext>
            </a:extLst>
          </p:cNvPr>
          <p:cNvSpPr/>
          <p:nvPr/>
        </p:nvSpPr>
        <p:spPr>
          <a:xfrm flipH="1">
            <a:off x="7224344" y="3523514"/>
            <a:ext cx="990598" cy="76713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2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5" y="0"/>
            <a:ext cx="6172078" cy="896815"/>
          </a:xfrm>
        </p:spPr>
        <p:txBody>
          <a:bodyPr/>
          <a:lstStyle/>
          <a:p>
            <a:r>
              <a:rPr lang="en-AU" b="1" dirty="0">
                <a:latin typeface="+mj-lt"/>
              </a:rPr>
              <a:t>Accessible Books Consortium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301262"/>
            <a:ext cx="8422909" cy="4824901"/>
          </a:xfrm>
        </p:spPr>
        <p:txBody>
          <a:bodyPr/>
          <a:lstStyle/>
          <a:p>
            <a:pPr marL="0" indent="0">
              <a:buNone/>
            </a:pPr>
            <a:r>
              <a:rPr lang="en-AU" sz="3400" b="1" dirty="0">
                <a:solidFill>
                  <a:srgbClr val="AC1D44"/>
                </a:solidFill>
                <a:latin typeface="+mn-lt"/>
              </a:rPr>
              <a:t>Purpose: </a:t>
            </a:r>
            <a:r>
              <a:rPr lang="en-AU" sz="3400" dirty="0">
                <a:latin typeface="+mn-lt"/>
              </a:rPr>
              <a:t>enhance access to books in accessible format, and to contribute to the implementation of the </a:t>
            </a:r>
            <a:r>
              <a:rPr lang="en-AU" sz="3400" b="1" dirty="0">
                <a:solidFill>
                  <a:srgbClr val="AC1D44"/>
                </a:solidFill>
                <a:latin typeface="+mn-lt"/>
              </a:rPr>
              <a:t>Marrakesh Treaty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AC1D44"/>
                </a:solidFill>
                <a:latin typeface="+mn-lt"/>
              </a:rPr>
              <a:t>Partners:</a:t>
            </a:r>
            <a:r>
              <a:rPr lang="en-AU" sz="3400" b="1" dirty="0">
                <a:latin typeface="+mn-lt"/>
              </a:rPr>
              <a:t> </a:t>
            </a:r>
            <a:r>
              <a:rPr lang="en-AU" sz="3400" dirty="0">
                <a:latin typeface="+mn-lt"/>
              </a:rPr>
              <a:t>WIPO and organisations working across different aspects of the provision of accessible format copies including the print disabled, authors, publishers, Authorised Entities and collective management organisations </a:t>
            </a:r>
            <a:r>
              <a:rPr lang="en-AU" sz="3400" b="1" dirty="0">
                <a:solidFill>
                  <a:srgbClr val="AC1D44"/>
                </a:solidFill>
                <a:latin typeface="+mn-lt"/>
              </a:rPr>
              <a:t>(IFRRO)  </a:t>
            </a:r>
          </a:p>
          <a:p>
            <a:pPr marL="0" indent="0">
              <a:buNone/>
            </a:pPr>
            <a:endParaRPr lang="en-AU" sz="3600" b="1" dirty="0">
              <a:solidFill>
                <a:srgbClr val="AC1D44"/>
              </a:solidFill>
              <a:latin typeface="+mn-lt"/>
            </a:endParaRPr>
          </a:p>
          <a:p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251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8EF33-3B2A-AB45-911D-D17B82D6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78" y="1835067"/>
            <a:ext cx="8475663" cy="4772148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>
                <a:latin typeface="+mn-lt"/>
              </a:rPr>
              <a:t>Activities:</a:t>
            </a:r>
            <a:endParaRPr lang="en-AU" sz="3600" dirty="0">
              <a:latin typeface="+mn-lt"/>
            </a:endParaRPr>
          </a:p>
          <a:p>
            <a:r>
              <a:rPr lang="en-AU" b="1" dirty="0">
                <a:solidFill>
                  <a:srgbClr val="AC1D44"/>
                </a:solidFill>
                <a:latin typeface="+mn-lt"/>
              </a:rPr>
              <a:t>Global Book Service- </a:t>
            </a:r>
            <a:r>
              <a:rPr lang="en-AU" dirty="0">
                <a:latin typeface="+mn-lt"/>
              </a:rPr>
              <a:t>an international database       of books in accessible format</a:t>
            </a:r>
          </a:p>
          <a:p>
            <a:r>
              <a:rPr lang="en-AU" b="1" dirty="0">
                <a:solidFill>
                  <a:srgbClr val="AC1D44"/>
                </a:solidFill>
                <a:latin typeface="+mn-lt"/>
              </a:rPr>
              <a:t>Capacity Building- </a:t>
            </a:r>
            <a:r>
              <a:rPr lang="en-AU" dirty="0">
                <a:latin typeface="+mn-lt"/>
              </a:rPr>
              <a:t>advancing technical skills in developing and least developed countries</a:t>
            </a:r>
          </a:p>
          <a:p>
            <a:r>
              <a:rPr lang="en-AU" b="1" dirty="0">
                <a:solidFill>
                  <a:srgbClr val="AC1D44"/>
                </a:solidFill>
                <a:latin typeface="+mn-lt"/>
              </a:rPr>
              <a:t>Inclusive Publishing- </a:t>
            </a:r>
            <a:r>
              <a:rPr lang="en-AU" dirty="0">
                <a:latin typeface="+mn-lt"/>
              </a:rPr>
              <a:t>advocacy and promotion to support the goal of </a:t>
            </a:r>
            <a:r>
              <a:rPr lang="en-AU" i="1" dirty="0">
                <a:latin typeface="+mn-lt"/>
              </a:rPr>
              <a:t>born accessible </a:t>
            </a:r>
            <a:r>
              <a:rPr lang="en-AU" dirty="0">
                <a:latin typeface="+mn-lt"/>
              </a:rPr>
              <a:t>publishing</a:t>
            </a:r>
          </a:p>
          <a:p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32185" y="172720"/>
            <a:ext cx="6172078" cy="8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AC1D44"/>
                </a:solidFill>
                <a:latin typeface="Times"/>
                <a:ea typeface="+mj-ea"/>
                <a:cs typeface="Time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C1D44"/>
                </a:solidFill>
                <a:latin typeface="Times" pitchFamily="1" charset="0"/>
                <a:cs typeface="Times" pitchFamily="1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C1D44"/>
                </a:solidFill>
                <a:latin typeface="Times" pitchFamily="1" charset="0"/>
                <a:cs typeface="Times" pitchFamily="1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C1D44"/>
                </a:solidFill>
                <a:latin typeface="Times" pitchFamily="1" charset="0"/>
                <a:cs typeface="Times" pitchFamily="1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C1D44"/>
                </a:solidFill>
                <a:latin typeface="Times" pitchFamily="1" charset="0"/>
                <a:cs typeface="Times" pitchFamily="1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C1D44"/>
                </a:solidFill>
                <a:latin typeface="Times" pitchFamily="1" charset="0"/>
                <a:cs typeface="Times" pitchFamily="1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C1D44"/>
                </a:solidFill>
                <a:latin typeface="Times" pitchFamily="1" charset="0"/>
                <a:cs typeface="Times" pitchFamily="1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C1D44"/>
                </a:solidFill>
                <a:latin typeface="Times" pitchFamily="1" charset="0"/>
                <a:cs typeface="Times" pitchFamily="1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C1D44"/>
                </a:solidFill>
                <a:latin typeface="Times" pitchFamily="1" charset="0"/>
                <a:cs typeface="Times" pitchFamily="1" charset="0"/>
              </a:defRPr>
            </a:lvl9pPr>
          </a:lstStyle>
          <a:p>
            <a:r>
              <a:rPr lang="en-AU" sz="3800" b="1">
                <a:latin typeface="+mj-lt"/>
              </a:rPr>
              <a:t>Accessible Books Consortium </a:t>
            </a:r>
            <a:endParaRPr lang="en-AU" sz="3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504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D131-E1C9-4887-8B5E-529C09CF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5846"/>
            <a:ext cx="6858000" cy="76493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j-lt"/>
                <a:cs typeface="Times" pitchFamily="1" charset="0"/>
              </a:rPr>
              <a:t>  </a:t>
            </a:r>
            <a:r>
              <a:rPr lang="en-US" b="1" dirty="0">
                <a:latin typeface="+mj-lt"/>
                <a:cs typeface="Times" pitchFamily="1" charset="0"/>
              </a:rPr>
              <a:t>RROs </a:t>
            </a:r>
            <a:r>
              <a:rPr lang="mr-IN" b="1" dirty="0">
                <a:latin typeface="+mj-lt"/>
                <a:cs typeface="Times" pitchFamily="1" charset="0"/>
              </a:rPr>
              <a:t>–</a:t>
            </a:r>
            <a:r>
              <a:rPr lang="en-US" b="1" dirty="0">
                <a:latin typeface="+mj-lt"/>
                <a:cs typeface="Times" pitchFamily="1" charset="0"/>
              </a:rPr>
              <a:t> Assist in Providing Access</a:t>
            </a:r>
            <a:endParaRPr lang="en-GB" b="1" dirty="0">
              <a:latin typeface="+mj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C20C71-B204-4B9D-9477-FC614C75F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092"/>
            <a:ext cx="4185138" cy="559190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9F06D7-852E-4503-B1C4-341E80029A7A}"/>
              </a:ext>
            </a:extLst>
          </p:cNvPr>
          <p:cNvSpPr/>
          <p:nvPr/>
        </p:nvSpPr>
        <p:spPr>
          <a:xfrm>
            <a:off x="4369777" y="1371600"/>
            <a:ext cx="45192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Collective rights management facilitates rights clearance: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400" dirty="0"/>
              <a:t>RRO provides ‘repertoire’ rights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400" dirty="0"/>
              <a:t>RRO assists in permission clearance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400" dirty="0"/>
              <a:t>RRO provides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59592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5" y="0"/>
            <a:ext cx="6172078" cy="1248508"/>
          </a:xfrm>
        </p:spPr>
        <p:txBody>
          <a:bodyPr/>
          <a:lstStyle/>
          <a:p>
            <a:r>
              <a:rPr lang="en-AU" b="1" dirty="0">
                <a:latin typeface="+mj-lt"/>
              </a:rPr>
              <a:t>Marrakesh Treaty </a:t>
            </a:r>
            <a:r>
              <a:rPr lang="mr-IN" b="1" dirty="0">
                <a:latin typeface="+mj-lt"/>
              </a:rPr>
              <a:t>–</a:t>
            </a:r>
            <a:r>
              <a:rPr lang="en-AU" b="1" dirty="0">
                <a:latin typeface="+mj-lt"/>
              </a:rPr>
              <a:t>IFRRO Activities in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529862"/>
            <a:ext cx="8422909" cy="5011615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Further develop the dedicated web page on the IFRRO website on issues relevant to persons who are blind, visually impaired, or otherwise print disabled, including a presentation of the ABC and its activities</a:t>
            </a:r>
          </a:p>
          <a:p>
            <a:r>
              <a:rPr lang="en-US" sz="2800" dirty="0">
                <a:latin typeface="+mn-lt"/>
              </a:rPr>
              <a:t>Launch a short manual directed towards RROs on how they can assist authors and publishers to facilitate access to and use of works in accessible formats </a:t>
            </a:r>
          </a:p>
          <a:p>
            <a:r>
              <a:rPr lang="en-US" sz="2800" dirty="0">
                <a:latin typeface="+mn-lt"/>
              </a:rPr>
              <a:t>Work towards assisting publishers and / or authors in clearing rights for the inclusion of works in the ABC Book Service through a blanket licensing approach</a:t>
            </a:r>
            <a:br>
              <a:rPr lang="en-US" sz="2400" dirty="0">
                <a:latin typeface="+mn-lt"/>
              </a:rPr>
            </a:br>
            <a:endParaRPr lang="en-A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0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" y="0"/>
            <a:ext cx="9144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>
            <a:spLocks noGrp="1"/>
          </p:cNvSpPr>
          <p:nvPr>
            <p:ph type="ctrTitle"/>
          </p:nvPr>
        </p:nvSpPr>
        <p:spPr>
          <a:xfrm>
            <a:off x="602400" y="1959225"/>
            <a:ext cx="817248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algn="ctr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4800" dirty="0">
                <a:solidFill>
                  <a:srgbClr val="AC1D44"/>
                </a:solidFill>
                <a:uFill>
                  <a:solidFill>
                    <a:srgbClr val="FFFFFF"/>
                  </a:solidFill>
                </a:uFill>
              </a:rPr>
              <a:t>Questions and discussion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16650"/>
            <a:ext cx="2133600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fld id="{86CB4B4D-7CA3-9044-876B-883B54F8677D}" type="slidenum"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68342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67354" y="228601"/>
            <a:ext cx="6136266" cy="935182"/>
          </a:xfrm>
        </p:spPr>
        <p:txBody>
          <a:bodyPr/>
          <a:lstStyle/>
          <a:p>
            <a:r>
              <a:rPr lang="en-US" dirty="0">
                <a:latin typeface="+mj-lt"/>
              </a:rPr>
              <a:t>			</a:t>
            </a:r>
            <a:r>
              <a:rPr lang="en-US" b="1" dirty="0">
                <a:latin typeface="+mj-lt"/>
              </a:rPr>
              <a:t>	</a:t>
            </a:r>
            <a:r>
              <a:rPr lang="en-US" sz="4000" b="1" dirty="0">
                <a:latin typeface="+mj-lt"/>
              </a:rPr>
              <a:t>Topics</a:t>
            </a:r>
            <a:r>
              <a:rPr lang="en-US" b="1" dirty="0">
                <a:latin typeface="+mj-lt"/>
              </a:rPr>
              <a:t>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8769" y="1341912"/>
            <a:ext cx="8014851" cy="4963885"/>
          </a:xfrm>
          <a:ln w="38100">
            <a:noFill/>
          </a:ln>
        </p:spPr>
        <p:txBody>
          <a:bodyPr>
            <a:normAutofit/>
          </a:bodyPr>
          <a:lstStyle/>
          <a:p>
            <a:endParaRPr lang="en-US" dirty="0">
              <a:latin typeface="+mn-lt"/>
            </a:endParaRPr>
          </a:p>
          <a:p>
            <a:r>
              <a:rPr lang="en-US" b="1" dirty="0">
                <a:solidFill>
                  <a:srgbClr val="AC1D44"/>
                </a:solidFill>
                <a:latin typeface="+mn-lt"/>
              </a:rPr>
              <a:t>IFRRO</a:t>
            </a:r>
            <a:r>
              <a:rPr lang="en-US" dirty="0">
                <a:latin typeface="+mn-lt"/>
              </a:rPr>
              <a:t> </a:t>
            </a:r>
            <a:r>
              <a:rPr lang="mr-IN" dirty="0"/>
              <a:t>–</a:t>
            </a:r>
            <a:r>
              <a:rPr lang="en-US" dirty="0">
                <a:latin typeface="+mn-lt"/>
              </a:rPr>
              <a:t> collective management  in the text and image sector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>
                <a:solidFill>
                  <a:srgbClr val="AC1D44"/>
                </a:solidFill>
                <a:latin typeface="+mn-lt"/>
              </a:rPr>
              <a:t>RROs</a:t>
            </a:r>
            <a:r>
              <a:rPr lang="en-US" dirty="0">
                <a:latin typeface="+mn-lt"/>
              </a:rPr>
              <a:t> </a:t>
            </a:r>
            <a:r>
              <a:rPr lang="mr-IN" dirty="0">
                <a:latin typeface="+mn-lt"/>
              </a:rPr>
              <a:t>–</a:t>
            </a:r>
            <a:r>
              <a:rPr lang="en-US" dirty="0">
                <a:latin typeface="+mn-lt"/>
              </a:rPr>
              <a:t> their role and function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>
                <a:solidFill>
                  <a:srgbClr val="AC1D44"/>
                </a:solidFill>
                <a:latin typeface="+mn-lt"/>
              </a:rPr>
              <a:t>The Marrakesh Treaty </a:t>
            </a:r>
            <a:r>
              <a:rPr lang="mr-IN" dirty="0">
                <a:latin typeface="+mn-lt"/>
              </a:rPr>
              <a:t>–</a:t>
            </a:r>
            <a:r>
              <a:rPr lang="en-US" dirty="0">
                <a:latin typeface="+mn-lt"/>
              </a:rPr>
              <a:t> RROs and cross border exchange of Accessible Formats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7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63180"/>
            <a:ext cx="9143999" cy="559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479" y="2003821"/>
            <a:ext cx="4425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396479" y="1365662"/>
            <a:ext cx="646152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AC1D44"/>
                </a:solidFill>
                <a:latin typeface="+mj-lt"/>
                <a:cs typeface="Times" pitchFamily="1" charset="0"/>
              </a:rPr>
              <a:t>Cultural value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Times" pitchFamily="1" charset="0"/>
              </a:rPr>
              <a:t>Source of national identity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Times" pitchFamily="1" charset="0"/>
              </a:rPr>
              <a:t>Fiction, non fiction, science,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cs typeface="Times" pitchFamily="1" charset="0"/>
              </a:rPr>
              <a:t>educational textbooks, poetry,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cs typeface="Times" pitchFamily="1" charset="0"/>
              </a:rPr>
              <a:t>artworks drawings, photographs... 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  <a:cs typeface="Times" pitchFamily="1" charset="0"/>
            </a:endParaRPr>
          </a:p>
          <a:p>
            <a:r>
              <a:rPr lang="en-US" sz="2800" b="1" dirty="0">
                <a:solidFill>
                  <a:srgbClr val="AC1D44"/>
                </a:solidFill>
                <a:latin typeface="+mj-lt"/>
                <a:cs typeface="Times" pitchFamily="1" charset="0"/>
              </a:rPr>
              <a:t>Economic value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Times" pitchFamily="1" charset="0"/>
              </a:rPr>
              <a:t>Incentive to create and publish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Times" pitchFamily="1" charset="0"/>
              </a:rPr>
              <a:t>Textbooks often support the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cs typeface="Times" pitchFamily="1" charset="0"/>
              </a:rPr>
              <a:t>national publishing industry</a:t>
            </a:r>
          </a:p>
          <a:p>
            <a:endParaRPr lang="en-US" dirty="0">
              <a:cs typeface="Times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10207"/>
            <a:ext cx="6819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cs typeface="Times" pitchFamily="1" charset="0"/>
              </a:rPr>
              <a:t>	</a:t>
            </a:r>
            <a:r>
              <a:rPr lang="en-US" sz="3600" b="1" dirty="0">
                <a:solidFill>
                  <a:srgbClr val="AC1D44"/>
                </a:solidFill>
                <a:cs typeface="Times" pitchFamily="1" charset="0"/>
              </a:rPr>
              <a:t>The Publishing Industry</a:t>
            </a:r>
          </a:p>
        </p:txBody>
      </p:sp>
    </p:spTree>
    <p:extLst>
      <p:ext uri="{BB962C8B-B14F-4D97-AF65-F5344CB8AC3E}">
        <p14:creationId xmlns:p14="http://schemas.microsoft.com/office/powerpoint/2010/main" val="100948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1891" y="1603169"/>
            <a:ext cx="78599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AU" sz="2800" dirty="0"/>
              <a:t>Text and images are widely copied in the education, library, corporate and government sectors</a:t>
            </a:r>
          </a:p>
          <a:p>
            <a:pPr marL="285750" indent="-285750">
              <a:buFont typeface="Arial" charset="0"/>
              <a:buChar char="•"/>
            </a:pPr>
            <a:endParaRPr lang="en-AU" sz="2800" dirty="0"/>
          </a:p>
          <a:p>
            <a:pPr marL="285750" indent="-285750">
              <a:buFont typeface="Arial" charset="0"/>
              <a:buChar char="•"/>
            </a:pPr>
            <a:r>
              <a:rPr lang="en-AU" sz="2800" dirty="0"/>
              <a:t>A strong copyright framework and efficient licensing means greater investment in creating new content and growth in the local publishing industry</a:t>
            </a:r>
          </a:p>
          <a:p>
            <a:pPr marL="285750" indent="-285750">
              <a:buFont typeface="Arial" charset="0"/>
              <a:buChar char="•"/>
            </a:pPr>
            <a:endParaRPr lang="en-AU" sz="2800" dirty="0"/>
          </a:p>
          <a:p>
            <a:pPr marL="285750" indent="-285750">
              <a:buFont typeface="Arial" charset="0"/>
              <a:buChar char="•"/>
            </a:pPr>
            <a:r>
              <a:rPr lang="en-AU" sz="2800" dirty="0"/>
              <a:t>Collective licensing is a key component of a resilient and flexible publishing sector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3818" y="373481"/>
            <a:ext cx="654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C1D44"/>
                </a:solidFill>
                <a:latin typeface="+mj-lt"/>
              </a:rPr>
              <a:t>Copyright, Copying and Publishing </a:t>
            </a:r>
          </a:p>
        </p:txBody>
      </p:sp>
    </p:spTree>
    <p:extLst>
      <p:ext uri="{BB962C8B-B14F-4D97-AF65-F5344CB8AC3E}">
        <p14:creationId xmlns:p14="http://schemas.microsoft.com/office/powerpoint/2010/main" val="136208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95698" y="154380"/>
            <a:ext cx="6007921" cy="771896"/>
          </a:xfrm>
        </p:spPr>
        <p:txBody>
          <a:bodyPr/>
          <a:lstStyle/>
          <a:p>
            <a:pPr algn="ctr"/>
            <a:r>
              <a:rPr lang="en-US" b="1" dirty="0">
                <a:latin typeface="+mj-lt"/>
              </a:rPr>
              <a:t>IFRRO’s Representation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5111" y="2071396"/>
            <a:ext cx="8154954" cy="45160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/>
        </p:blipFill>
        <p:spPr>
          <a:xfrm>
            <a:off x="0" y="1288869"/>
            <a:ext cx="9144000" cy="5569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365662"/>
            <a:ext cx="405089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100 RRO members in 83 countries, in all legal systems, all continents and all stages of development 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49 national and international creator and publisher associations</a:t>
            </a:r>
          </a:p>
          <a:p>
            <a:r>
              <a:rPr lang="en-US" sz="28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9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5" y="130630"/>
            <a:ext cx="6126675" cy="81939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+mj-lt"/>
              </a:rPr>
              <a:t>IFRRO Activities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53" y="1330036"/>
            <a:ext cx="90252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400" b="1" dirty="0">
              <a:solidFill>
                <a:srgbClr val="AC1D44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AC1D44"/>
                </a:solidFill>
              </a:rPr>
              <a:t>Network</a:t>
            </a:r>
            <a:r>
              <a:rPr lang="en-US" sz="2400" dirty="0">
                <a:solidFill>
                  <a:srgbClr val="AC1D44"/>
                </a:solidFill>
              </a:rPr>
              <a:t>: </a:t>
            </a:r>
            <a:r>
              <a:rPr lang="en-US" sz="2400" dirty="0"/>
              <a:t>exchange of views on best practice,  new activities, national and regional developments, technical developments </a:t>
            </a:r>
          </a:p>
          <a:p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AC1D44"/>
                </a:solidFill>
              </a:rPr>
              <a:t>Education and Awareness</a:t>
            </a:r>
            <a:r>
              <a:rPr lang="en-US" sz="2400" dirty="0">
                <a:solidFill>
                  <a:srgbClr val="AC1D44"/>
                </a:solidFill>
              </a:rPr>
              <a:t>: </a:t>
            </a:r>
            <a:r>
              <a:rPr lang="en-AU" sz="2400" dirty="0"/>
              <a:t>seminars, workshops, publications</a:t>
            </a:r>
          </a:p>
          <a:p>
            <a:endParaRPr lang="en-AU" sz="2400" dirty="0">
              <a:solidFill>
                <a:srgbClr val="AC1D44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b="1" dirty="0">
                <a:solidFill>
                  <a:srgbClr val="AC1D44"/>
                </a:solidFill>
              </a:rPr>
              <a:t>Technical Assistance: </a:t>
            </a:r>
            <a:r>
              <a:rPr lang="en-AU" sz="2400" dirty="0"/>
              <a:t>sample agreements,  governance, training, tools </a:t>
            </a:r>
          </a:p>
          <a:p>
            <a:pPr marL="285750" indent="-285750">
              <a:buFont typeface="Arial" charset="0"/>
              <a:buChar char="•"/>
            </a:pPr>
            <a:endParaRPr lang="en-AU" sz="2400" b="1" dirty="0">
              <a:solidFill>
                <a:srgbClr val="AC1D44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b="1" dirty="0">
                <a:solidFill>
                  <a:srgbClr val="AC1D44"/>
                </a:solidFill>
              </a:rPr>
              <a:t>Development: </a:t>
            </a:r>
            <a:r>
              <a:rPr lang="en-AU" sz="2400" dirty="0"/>
              <a:t>mentoring, advice, funding, regional committees 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8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813" y="373062"/>
            <a:ext cx="6683188" cy="1031668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00000"/>
                </a:solidFill>
                <a:latin typeface="+mj-lt"/>
                <a:cs typeface="Times" pitchFamily="18" charset="0"/>
              </a:rPr>
              <a:t>      </a:t>
            </a:r>
            <a:r>
              <a:rPr lang="en-GB" sz="4000" b="1" dirty="0">
                <a:latin typeface="+mj-lt"/>
                <a:cs typeface="Times" pitchFamily="18" charset="0"/>
              </a:rPr>
              <a:t>Collective Management </a:t>
            </a:r>
            <a:br>
              <a:rPr lang="en-GB" sz="3200" dirty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</a:br>
            <a:endParaRPr lang="nb-NO" sz="2800" dirty="0">
              <a:solidFill>
                <a:srgbClr val="C0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4879" y="1226820"/>
            <a:ext cx="4174809" cy="5258118"/>
          </a:xfrm>
        </p:spPr>
        <p:txBody>
          <a:bodyPr/>
          <a:lstStyle/>
          <a:p>
            <a:pPr eaLnBrk="1" hangingPunct="1"/>
            <a:r>
              <a:rPr lang="en-GB" sz="2600" b="1" dirty="0">
                <a:solidFill>
                  <a:schemeClr val="tx1"/>
                </a:solidFill>
                <a:latin typeface="+mn-lt"/>
                <a:cs typeface="Times" pitchFamily="18" charset="0"/>
              </a:rPr>
              <a:t>Individual licensing when </a:t>
            </a:r>
            <a:r>
              <a:rPr lang="en-GB" sz="2600" b="1" dirty="0">
                <a:solidFill>
                  <a:srgbClr val="AC1D44"/>
                </a:solidFill>
                <a:latin typeface="+mn-lt"/>
                <a:cs typeface="Times" pitchFamily="18" charset="0"/>
              </a:rPr>
              <a:t>one to one </a:t>
            </a:r>
            <a:r>
              <a:rPr lang="en-GB" sz="2600" b="1" dirty="0">
                <a:solidFill>
                  <a:schemeClr val="tx1"/>
                </a:solidFill>
                <a:latin typeface="+mn-lt"/>
                <a:cs typeface="Times" pitchFamily="18" charset="0"/>
              </a:rPr>
              <a:t>or </a:t>
            </a:r>
            <a:r>
              <a:rPr lang="en-GB" sz="2600" b="1" dirty="0">
                <a:solidFill>
                  <a:srgbClr val="AC1D44"/>
                </a:solidFill>
                <a:latin typeface="+mn-lt"/>
                <a:cs typeface="Times" pitchFamily="18" charset="0"/>
              </a:rPr>
              <a:t>one to many </a:t>
            </a:r>
          </a:p>
          <a:p>
            <a:pPr eaLnBrk="1" hangingPunct="1"/>
            <a:endParaRPr lang="en-GB" sz="2400" b="1" dirty="0">
              <a:solidFill>
                <a:srgbClr val="FF0000"/>
              </a:solidFill>
              <a:latin typeface="+mn-lt"/>
              <a:cs typeface="Times" pitchFamily="18" charset="0"/>
            </a:endParaRPr>
          </a:p>
          <a:p>
            <a:pPr eaLnBrk="1" hangingPunct="1"/>
            <a:r>
              <a:rPr lang="en-GB" sz="2600" b="1" dirty="0">
                <a:solidFill>
                  <a:schemeClr val="tx1"/>
                </a:solidFill>
                <a:latin typeface="+mn-lt"/>
                <a:cs typeface="Times" pitchFamily="18" charset="0"/>
              </a:rPr>
              <a:t>Collective management when </a:t>
            </a:r>
            <a:r>
              <a:rPr lang="en-GB" sz="2600" b="1" dirty="0">
                <a:solidFill>
                  <a:srgbClr val="AC1D44"/>
                </a:solidFill>
                <a:latin typeface="+mn-lt"/>
                <a:cs typeface="Times" pitchFamily="18" charset="0"/>
              </a:rPr>
              <a:t>many to many </a:t>
            </a:r>
            <a:r>
              <a:rPr lang="en-GB" sz="2600" b="1" dirty="0">
                <a:solidFill>
                  <a:schemeClr val="tx1"/>
                </a:solidFill>
                <a:latin typeface="+mn-lt"/>
                <a:cs typeface="Times" pitchFamily="18" charset="0"/>
              </a:rPr>
              <a:t>and individual licensing is</a:t>
            </a:r>
            <a:endParaRPr lang="en-GB" sz="2400" dirty="0">
              <a:solidFill>
                <a:schemeClr val="tx1"/>
              </a:solidFill>
              <a:latin typeface="+mn-lt"/>
              <a:cs typeface="Times" pitchFamily="18" charset="0"/>
            </a:endParaRP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chemeClr val="tx1"/>
                </a:solidFill>
                <a:latin typeface="+mn-lt"/>
                <a:cs typeface="Times" pitchFamily="18" charset="0"/>
              </a:rPr>
              <a:t>Impossible - orphan works		</a:t>
            </a:r>
            <a:endParaRPr lang="en-GB" dirty="0">
              <a:solidFill>
                <a:srgbClr val="C00000"/>
              </a:solidFill>
              <a:latin typeface="+mn-lt"/>
              <a:cs typeface="Times" pitchFamily="18" charset="0"/>
            </a:endParaRP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  <a:cs typeface="Times" pitchFamily="18" charset="0"/>
              </a:rPr>
              <a:t>Impracticable </a:t>
            </a:r>
            <a:r>
              <a:rPr lang="en-GB" dirty="0">
                <a:solidFill>
                  <a:schemeClr val="tx1"/>
                </a:solidFill>
                <a:latin typeface="+mn-lt"/>
                <a:cs typeface="Times" pitchFamily="18" charset="0"/>
              </a:rPr>
              <a:t>- multiple copying, mass digitisation	</a:t>
            </a:r>
            <a:r>
              <a:rPr lang="en-GB" dirty="0">
                <a:solidFill>
                  <a:srgbClr val="C00000"/>
                </a:solidFill>
                <a:latin typeface="+mn-lt"/>
                <a:cs typeface="Times" pitchFamily="18" charset="0"/>
              </a:rPr>
              <a:t>  												</a:t>
            </a:r>
            <a:endParaRPr lang="en-GB" sz="2200" dirty="0">
              <a:latin typeface="+mn-lt"/>
              <a:cs typeface="Times" pitchFamily="18" charset="0"/>
            </a:endParaRPr>
          </a:p>
        </p:txBody>
      </p:sp>
      <p:pic>
        <p:nvPicPr>
          <p:cNvPr id="4" name="Picture 2" descr="T:\Communications\Marketing\Marketing Materials\Image Database\Purchased stock images\54629334_thumbnail.jpg">
            <a:extLst>
              <a:ext uri="{FF2B5EF4-FFF2-40B4-BE49-F238E27FC236}">
                <a16:creationId xmlns:a16="http://schemas.microsoft.com/office/drawing/2014/main" id="{0F654479-BE06-4DB5-8DDD-FE511C25E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7915"/>
            <a:ext cx="48006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5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318" y="44450"/>
            <a:ext cx="6145481" cy="95307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j-lt"/>
              </a:rPr>
              <a:t>How do RROs work? </a:t>
            </a:r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288"/>
            <a:ext cx="9144000" cy="54567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8878" y="1935678"/>
            <a:ext cx="3289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endParaRPr lang="en-AU" sz="1600" dirty="0"/>
          </a:p>
          <a:p>
            <a:pPr marL="685800" lvl="1" indent="-285750">
              <a:buFont typeface="Arial" charset="0"/>
              <a:buChar char="•"/>
            </a:pPr>
            <a:r>
              <a:rPr lang="en-AU" sz="1600" dirty="0"/>
              <a:t>Represent publishers, authors and illustrators</a:t>
            </a:r>
          </a:p>
          <a:p>
            <a:pPr marL="685800" lvl="1" indent="-285750">
              <a:buFont typeface="Arial" charset="0"/>
              <a:buChar char="•"/>
            </a:pPr>
            <a:endParaRPr lang="en-AU" sz="1600" dirty="0"/>
          </a:p>
          <a:p>
            <a:pPr marL="685800" lvl="1" indent="-285750">
              <a:buFont typeface="Arial" charset="0"/>
              <a:buChar char="•"/>
            </a:pPr>
            <a:r>
              <a:rPr lang="en-AU" sz="1600" dirty="0"/>
              <a:t>Offer licences to customers for copying of print and artistic works, within limits</a:t>
            </a:r>
          </a:p>
          <a:p>
            <a:pPr marL="685800" lvl="1" indent="-285750">
              <a:buFont typeface="Arial" charset="0"/>
              <a:buChar char="•"/>
            </a:pPr>
            <a:endParaRPr lang="en-AU" sz="1600" dirty="0"/>
          </a:p>
          <a:p>
            <a:pPr marL="685800" lvl="1" indent="-285750">
              <a:buFont typeface="Arial" charset="0"/>
              <a:buChar char="•"/>
            </a:pPr>
            <a:r>
              <a:rPr lang="en-AU" sz="1600" dirty="0"/>
              <a:t>Collect fees for copying</a:t>
            </a:r>
          </a:p>
          <a:p>
            <a:pPr marL="685800" lvl="1" indent="-285750">
              <a:buFont typeface="Arial" charset="0"/>
              <a:buChar char="•"/>
            </a:pPr>
            <a:endParaRPr lang="en-AU" sz="1600" dirty="0"/>
          </a:p>
          <a:p>
            <a:pPr marL="685800" lvl="1" indent="-285750">
              <a:buFont typeface="Arial" charset="0"/>
              <a:buChar char="•"/>
            </a:pPr>
            <a:r>
              <a:rPr lang="en-AU" sz="1600" dirty="0"/>
              <a:t>Collect data about usage of copyright material</a:t>
            </a:r>
          </a:p>
          <a:p>
            <a:pPr marL="685800" lvl="1" indent="-285750">
              <a:buFont typeface="Arial" charset="0"/>
              <a:buChar char="•"/>
            </a:pPr>
            <a:endParaRPr lang="en-AU" sz="1600" dirty="0"/>
          </a:p>
          <a:p>
            <a:pPr marL="685800" lvl="1" indent="-285750">
              <a:buFont typeface="Arial" charset="0"/>
              <a:buChar char="•"/>
            </a:pPr>
            <a:r>
              <a:rPr lang="en-AU" sz="1600" dirty="0"/>
              <a:t>Distribute these fees to authors, publishers and illustrators</a:t>
            </a:r>
          </a:p>
          <a:p>
            <a:pPr marL="457200" indent="-457200"/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66751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692" y="172280"/>
            <a:ext cx="6049108" cy="869398"/>
          </a:xfrm>
        </p:spPr>
        <p:txBody>
          <a:bodyPr/>
          <a:lstStyle/>
          <a:p>
            <a:r>
              <a:rPr lang="en-AU" b="1" dirty="0">
                <a:latin typeface="+mn-lt"/>
              </a:rPr>
              <a:t>IFRRO and Marrakesh Treaty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692" y="1688123"/>
            <a:ext cx="805375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AU" sz="2400" dirty="0"/>
              <a:t>Strongly supported by IFRRO and its members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/>
          </a:p>
          <a:p>
            <a:pPr marL="285750" indent="-285750">
              <a:buFont typeface="Arial" charset="0"/>
              <a:buChar char="•"/>
            </a:pPr>
            <a:r>
              <a:rPr lang="en-AU" sz="2400" b="1" dirty="0">
                <a:solidFill>
                  <a:srgbClr val="AC1D44"/>
                </a:solidFill>
              </a:rPr>
              <a:t>Purpose</a:t>
            </a:r>
            <a:r>
              <a:rPr lang="en-AU" sz="2400" dirty="0">
                <a:solidFill>
                  <a:srgbClr val="AC1D44"/>
                </a:solidFill>
              </a:rPr>
              <a:t>: </a:t>
            </a:r>
            <a:r>
              <a:rPr lang="en-AU" sz="2400" dirty="0"/>
              <a:t>to facilitate access to copyright works by people who are blind, print disabled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/>
          </a:p>
          <a:p>
            <a:pPr marL="285750" indent="-285750">
              <a:buFont typeface="Arial" charset="0"/>
              <a:buChar char="•"/>
            </a:pPr>
            <a:r>
              <a:rPr lang="en-AU" sz="2400" b="1" dirty="0">
                <a:solidFill>
                  <a:srgbClr val="AC1D44"/>
                </a:solidFill>
              </a:rPr>
              <a:t>Key Elements</a:t>
            </a:r>
            <a:r>
              <a:rPr lang="en-AU" sz="2400" dirty="0">
                <a:solidFill>
                  <a:srgbClr val="AC1D44"/>
                </a:solidFill>
              </a:rPr>
              <a:t>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AU" sz="2400" dirty="0"/>
              <a:t>preserves rightholders’ legitimate interests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AU" sz="2400" dirty="0"/>
              <a:t>Ensures user access to published works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AU" sz="2400" dirty="0"/>
              <a:t>References the three step test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AU" sz="2400" dirty="0"/>
              <a:t>Allows statutory licences to continue 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/>
          </a:p>
          <a:p>
            <a:pPr marL="285750" indent="-285750">
              <a:buFont typeface="Arial" charset="0"/>
              <a:buChar char="•"/>
            </a:pPr>
            <a:r>
              <a:rPr lang="en-AU" sz="2400" dirty="0"/>
              <a:t>IFRRO active participant in Accessible Books Consortium </a:t>
            </a:r>
            <a:r>
              <a:rPr lang="en-AU" sz="2400" dirty="0">
                <a:solidFill>
                  <a:srgbClr val="AC1D44"/>
                </a:solidFill>
              </a:rPr>
              <a:t>(</a:t>
            </a:r>
            <a:r>
              <a:rPr lang="en-AU" sz="2400" b="1" dirty="0">
                <a:solidFill>
                  <a:srgbClr val="AC1D44"/>
                </a:solidFill>
              </a:rPr>
              <a:t>ABC</a:t>
            </a:r>
            <a:r>
              <a:rPr lang="en-AU" sz="2400" dirty="0">
                <a:solidFill>
                  <a:srgbClr val="AC1D44"/>
                </a:solidFill>
              </a:rPr>
              <a:t>) </a:t>
            </a:r>
          </a:p>
          <a:p>
            <a:pPr marL="285750" indent="-285750">
              <a:buFont typeface="Arial" charset="0"/>
              <a:buChar char="•"/>
            </a:pPr>
            <a:endParaRPr lang="en-AU" dirty="0"/>
          </a:p>
          <a:p>
            <a:pPr marL="285750" indent="-285750">
              <a:buFont typeface="Arial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388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760</Words>
  <Application>Microsoft Office PowerPoint</Application>
  <PresentationFormat>On-screen Show (4:3)</PresentationFormat>
  <Paragraphs>147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</vt:lpstr>
      <vt:lpstr>Wingdings</vt:lpstr>
      <vt:lpstr>Office Theme</vt:lpstr>
      <vt:lpstr>The Marrakesh Treaty RROs and Cross Border Exchange of Accessible Format Materials</vt:lpstr>
      <vt:lpstr>    Topics  </vt:lpstr>
      <vt:lpstr>PowerPoint Presentation</vt:lpstr>
      <vt:lpstr>PowerPoint Presentation</vt:lpstr>
      <vt:lpstr>IFRRO’s Representation </vt:lpstr>
      <vt:lpstr>IFRRO Activities</vt:lpstr>
      <vt:lpstr>      Collective Management  </vt:lpstr>
      <vt:lpstr>How do RROs work? </vt:lpstr>
      <vt:lpstr>IFRRO and Marrakesh Treaty</vt:lpstr>
      <vt:lpstr>   Key Concepts</vt:lpstr>
      <vt:lpstr>  How it works</vt:lpstr>
      <vt:lpstr>Distribution of Published Works in Accessible Format</vt:lpstr>
      <vt:lpstr>Accessible Books Consortium  </vt:lpstr>
      <vt:lpstr>PowerPoint Presentation</vt:lpstr>
      <vt:lpstr>  RROs – Assist in Providing Access</vt:lpstr>
      <vt:lpstr>Marrakesh Treaty –IFRRO Activities in 2018</vt:lpstr>
      <vt:lpstr>Questions and discussion</vt:lpstr>
    </vt:vector>
  </TitlesOfParts>
  <Company>Worldgroup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McCann Worldgroup</dc:creator>
  <cp:lastModifiedBy>Veraliah Bueno</cp:lastModifiedBy>
  <cp:revision>290</cp:revision>
  <cp:lastPrinted>2018-08-07T13:49:04Z</cp:lastPrinted>
  <dcterms:created xsi:type="dcterms:W3CDTF">2011-08-26T20:29:08Z</dcterms:created>
  <dcterms:modified xsi:type="dcterms:W3CDTF">2018-08-27T07:47:08Z</dcterms:modified>
</cp:coreProperties>
</file>