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259" r:id="rId5"/>
    <p:sldId id="258" r:id="rId6"/>
    <p:sldId id="260" r:id="rId7"/>
    <p:sldId id="261" r:id="rId8"/>
    <p:sldId id="273" r:id="rId9"/>
    <p:sldId id="262" r:id="rId10"/>
    <p:sldId id="272" r:id="rId11"/>
    <p:sldId id="270" r:id="rId12"/>
    <p:sldId id="271" r:id="rId13"/>
    <p:sldId id="263" r:id="rId14"/>
    <p:sldId id="264" r:id="rId15"/>
    <p:sldId id="266" r:id="rId16"/>
    <p:sldId id="267" r:id="rId17"/>
    <p:sldId id="268" r:id="rId18"/>
    <p:sldId id="269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7D79A6-7FE6-4A45-A3B2-4F030220D974}" v="6" dt="2018-08-10T13:07:35.0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462" autoAdjust="0"/>
  </p:normalViewPr>
  <p:slideViewPr>
    <p:cSldViewPr>
      <p:cViewPr varScale="1">
        <p:scale>
          <a:sx n="65" d="100"/>
          <a:sy n="65" d="100"/>
        </p:scale>
        <p:origin x="198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14F4ED-BC77-464F-A19E-9D9F7C02EE76}" type="datetimeFigureOut">
              <a:rPr lang="fr-CH" smtClean="0"/>
              <a:t>10.08.2018</a:t>
            </a:fld>
            <a:endParaRPr lang="fr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1D453D-87F8-45D6-8E51-247F14BA5D2E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6746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ternationalpublishers.org/policy-issues/visually-impaired-persons/knowledge-bank-vips/637-ipa-backs-wipo-accessibility-work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1B9670AD-84B7-4490-8A8E-1B8FEE18F394}" type="slidenum">
              <a:rPr lang="en-US" altLang="fr-FR" sz="1200">
                <a:solidFill>
                  <a:prstClr val="black"/>
                </a:solidFill>
              </a:rPr>
              <a:pPr/>
              <a:t>1</a:t>
            </a:fld>
            <a:endParaRPr lang="en-US" altLang="fr-FR" sz="1200">
              <a:solidFill>
                <a:prstClr val="black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/>
              <a:t>https://www.internationalpublishers.org/images/Accessibility/IPA_Guide_to_the_Marrakesh_Treaty.pdf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1D453D-87F8-45D6-8E51-247F14BA5D2E}" type="slidenum">
              <a:rPr lang="fr-CH" smtClean="0"/>
              <a:t>6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667151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/>
              <a:t>http://www.accessiblebooksconsortium.org/portal/en/charter.html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1D453D-87F8-45D6-8E51-247F14BA5D2E}" type="slidenum">
              <a:rPr lang="fr-CH" smtClean="0"/>
              <a:t>7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772060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>
                <a:hlinkClick r:id="rId3"/>
              </a:rPr>
              <a:t>https://www.internationalpublishers.org/policy-issues/visually-impaired-persons/knowledge-bank-vips/637-ipa-backs-wipo-accessibility-work</a:t>
            </a:r>
            <a:endParaRPr lang="fr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1D453D-87F8-45D6-8E51-247F14BA5D2E}" type="slidenum">
              <a:rPr lang="fr-CH" smtClean="0"/>
              <a:t>8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60654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988D-37A2-40AD-A991-E75491D1D592}" type="datetimeFigureOut">
              <a:rPr lang="fr-CH" smtClean="0"/>
              <a:t>10.08.2018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2485-BAE5-47BC-93A7-C82393C81ED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36938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988D-37A2-40AD-A991-E75491D1D592}" type="datetimeFigureOut">
              <a:rPr lang="fr-CH" smtClean="0"/>
              <a:t>10.08.2018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2485-BAE5-47BC-93A7-C82393C81ED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23079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988D-37A2-40AD-A991-E75491D1D592}" type="datetimeFigureOut">
              <a:rPr lang="fr-CH" smtClean="0"/>
              <a:t>10.08.2018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2485-BAE5-47BC-93A7-C82393C81ED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67958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988D-37A2-40AD-A991-E75491D1D592}" type="datetimeFigureOut">
              <a:rPr lang="fr-CH" smtClean="0"/>
              <a:t>10.08.2018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2485-BAE5-47BC-93A7-C82393C81ED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39399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988D-37A2-40AD-A991-E75491D1D592}" type="datetimeFigureOut">
              <a:rPr lang="fr-CH" smtClean="0"/>
              <a:t>10.08.2018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2485-BAE5-47BC-93A7-C82393C81ED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62329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988D-37A2-40AD-A991-E75491D1D592}" type="datetimeFigureOut">
              <a:rPr lang="fr-CH" smtClean="0"/>
              <a:t>10.08.2018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2485-BAE5-47BC-93A7-C82393C81ED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53428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988D-37A2-40AD-A991-E75491D1D592}" type="datetimeFigureOut">
              <a:rPr lang="fr-CH" smtClean="0"/>
              <a:t>10.08.2018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2485-BAE5-47BC-93A7-C82393C81ED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6775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988D-37A2-40AD-A991-E75491D1D592}" type="datetimeFigureOut">
              <a:rPr lang="fr-CH" smtClean="0"/>
              <a:t>10.08.2018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2485-BAE5-47BC-93A7-C82393C81ED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96285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988D-37A2-40AD-A991-E75491D1D592}" type="datetimeFigureOut">
              <a:rPr lang="fr-CH" smtClean="0"/>
              <a:t>10.08.2018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2485-BAE5-47BC-93A7-C82393C81ED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74175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988D-37A2-40AD-A991-E75491D1D592}" type="datetimeFigureOut">
              <a:rPr lang="fr-CH" smtClean="0"/>
              <a:t>10.08.2018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2485-BAE5-47BC-93A7-C82393C81ED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1267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988D-37A2-40AD-A991-E75491D1D592}" type="datetimeFigureOut">
              <a:rPr lang="fr-CH" smtClean="0"/>
              <a:t>10.08.2018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2485-BAE5-47BC-93A7-C82393C81ED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29754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5988D-37A2-40AD-A991-E75491D1D592}" type="datetimeFigureOut">
              <a:rPr lang="fr-CH" smtClean="0"/>
              <a:t>10.08.2018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82485-BAE5-47BC-93A7-C82393C81ED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13107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borghino@internationalpublishers.or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nternationalpublishers.org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internationalpublishers.org/images/Accessibility/IPA_Guide_to_the_Marrakesh_Treaty.pd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://www.accessiblebooksconsortium.org/portal/en/charter.htm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5YUvLTHcww" TargetMode="External"/><Relationship Id="rId6" Type="http://schemas.openxmlformats.org/officeDocument/2006/relationships/hyperlink" Target="https://www.internationalpublishers.org/policy-issues/visually-impaired-persons/knowledge-bank-vips/637-ipa-backs-wipo-accessibility-work" TargetMode="External"/><Relationship Id="rId5" Type="http://schemas.openxmlformats.org/officeDocument/2006/relationships/image" Target="../media/image5.jpe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9144000" cy="6886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1"/>
          <p:cNvSpPr>
            <a:spLocks noChangeArrowheads="1"/>
          </p:cNvSpPr>
          <p:nvPr/>
        </p:nvSpPr>
        <p:spPr bwMode="auto">
          <a:xfrm>
            <a:off x="60325" y="148761"/>
            <a:ext cx="4530725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4800" dirty="0">
                <a:solidFill>
                  <a:srgbClr val="004977"/>
                </a:solidFill>
                <a:latin typeface="DIN Next Slab Pro Medium" charset="0"/>
              </a:rPr>
              <a:t>The </a:t>
            </a:r>
            <a:r>
              <a:rPr lang="fr-FR" altLang="fr-FR" sz="4800" dirty="0" err="1">
                <a:solidFill>
                  <a:srgbClr val="004977"/>
                </a:solidFill>
                <a:latin typeface="DIN Next Slab Pro Medium" charset="0"/>
              </a:rPr>
              <a:t>Marrakesh</a:t>
            </a:r>
            <a:r>
              <a:rPr lang="fr-FR" altLang="fr-FR" sz="4800" dirty="0">
                <a:solidFill>
                  <a:srgbClr val="004977"/>
                </a:solidFill>
                <a:latin typeface="DIN Next Slab Pro Medium" charset="0"/>
              </a:rPr>
              <a:t> </a:t>
            </a:r>
            <a:r>
              <a:rPr lang="fr-FR" altLang="fr-FR" sz="4800" dirty="0" err="1">
                <a:solidFill>
                  <a:srgbClr val="004977"/>
                </a:solidFill>
                <a:latin typeface="DIN Next Slab Pro Medium" charset="0"/>
              </a:rPr>
              <a:t>Treaty</a:t>
            </a:r>
            <a:r>
              <a:rPr lang="fr-FR" altLang="fr-FR" sz="4800" dirty="0">
                <a:solidFill>
                  <a:srgbClr val="004977"/>
                </a:solidFill>
                <a:latin typeface="DIN Next Slab Pro Medium" charset="0"/>
              </a:rPr>
              <a:t>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4800" dirty="0">
                <a:solidFill>
                  <a:srgbClr val="004977"/>
                </a:solidFill>
                <a:latin typeface="DIN Next Slab Pro Medium" charset="0"/>
              </a:rPr>
              <a:t>The publishers’ perspective</a:t>
            </a:r>
          </a:p>
        </p:txBody>
      </p:sp>
      <p:pic>
        <p:nvPicPr>
          <p:cNvPr id="2053" name="Image 1" descr="IPA-logo-hor-cmyk-prod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013175"/>
            <a:ext cx="2540000" cy="170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83440FA8-5366-422F-9B84-C6A6DF6A0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4035718"/>
            <a:ext cx="453072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2800" b="1" dirty="0">
                <a:solidFill>
                  <a:srgbClr val="004977"/>
                </a:solidFill>
                <a:latin typeface="DIN Next Slab Pro Medium" charset="0"/>
              </a:rPr>
              <a:t>José Borghino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2800" dirty="0" err="1">
                <a:solidFill>
                  <a:srgbClr val="004977"/>
                </a:solidFill>
                <a:latin typeface="DIN Next Slab Pro Medium" charset="0"/>
              </a:rPr>
              <a:t>Secretary</a:t>
            </a:r>
            <a:r>
              <a:rPr lang="fr-FR" altLang="fr-FR" sz="2800" dirty="0">
                <a:solidFill>
                  <a:srgbClr val="004977"/>
                </a:solidFill>
                <a:latin typeface="DIN Next Slab Pro Medium" charset="0"/>
              </a:rPr>
              <a:t> General</a:t>
            </a:r>
          </a:p>
        </p:txBody>
      </p:sp>
    </p:spTree>
    <p:extLst>
      <p:ext uri="{BB962C8B-B14F-4D97-AF65-F5344CB8AC3E}">
        <p14:creationId xmlns:p14="http://schemas.microsoft.com/office/powerpoint/2010/main" val="32096492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"/>
            <a:ext cx="7451725" cy="1412770"/>
          </a:xfrm>
          <a:prstGeom prst="rect">
            <a:avLst/>
          </a:prstGeom>
          <a:gradFill rotWithShape="1">
            <a:gsLst>
              <a:gs pos="0">
                <a:srgbClr val="541866"/>
              </a:gs>
              <a:gs pos="30000">
                <a:srgbClr val="541866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de-CH" altLang="fr-FR" sz="44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The Marrakesh Treaty today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dirty="0">
              <a:solidFill>
                <a:srgbClr val="000000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0" y="6092831"/>
            <a:ext cx="9144000" cy="765175"/>
          </a:xfrm>
          <a:prstGeom prst="rect">
            <a:avLst/>
          </a:prstGeom>
          <a:gradFill rotWithShape="1">
            <a:gsLst>
              <a:gs pos="0">
                <a:srgbClr val="E47823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>
              <a:solidFill>
                <a:srgbClr val="000000"/>
              </a:solidFill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360366" y="6300788"/>
            <a:ext cx="8423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fr-FR" sz="1800" dirty="0">
                <a:solidFill>
                  <a:srgbClr val="541866"/>
                </a:solidFill>
                <a:latin typeface="DIN Next Slab Pro" charset="0"/>
              </a:rPr>
              <a:t>International Publishers Association</a:t>
            </a:r>
          </a:p>
        </p:txBody>
      </p:sp>
      <p:pic>
        <p:nvPicPr>
          <p:cNvPr id="3079" name="Image 7" descr="IPA-logo-hor-cmyk-pro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1" y="125413"/>
            <a:ext cx="12700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FBEE47-051A-4721-92EE-D0327D0DD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fr-CH" dirty="0"/>
              <a:t>43 countries have </a:t>
            </a:r>
            <a:r>
              <a:rPr lang="fr-CH" dirty="0" err="1"/>
              <a:t>ratified</a:t>
            </a:r>
            <a:r>
              <a:rPr lang="fr-CH" dirty="0"/>
              <a:t> the </a:t>
            </a:r>
            <a:r>
              <a:rPr lang="fr-CH" dirty="0" err="1"/>
              <a:t>Marrakesh</a:t>
            </a:r>
            <a:r>
              <a:rPr lang="fr-CH" dirty="0"/>
              <a:t> </a:t>
            </a:r>
            <a:r>
              <a:rPr lang="fr-CH" dirty="0" err="1"/>
              <a:t>treaty</a:t>
            </a:r>
            <a:endParaRPr lang="fr-CH" dirty="0"/>
          </a:p>
          <a:p>
            <a:pPr>
              <a:lnSpc>
                <a:spcPct val="200000"/>
              </a:lnSpc>
            </a:pPr>
            <a:r>
              <a:rPr lang="fr-CH" dirty="0"/>
              <a:t>2 are in ASEAN (</a:t>
            </a:r>
            <a:r>
              <a:rPr lang="fr-CH" dirty="0" err="1"/>
              <a:t>Indonesia</a:t>
            </a:r>
            <a:r>
              <a:rPr lang="fr-CH" dirty="0"/>
              <a:t>, Singapore)</a:t>
            </a:r>
          </a:p>
          <a:p>
            <a:pPr>
              <a:lnSpc>
                <a:spcPct val="200000"/>
              </a:lnSpc>
            </a:pPr>
            <a:r>
              <a:rPr lang="fr-CH" dirty="0"/>
              <a:t>The last country to </a:t>
            </a:r>
            <a:r>
              <a:rPr lang="fr-CH" dirty="0" err="1"/>
              <a:t>ratify</a:t>
            </a:r>
            <a:r>
              <a:rPr lang="fr-CH" dirty="0"/>
              <a:t> the </a:t>
            </a:r>
            <a:r>
              <a:rPr lang="fr-CH" dirty="0" err="1"/>
              <a:t>Treaty</a:t>
            </a:r>
            <a:r>
              <a:rPr lang="fr-CH" dirty="0"/>
              <a:t> </a:t>
            </a:r>
            <a:r>
              <a:rPr lang="fr-CH" dirty="0" err="1"/>
              <a:t>was</a:t>
            </a:r>
            <a:r>
              <a:rPr lang="fr-CH" dirty="0"/>
              <a:t> Afghanistan</a:t>
            </a:r>
          </a:p>
        </p:txBody>
      </p:sp>
    </p:spTree>
    <p:extLst>
      <p:ext uri="{BB962C8B-B14F-4D97-AF65-F5344CB8AC3E}">
        <p14:creationId xmlns:p14="http://schemas.microsoft.com/office/powerpoint/2010/main" val="2457462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"/>
            <a:ext cx="7451725" cy="1412770"/>
          </a:xfrm>
          <a:prstGeom prst="rect">
            <a:avLst/>
          </a:prstGeom>
          <a:gradFill rotWithShape="1">
            <a:gsLst>
              <a:gs pos="0">
                <a:srgbClr val="541866"/>
              </a:gs>
              <a:gs pos="30000">
                <a:srgbClr val="541866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de-CH" altLang="fr-FR" sz="44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The Marrakesh Treaty today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dirty="0">
              <a:solidFill>
                <a:srgbClr val="000000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0" y="6092831"/>
            <a:ext cx="9144000" cy="765175"/>
          </a:xfrm>
          <a:prstGeom prst="rect">
            <a:avLst/>
          </a:prstGeom>
          <a:gradFill rotWithShape="1">
            <a:gsLst>
              <a:gs pos="0">
                <a:srgbClr val="E47823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>
              <a:solidFill>
                <a:srgbClr val="000000"/>
              </a:solidFill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360366" y="6300788"/>
            <a:ext cx="8423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fr-FR" sz="1800" dirty="0">
                <a:solidFill>
                  <a:srgbClr val="541866"/>
                </a:solidFill>
                <a:latin typeface="DIN Next Slab Pro" charset="0"/>
              </a:rPr>
              <a:t>International Publishers Association</a:t>
            </a:r>
          </a:p>
        </p:txBody>
      </p:sp>
      <p:pic>
        <p:nvPicPr>
          <p:cNvPr id="3079" name="Image 7" descr="IPA-logo-hor-cmyk-pro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1" y="125413"/>
            <a:ext cx="12700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FBEE47-051A-4721-92EE-D0327D0DD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90988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CH" b="1" dirty="0" err="1"/>
              <a:t>Significant</a:t>
            </a:r>
            <a:r>
              <a:rPr lang="fr-CH" b="1" dirty="0"/>
              <a:t> ratifications </a:t>
            </a:r>
            <a:r>
              <a:rPr lang="fr-CH" b="1" dirty="0" err="1"/>
              <a:t>ahead</a:t>
            </a:r>
            <a:endParaRPr lang="fr-CH" b="1" dirty="0"/>
          </a:p>
          <a:p>
            <a:pPr>
              <a:lnSpc>
                <a:spcPct val="150000"/>
              </a:lnSpc>
            </a:pPr>
            <a:r>
              <a:rPr lang="fr-CH" dirty="0"/>
              <a:t>Discussions </a:t>
            </a:r>
            <a:r>
              <a:rPr lang="fr-CH" dirty="0" err="1"/>
              <a:t>well</a:t>
            </a:r>
            <a:r>
              <a:rPr lang="fr-CH" dirty="0"/>
              <a:t> </a:t>
            </a:r>
            <a:r>
              <a:rPr lang="fr-CH" dirty="0" err="1"/>
              <a:t>advanced</a:t>
            </a:r>
            <a:r>
              <a:rPr lang="fr-CH" dirty="0"/>
              <a:t> in USA</a:t>
            </a:r>
          </a:p>
          <a:p>
            <a:pPr>
              <a:lnSpc>
                <a:spcPct val="150000"/>
              </a:lnSpc>
            </a:pPr>
            <a:r>
              <a:rPr lang="fr-CH" dirty="0"/>
              <a:t>EU agreement </a:t>
            </a:r>
            <a:r>
              <a:rPr lang="fr-CH" dirty="0" err="1"/>
              <a:t>reached</a:t>
            </a:r>
            <a:r>
              <a:rPr lang="fr-CH" dirty="0"/>
              <a:t> on 15 </a:t>
            </a:r>
            <a:r>
              <a:rPr lang="fr-CH" dirty="0" err="1"/>
              <a:t>Feb</a:t>
            </a:r>
            <a:r>
              <a:rPr lang="fr-CH" dirty="0"/>
              <a:t> 2018. Ratification </a:t>
            </a:r>
            <a:r>
              <a:rPr lang="fr-CH" dirty="0" err="1"/>
              <a:t>expected</a:t>
            </a:r>
            <a:r>
              <a:rPr lang="fr-CH" dirty="0"/>
              <a:t> </a:t>
            </a:r>
            <a:r>
              <a:rPr lang="fr-CH" dirty="0" err="1"/>
              <a:t>soon</a:t>
            </a:r>
            <a:endParaRPr lang="fr-CH" dirty="0"/>
          </a:p>
          <a:p>
            <a:pPr>
              <a:lnSpc>
                <a:spcPct val="150000"/>
              </a:lnSpc>
            </a:pPr>
            <a:r>
              <a:rPr lang="fr-CH" dirty="0" err="1"/>
              <a:t>Thailand</a:t>
            </a:r>
            <a:endParaRPr lang="fr-CH" dirty="0"/>
          </a:p>
          <a:p>
            <a:pPr>
              <a:lnSpc>
                <a:spcPct val="150000"/>
              </a:lnSpc>
            </a:pPr>
            <a:r>
              <a:rPr lang="fr-CH" dirty="0"/>
              <a:t>Malaysia?</a:t>
            </a:r>
          </a:p>
        </p:txBody>
      </p:sp>
      <p:pic>
        <p:nvPicPr>
          <p:cNvPr id="2050" name="Picture 2" descr="Image result for USA flag">
            <a:extLst>
              <a:ext uri="{FF2B5EF4-FFF2-40B4-BE49-F238E27FC236}">
                <a16:creationId xmlns:a16="http://schemas.microsoft.com/office/drawing/2014/main" id="{9B5FFA51-4101-4B3A-9C75-8E5C4C74AE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2625" y="2169206"/>
            <a:ext cx="1224920" cy="644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mage result for EU flag">
            <a:extLst>
              <a:ext uri="{FF2B5EF4-FFF2-40B4-BE49-F238E27FC236}">
                <a16:creationId xmlns:a16="http://schemas.microsoft.com/office/drawing/2014/main" id="{AEDFEF72-B9F5-44A6-A536-E5B74513DD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2625" y="3267813"/>
            <a:ext cx="1147764" cy="765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Image result for Thailand flag">
            <a:extLst>
              <a:ext uri="{FF2B5EF4-FFF2-40B4-BE49-F238E27FC236}">
                <a16:creationId xmlns:a16="http://schemas.microsoft.com/office/drawing/2014/main" id="{24215D06-567E-405F-AC17-DB0FA36B80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3615" y="4287687"/>
            <a:ext cx="1146774" cy="765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Image result for Malaysia Flag">
            <a:extLst>
              <a:ext uri="{FF2B5EF4-FFF2-40B4-BE49-F238E27FC236}">
                <a16:creationId xmlns:a16="http://schemas.microsoft.com/office/drawing/2014/main" id="{C84AEAAB-7100-4E91-9FBE-F9AC52D7AD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2625" y="5380050"/>
            <a:ext cx="1147765" cy="765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77023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"/>
            <a:ext cx="7451725" cy="1412770"/>
          </a:xfrm>
          <a:prstGeom prst="rect">
            <a:avLst/>
          </a:prstGeom>
          <a:gradFill rotWithShape="1">
            <a:gsLst>
              <a:gs pos="0">
                <a:srgbClr val="541866"/>
              </a:gs>
              <a:gs pos="30000">
                <a:srgbClr val="541866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de-CH" altLang="fr-FR" sz="44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After Ratification comes the hard part: Implementation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dirty="0">
              <a:solidFill>
                <a:srgbClr val="000000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0" y="6092831"/>
            <a:ext cx="9144000" cy="765175"/>
          </a:xfrm>
          <a:prstGeom prst="rect">
            <a:avLst/>
          </a:prstGeom>
          <a:gradFill rotWithShape="1">
            <a:gsLst>
              <a:gs pos="0">
                <a:srgbClr val="E47823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>
              <a:solidFill>
                <a:srgbClr val="000000"/>
              </a:solidFill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360366" y="6300788"/>
            <a:ext cx="8423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fr-FR" sz="1800" dirty="0">
                <a:solidFill>
                  <a:srgbClr val="541866"/>
                </a:solidFill>
                <a:latin typeface="DIN Next Slab Pro" charset="0"/>
              </a:rPr>
              <a:t>International Publishers Association</a:t>
            </a:r>
          </a:p>
        </p:txBody>
      </p:sp>
      <p:pic>
        <p:nvPicPr>
          <p:cNvPr id="3079" name="Image 7" descr="IPA-logo-hor-cmyk-pro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1" y="125413"/>
            <a:ext cx="12700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FBEE47-051A-4721-92EE-D0327D0DD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H" b="1" dirty="0" err="1"/>
              <a:t>Some</a:t>
            </a:r>
            <a:r>
              <a:rPr lang="fr-CH" b="1" dirty="0"/>
              <a:t> </a:t>
            </a:r>
            <a:r>
              <a:rPr lang="fr-CH" b="1" dirty="0" err="1"/>
              <a:t>Concerns</a:t>
            </a:r>
            <a:r>
              <a:rPr lang="fr-CH" b="1" dirty="0"/>
              <a:t>:</a:t>
            </a:r>
          </a:p>
          <a:p>
            <a:r>
              <a:rPr lang="fr-CH" dirty="0"/>
              <a:t>Bills </a:t>
            </a:r>
            <a:r>
              <a:rPr lang="fr-CH" dirty="0" err="1"/>
              <a:t>used</a:t>
            </a:r>
            <a:r>
              <a:rPr lang="fr-CH" dirty="0"/>
              <a:t> for ratification </a:t>
            </a:r>
            <a:r>
              <a:rPr lang="fr-CH" dirty="0" err="1"/>
              <a:t>including</a:t>
            </a:r>
            <a:r>
              <a:rPr lang="fr-CH" dirty="0"/>
              <a:t> </a:t>
            </a:r>
            <a:r>
              <a:rPr lang="fr-CH" dirty="0" err="1"/>
              <a:t>broader</a:t>
            </a:r>
            <a:r>
              <a:rPr lang="fr-CH" dirty="0"/>
              <a:t> exceptions </a:t>
            </a:r>
            <a:r>
              <a:rPr lang="fr-CH" dirty="0" err="1"/>
              <a:t>than</a:t>
            </a:r>
            <a:r>
              <a:rPr lang="fr-CH" dirty="0"/>
              <a:t> </a:t>
            </a:r>
            <a:r>
              <a:rPr lang="fr-CH" dirty="0" err="1"/>
              <a:t>provided</a:t>
            </a:r>
            <a:r>
              <a:rPr lang="fr-CH" dirty="0"/>
              <a:t> for in the </a:t>
            </a:r>
            <a:r>
              <a:rPr lang="fr-CH" dirty="0" err="1"/>
              <a:t>Treaty</a:t>
            </a:r>
            <a:endParaRPr lang="fr-CH" dirty="0"/>
          </a:p>
          <a:p>
            <a:r>
              <a:rPr lang="fr-CH" dirty="0"/>
              <a:t>IPA </a:t>
            </a:r>
            <a:r>
              <a:rPr lang="fr-CH" dirty="0" err="1"/>
              <a:t>recommends</a:t>
            </a:r>
            <a:r>
              <a:rPr lang="fr-CH" dirty="0"/>
              <a:t> </a:t>
            </a:r>
            <a:r>
              <a:rPr lang="fr-CH" dirty="0" err="1"/>
              <a:t>including</a:t>
            </a:r>
            <a:r>
              <a:rPr lang="fr-CH" dirty="0"/>
              <a:t> commercial </a:t>
            </a:r>
            <a:r>
              <a:rPr lang="fr-CH" dirty="0" err="1"/>
              <a:t>availability</a:t>
            </a:r>
            <a:r>
              <a:rPr lang="fr-CH" dirty="0"/>
              <a:t> as part of the </a:t>
            </a:r>
            <a:r>
              <a:rPr lang="fr-CH" dirty="0" err="1"/>
              <a:t>Treaty</a:t>
            </a:r>
            <a:endParaRPr lang="fr-CH" dirty="0"/>
          </a:p>
          <a:p>
            <a:r>
              <a:rPr lang="fr-CH" dirty="0"/>
              <a:t>IPA </a:t>
            </a:r>
            <a:r>
              <a:rPr lang="fr-CH" dirty="0" err="1"/>
              <a:t>also</a:t>
            </a:r>
            <a:r>
              <a:rPr lang="fr-CH" dirty="0"/>
              <a:t> </a:t>
            </a:r>
            <a:r>
              <a:rPr lang="fr-CH" dirty="0" err="1"/>
              <a:t>recommends</a:t>
            </a:r>
            <a:r>
              <a:rPr lang="fr-CH" dirty="0"/>
              <a:t> </a:t>
            </a:r>
            <a:r>
              <a:rPr lang="fr-CH" dirty="0" err="1"/>
              <a:t>including</a:t>
            </a:r>
            <a:r>
              <a:rPr lang="fr-CH" dirty="0"/>
              <a:t> </a:t>
            </a:r>
            <a:r>
              <a:rPr lang="fr-CH" dirty="0" err="1"/>
              <a:t>remuneration</a:t>
            </a:r>
            <a:endParaRPr lang="fr-CH" dirty="0"/>
          </a:p>
          <a:p>
            <a:r>
              <a:rPr lang="fr-CH" dirty="0"/>
              <a:t>Always </a:t>
            </a:r>
            <a:r>
              <a:rPr lang="fr-CH" dirty="0" err="1"/>
              <a:t>consult</a:t>
            </a:r>
            <a:r>
              <a:rPr lang="fr-CH" dirty="0"/>
              <a:t> </a:t>
            </a:r>
            <a:r>
              <a:rPr lang="fr-CH" dirty="0" err="1"/>
              <a:t>with</a:t>
            </a:r>
            <a:r>
              <a:rPr lang="fr-CH" dirty="0"/>
              <a:t> local </a:t>
            </a:r>
            <a:r>
              <a:rPr lang="fr-CH" dirty="0" err="1"/>
              <a:t>publishers</a:t>
            </a:r>
            <a:r>
              <a:rPr lang="fr-CH" dirty="0"/>
              <a:t> and IPA re possible </a:t>
            </a:r>
            <a:r>
              <a:rPr lang="fr-CH" dirty="0" err="1"/>
              <a:t>unforeseen</a:t>
            </a:r>
            <a:r>
              <a:rPr lang="fr-CH" dirty="0"/>
              <a:t> </a:t>
            </a:r>
            <a:r>
              <a:rPr lang="fr-CH" dirty="0" err="1"/>
              <a:t>consequences</a:t>
            </a:r>
            <a:r>
              <a:rPr lang="fr-CH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545284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"/>
            <a:ext cx="7451725" cy="1412770"/>
          </a:xfrm>
          <a:prstGeom prst="rect">
            <a:avLst/>
          </a:prstGeom>
          <a:gradFill rotWithShape="1">
            <a:gsLst>
              <a:gs pos="0">
                <a:srgbClr val="541866"/>
              </a:gs>
              <a:gs pos="30000">
                <a:srgbClr val="541866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de-CH" altLang="fr-FR" sz="44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Implementation of the Marrakesh Treaty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dirty="0">
              <a:solidFill>
                <a:srgbClr val="000000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0" y="6092831"/>
            <a:ext cx="9144000" cy="765175"/>
          </a:xfrm>
          <a:prstGeom prst="rect">
            <a:avLst/>
          </a:prstGeom>
          <a:gradFill rotWithShape="1">
            <a:gsLst>
              <a:gs pos="0">
                <a:srgbClr val="E47823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>
              <a:solidFill>
                <a:srgbClr val="000000"/>
              </a:solidFill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360366" y="6300788"/>
            <a:ext cx="8423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fr-FR" sz="1800" dirty="0">
                <a:solidFill>
                  <a:srgbClr val="541866"/>
                </a:solidFill>
                <a:latin typeface="DIN Next Slab Pro" charset="0"/>
              </a:rPr>
              <a:t>International Publishers Association</a:t>
            </a:r>
          </a:p>
        </p:txBody>
      </p:sp>
      <p:pic>
        <p:nvPicPr>
          <p:cNvPr id="3079" name="Image 7" descr="IPA-logo-hor-cmyk-pro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1" y="125413"/>
            <a:ext cx="12700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FBEE47-051A-4721-92EE-D0327D0DD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H" dirty="0"/>
              <a:t>Mexico case-</a:t>
            </a:r>
            <a:r>
              <a:rPr lang="fr-CH" dirty="0" err="1"/>
              <a:t>study</a:t>
            </a:r>
            <a:endParaRPr lang="fr-CH" dirty="0"/>
          </a:p>
          <a:p>
            <a:pPr lvl="1"/>
            <a:r>
              <a:rPr lang="fr-CH" dirty="0" err="1"/>
              <a:t>Adopted</a:t>
            </a:r>
            <a:r>
              <a:rPr lang="fr-CH" dirty="0"/>
              <a:t> </a:t>
            </a:r>
            <a:r>
              <a:rPr lang="fr-CH" dirty="0" err="1"/>
              <a:t>text</a:t>
            </a:r>
            <a:r>
              <a:rPr lang="fr-CH" dirty="0"/>
              <a:t> </a:t>
            </a:r>
            <a:r>
              <a:rPr lang="fr-CH" dirty="0" err="1"/>
              <a:t>too</a:t>
            </a:r>
            <a:r>
              <a:rPr lang="fr-CH" dirty="0"/>
              <a:t> vague</a:t>
            </a:r>
          </a:p>
          <a:p>
            <a:pPr lvl="1"/>
            <a:r>
              <a:rPr lang="fr-CH" dirty="0"/>
              <a:t>Call for clarification by </a:t>
            </a:r>
            <a:r>
              <a:rPr lang="fr-CH" dirty="0" err="1"/>
              <a:t>publishing</a:t>
            </a:r>
            <a:r>
              <a:rPr lang="fr-CH" dirty="0"/>
              <a:t> </a:t>
            </a:r>
            <a:r>
              <a:rPr lang="fr-CH" dirty="0" err="1"/>
              <a:t>industry</a:t>
            </a:r>
            <a:endParaRPr lang="fr-CH" dirty="0"/>
          </a:p>
          <a:p>
            <a:pPr lvl="1"/>
            <a:r>
              <a:rPr lang="fr-CH" dirty="0"/>
              <a:t>Issue </a:t>
            </a:r>
            <a:r>
              <a:rPr lang="fr-CH" dirty="0" err="1"/>
              <a:t>resolved</a:t>
            </a:r>
            <a:r>
              <a:rPr lang="fr-CH" dirty="0"/>
              <a:t> by the Supreme Court</a:t>
            </a:r>
          </a:p>
          <a:p>
            <a:pPr>
              <a:spcBef>
                <a:spcPts val="1200"/>
              </a:spcBef>
            </a:pPr>
            <a:r>
              <a:rPr lang="fr-CH" dirty="0"/>
              <a:t>Colombia as a good </a:t>
            </a:r>
            <a:r>
              <a:rPr lang="fr-CH" dirty="0" err="1"/>
              <a:t>example</a:t>
            </a:r>
            <a:r>
              <a:rPr lang="fr-CH" dirty="0"/>
              <a:t> (</a:t>
            </a:r>
            <a:r>
              <a:rPr lang="fr-CH" dirty="0" err="1"/>
              <a:t>includes</a:t>
            </a:r>
            <a:r>
              <a:rPr lang="fr-CH" dirty="0"/>
              <a:t> commercial </a:t>
            </a:r>
            <a:r>
              <a:rPr lang="fr-CH" dirty="0" err="1"/>
              <a:t>availability</a:t>
            </a:r>
            <a:r>
              <a:rPr lang="fr-CH" dirty="0"/>
              <a:t>)</a:t>
            </a:r>
          </a:p>
          <a:p>
            <a:pPr>
              <a:spcBef>
                <a:spcPts val="1200"/>
              </a:spcBef>
            </a:pPr>
            <a:r>
              <a:rPr lang="fr-CH" dirty="0"/>
              <a:t>Singapore and </a:t>
            </a:r>
            <a:r>
              <a:rPr lang="fr-CH" dirty="0" err="1"/>
              <a:t>Australia</a:t>
            </a:r>
            <a:r>
              <a:rPr lang="fr-CH" dirty="0"/>
              <a:t> </a:t>
            </a:r>
            <a:r>
              <a:rPr lang="fr-CH" dirty="0" err="1"/>
              <a:t>also</a:t>
            </a:r>
            <a:r>
              <a:rPr lang="fr-CH" dirty="0"/>
              <a:t> good </a:t>
            </a:r>
            <a:r>
              <a:rPr lang="fr-CH" dirty="0" err="1"/>
              <a:t>examples</a:t>
            </a:r>
            <a:endParaRPr lang="fr-CH" dirty="0"/>
          </a:p>
        </p:txBody>
      </p:sp>
      <p:pic>
        <p:nvPicPr>
          <p:cNvPr id="1026" name="Picture 2" descr="Image result for mexico">
            <a:extLst>
              <a:ext uri="{FF2B5EF4-FFF2-40B4-BE49-F238E27FC236}">
                <a16:creationId xmlns:a16="http://schemas.microsoft.com/office/drawing/2014/main" id="{F798A27C-566E-4330-8262-12FDEAB64C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5034" y="1701716"/>
            <a:ext cx="2090366" cy="1421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B9A0D11-AB16-4B39-A98C-B5A37C08FAC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5156" y="3504843"/>
            <a:ext cx="966325" cy="1317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7840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"/>
            <a:ext cx="7451725" cy="1412770"/>
          </a:xfrm>
          <a:prstGeom prst="rect">
            <a:avLst/>
          </a:prstGeom>
          <a:gradFill rotWithShape="1">
            <a:gsLst>
              <a:gs pos="0">
                <a:srgbClr val="541866"/>
              </a:gs>
              <a:gs pos="30000">
                <a:srgbClr val="541866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de-CH" altLang="fr-FR" sz="44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Conclusion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dirty="0">
              <a:solidFill>
                <a:srgbClr val="000000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0" y="6092831"/>
            <a:ext cx="9144000" cy="765175"/>
          </a:xfrm>
          <a:prstGeom prst="rect">
            <a:avLst/>
          </a:prstGeom>
          <a:gradFill rotWithShape="1">
            <a:gsLst>
              <a:gs pos="0">
                <a:srgbClr val="E47823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>
              <a:solidFill>
                <a:srgbClr val="000000"/>
              </a:solidFill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360366" y="6300788"/>
            <a:ext cx="8423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fr-FR" sz="1800" dirty="0">
                <a:solidFill>
                  <a:srgbClr val="541866"/>
                </a:solidFill>
                <a:latin typeface="DIN Next Slab Pro" charset="0"/>
              </a:rPr>
              <a:t>International Publishers Association</a:t>
            </a:r>
          </a:p>
        </p:txBody>
      </p:sp>
      <p:pic>
        <p:nvPicPr>
          <p:cNvPr id="3079" name="Image 7" descr="IPA-logo-hor-cmyk-pro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1" y="125413"/>
            <a:ext cx="12700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FBEE47-051A-4721-92EE-D0327D0DD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H" dirty="0"/>
              <a:t>Publishers support the </a:t>
            </a:r>
            <a:r>
              <a:rPr lang="fr-CH" dirty="0" err="1"/>
              <a:t>Marrakesh</a:t>
            </a:r>
            <a:r>
              <a:rPr lang="fr-CH" dirty="0"/>
              <a:t> </a:t>
            </a:r>
            <a:r>
              <a:rPr lang="fr-CH" dirty="0" err="1"/>
              <a:t>Treaty</a:t>
            </a:r>
            <a:endParaRPr lang="fr-CH" dirty="0"/>
          </a:p>
          <a:p>
            <a:r>
              <a:rPr lang="fr-CH" dirty="0" err="1"/>
              <a:t>We</a:t>
            </a:r>
            <a:r>
              <a:rPr lang="fr-CH" dirty="0"/>
              <a:t> </a:t>
            </a:r>
            <a:r>
              <a:rPr lang="fr-CH" dirty="0" err="1"/>
              <a:t>want</a:t>
            </a:r>
            <a:r>
              <a:rPr lang="fr-CH" dirty="0"/>
              <a:t> to </a:t>
            </a:r>
            <a:r>
              <a:rPr lang="fr-CH" dirty="0" err="1"/>
              <a:t>see</a:t>
            </a:r>
            <a:r>
              <a:rPr lang="fr-CH" dirty="0"/>
              <a:t> correct </a:t>
            </a:r>
            <a:r>
              <a:rPr lang="fr-CH" dirty="0" err="1"/>
              <a:t>implementation</a:t>
            </a:r>
            <a:r>
              <a:rPr lang="fr-CH" dirty="0"/>
              <a:t> (</a:t>
            </a:r>
            <a:r>
              <a:rPr lang="fr-CH" dirty="0" err="1"/>
              <a:t>consult</a:t>
            </a:r>
            <a:r>
              <a:rPr lang="fr-CH" dirty="0"/>
              <a:t> </a:t>
            </a:r>
            <a:r>
              <a:rPr lang="fr-CH" dirty="0" err="1"/>
              <a:t>widely</a:t>
            </a:r>
            <a:r>
              <a:rPr lang="fr-CH" dirty="0"/>
              <a:t> </a:t>
            </a:r>
            <a:r>
              <a:rPr lang="fr-CH" dirty="0" err="1"/>
              <a:t>with</a:t>
            </a:r>
            <a:r>
              <a:rPr lang="fr-CH" dirty="0"/>
              <a:t> WIPO and </a:t>
            </a:r>
            <a:r>
              <a:rPr lang="fr-CH" dirty="0" err="1"/>
              <a:t>publishers</a:t>
            </a:r>
            <a:r>
              <a:rPr lang="fr-CH" dirty="0"/>
              <a:t>)</a:t>
            </a:r>
          </a:p>
          <a:p>
            <a:r>
              <a:rPr lang="fr-CH" dirty="0" err="1"/>
              <a:t>We</a:t>
            </a:r>
            <a:r>
              <a:rPr lang="fr-CH" dirty="0"/>
              <a:t> </a:t>
            </a:r>
            <a:r>
              <a:rPr lang="fr-CH" dirty="0" err="1"/>
              <a:t>want</a:t>
            </a:r>
            <a:r>
              <a:rPr lang="fr-CH" dirty="0"/>
              <a:t> to </a:t>
            </a:r>
            <a:r>
              <a:rPr lang="fr-CH" dirty="0" err="1"/>
              <a:t>work</a:t>
            </a:r>
            <a:r>
              <a:rPr lang="fr-CH" dirty="0"/>
              <a:t> </a:t>
            </a:r>
            <a:r>
              <a:rPr lang="fr-CH" dirty="0" err="1"/>
              <a:t>with</a:t>
            </a:r>
            <a:r>
              <a:rPr lang="fr-CH" dirty="0"/>
              <a:t> all parties to </a:t>
            </a:r>
            <a:r>
              <a:rPr lang="fr-CH" dirty="0" err="1"/>
              <a:t>increase</a:t>
            </a:r>
            <a:r>
              <a:rPr lang="fr-CH" dirty="0"/>
              <a:t> the </a:t>
            </a:r>
            <a:r>
              <a:rPr lang="fr-CH" dirty="0" err="1"/>
              <a:t>number</a:t>
            </a:r>
            <a:r>
              <a:rPr lang="fr-CH" dirty="0"/>
              <a:t> of </a:t>
            </a:r>
            <a:r>
              <a:rPr lang="fr-CH" dirty="0" err="1"/>
              <a:t>born</a:t>
            </a:r>
            <a:r>
              <a:rPr lang="fr-CH" dirty="0"/>
              <a:t> accessible publications</a:t>
            </a:r>
          </a:p>
          <a:p>
            <a:r>
              <a:rPr lang="fr-CH" dirty="0" err="1"/>
              <a:t>Actively</a:t>
            </a:r>
            <a:r>
              <a:rPr lang="fr-CH" dirty="0"/>
              <a:t> </a:t>
            </a:r>
            <a:r>
              <a:rPr lang="fr-CH" dirty="0" err="1"/>
              <a:t>involved</a:t>
            </a:r>
            <a:r>
              <a:rPr lang="fr-CH" dirty="0"/>
              <a:t> in the Accessible Books Consortium (ABC) and </a:t>
            </a:r>
            <a:r>
              <a:rPr lang="fr-CH" dirty="0" err="1"/>
              <a:t>we</a:t>
            </a:r>
            <a:r>
              <a:rPr lang="fr-CH" dirty="0"/>
              <a:t> </a:t>
            </a:r>
            <a:r>
              <a:rPr lang="fr-CH" dirty="0" err="1"/>
              <a:t>strongly</a:t>
            </a:r>
            <a:r>
              <a:rPr lang="fr-CH" dirty="0"/>
              <a:t> encourage </a:t>
            </a:r>
            <a:r>
              <a:rPr lang="fr-CH" dirty="0" err="1"/>
              <a:t>publishers</a:t>
            </a:r>
            <a:r>
              <a:rPr lang="fr-CH" dirty="0"/>
              <a:t> and </a:t>
            </a:r>
            <a:r>
              <a:rPr lang="fr-CH" dirty="0" err="1"/>
              <a:t>PAs</a:t>
            </a:r>
            <a:r>
              <a:rPr lang="fr-CH" dirty="0"/>
              <a:t> to </a:t>
            </a:r>
            <a:r>
              <a:rPr lang="fr-CH" dirty="0" err="1"/>
              <a:t>sign</a:t>
            </a:r>
            <a:r>
              <a:rPr lang="fr-CH" dirty="0"/>
              <a:t> the Charter</a:t>
            </a:r>
          </a:p>
        </p:txBody>
      </p:sp>
    </p:spTree>
    <p:extLst>
      <p:ext uri="{BB962C8B-B14F-4D97-AF65-F5344CB8AC3E}">
        <p14:creationId xmlns:p14="http://schemas.microsoft.com/office/powerpoint/2010/main" val="6636392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"/>
            <a:ext cx="7451725" cy="1412770"/>
          </a:xfrm>
          <a:prstGeom prst="rect">
            <a:avLst/>
          </a:prstGeom>
          <a:gradFill rotWithShape="1">
            <a:gsLst>
              <a:gs pos="0">
                <a:srgbClr val="541866"/>
              </a:gs>
              <a:gs pos="30000">
                <a:srgbClr val="541866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de-CH" altLang="fr-FR" sz="44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Thank you!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dirty="0">
              <a:solidFill>
                <a:srgbClr val="000000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0" y="6092831"/>
            <a:ext cx="9144000" cy="765175"/>
          </a:xfrm>
          <a:prstGeom prst="rect">
            <a:avLst/>
          </a:prstGeom>
          <a:gradFill rotWithShape="1">
            <a:gsLst>
              <a:gs pos="0">
                <a:srgbClr val="E47823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>
              <a:solidFill>
                <a:srgbClr val="000000"/>
              </a:solidFill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360366" y="6300788"/>
            <a:ext cx="8423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fr-FR" sz="1800" dirty="0">
                <a:solidFill>
                  <a:srgbClr val="541866"/>
                </a:solidFill>
                <a:latin typeface="DIN Next Slab Pro" charset="0"/>
              </a:rPr>
              <a:t>International Publishers Association</a:t>
            </a:r>
          </a:p>
        </p:txBody>
      </p:sp>
      <p:pic>
        <p:nvPicPr>
          <p:cNvPr id="3079" name="Image 7" descr="IPA-logo-hor-cmyk-pro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1" y="125413"/>
            <a:ext cx="12700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FBEE47-051A-4721-92EE-D0327D0DD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H" b="1" dirty="0"/>
              <a:t>José Borghino</a:t>
            </a:r>
          </a:p>
          <a:p>
            <a:pPr marL="0" indent="0">
              <a:buNone/>
            </a:pPr>
            <a:r>
              <a:rPr lang="fr-CH" dirty="0"/>
              <a:t>IPA </a:t>
            </a:r>
            <a:r>
              <a:rPr lang="fr-CH" dirty="0" err="1"/>
              <a:t>Secretary</a:t>
            </a:r>
            <a:r>
              <a:rPr lang="fr-CH" dirty="0"/>
              <a:t> General</a:t>
            </a:r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r>
              <a:rPr lang="fr-CH" sz="2400" dirty="0"/>
              <a:t>@</a:t>
            </a:r>
            <a:r>
              <a:rPr lang="fr-CH" sz="2400" dirty="0" err="1"/>
              <a:t>JoseBorghino</a:t>
            </a:r>
            <a:endParaRPr lang="fr-CH" sz="2400" dirty="0"/>
          </a:p>
          <a:p>
            <a:pPr marL="0" indent="0">
              <a:buNone/>
            </a:pPr>
            <a:r>
              <a:rPr lang="fr-CH" sz="2400" dirty="0">
                <a:hlinkClick r:id="rId3"/>
              </a:rPr>
              <a:t>borghino@internationalpublishers.org</a:t>
            </a:r>
            <a:endParaRPr lang="fr-CH" sz="2400" dirty="0"/>
          </a:p>
          <a:p>
            <a:pPr marL="0" indent="0">
              <a:buNone/>
            </a:pPr>
            <a:r>
              <a:rPr lang="fr-CH" sz="2400" dirty="0">
                <a:hlinkClick r:id="rId4"/>
              </a:rPr>
              <a:t>www.internationalpublishers.org</a:t>
            </a:r>
            <a:endParaRPr lang="fr-CH" sz="2400" dirty="0"/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404958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"/>
            <a:ext cx="7451725" cy="1412770"/>
          </a:xfrm>
          <a:prstGeom prst="rect">
            <a:avLst/>
          </a:prstGeom>
          <a:gradFill rotWithShape="1">
            <a:gsLst>
              <a:gs pos="0">
                <a:srgbClr val="541866"/>
              </a:gs>
              <a:gs pos="30000">
                <a:srgbClr val="541866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de-CH" altLang="fr-FR" sz="44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Summary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dirty="0">
              <a:solidFill>
                <a:srgbClr val="000000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0" y="6092831"/>
            <a:ext cx="9144000" cy="765175"/>
          </a:xfrm>
          <a:prstGeom prst="rect">
            <a:avLst/>
          </a:prstGeom>
          <a:gradFill rotWithShape="1">
            <a:gsLst>
              <a:gs pos="0">
                <a:srgbClr val="E47823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>
              <a:solidFill>
                <a:srgbClr val="000000"/>
              </a:solidFill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360366" y="6300788"/>
            <a:ext cx="8423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fr-FR" sz="1800" dirty="0">
                <a:solidFill>
                  <a:srgbClr val="541866"/>
                </a:solidFill>
                <a:latin typeface="DIN Next Slab Pro" charset="0"/>
              </a:rPr>
              <a:t>International Publishers Association</a:t>
            </a:r>
          </a:p>
        </p:txBody>
      </p:sp>
      <p:pic>
        <p:nvPicPr>
          <p:cNvPr id="3079" name="Image 7" descr="IPA-logo-hor-cmyk-pro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1" y="125413"/>
            <a:ext cx="12700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FBEE47-051A-4721-92EE-D0327D0DD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/>
              <a:t>The IPA</a:t>
            </a:r>
          </a:p>
          <a:p>
            <a:r>
              <a:rPr lang="fr-CH" dirty="0"/>
              <a:t>Publishers and the </a:t>
            </a:r>
            <a:r>
              <a:rPr lang="fr-CH" dirty="0" err="1"/>
              <a:t>Marrakesh</a:t>
            </a:r>
            <a:r>
              <a:rPr lang="fr-CH" dirty="0"/>
              <a:t> </a:t>
            </a:r>
            <a:r>
              <a:rPr lang="fr-CH" dirty="0" err="1"/>
              <a:t>Treaty</a:t>
            </a:r>
            <a:endParaRPr lang="fr-CH" dirty="0"/>
          </a:p>
          <a:p>
            <a:r>
              <a:rPr lang="fr-CH" dirty="0"/>
              <a:t>The Accessible Books Consortium</a:t>
            </a:r>
          </a:p>
          <a:p>
            <a:r>
              <a:rPr lang="fr-CH" dirty="0"/>
              <a:t>Conclusions</a:t>
            </a:r>
          </a:p>
        </p:txBody>
      </p:sp>
    </p:spTree>
    <p:extLst>
      <p:ext uri="{BB962C8B-B14F-4D97-AF65-F5344CB8AC3E}">
        <p14:creationId xmlns:p14="http://schemas.microsoft.com/office/powerpoint/2010/main" val="378105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179388" y="1052518"/>
            <a:ext cx="8424862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1314450" lvl="1" indent="-5715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de-CH" altLang="fr-FR" sz="3600" dirty="0">
              <a:solidFill>
                <a:srgbClr val="004977"/>
              </a:solidFill>
              <a:latin typeface="DIN Next Slab Pro" charset="0"/>
            </a:endParaRPr>
          </a:p>
          <a:p>
            <a:pPr marL="1314450" lvl="1" indent="-5715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de-CH" altLang="fr-FR" dirty="0">
              <a:solidFill>
                <a:srgbClr val="004977"/>
              </a:solidFill>
              <a:latin typeface="DIN Next Slab Pro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fr-CH" altLang="fr-FR" sz="3600" dirty="0">
              <a:solidFill>
                <a:srgbClr val="004977"/>
              </a:solidFill>
              <a:latin typeface="DIN Next Slab Pro" charset="0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"/>
            <a:ext cx="7451725" cy="1412770"/>
          </a:xfrm>
          <a:prstGeom prst="rect">
            <a:avLst/>
          </a:prstGeom>
          <a:gradFill rotWithShape="1">
            <a:gsLst>
              <a:gs pos="0">
                <a:srgbClr val="541866"/>
              </a:gs>
              <a:gs pos="30000">
                <a:srgbClr val="541866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de-CH" altLang="fr-FR" sz="44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International Publishers Association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dirty="0">
              <a:solidFill>
                <a:srgbClr val="000000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0" y="6092831"/>
            <a:ext cx="9144000" cy="765175"/>
          </a:xfrm>
          <a:prstGeom prst="rect">
            <a:avLst/>
          </a:prstGeom>
          <a:gradFill rotWithShape="1">
            <a:gsLst>
              <a:gs pos="0">
                <a:srgbClr val="E47823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>
              <a:solidFill>
                <a:srgbClr val="000000"/>
              </a:solidFill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360366" y="6300788"/>
            <a:ext cx="8423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fr-FR" sz="1800" dirty="0">
                <a:solidFill>
                  <a:srgbClr val="541866"/>
                </a:solidFill>
                <a:latin typeface="DIN Next Slab Pro" charset="0"/>
              </a:rPr>
              <a:t>International Publishers Association</a:t>
            </a:r>
          </a:p>
        </p:txBody>
      </p:sp>
      <p:pic>
        <p:nvPicPr>
          <p:cNvPr id="3079" name="Image 7" descr="IPA-logo-hor-cmyk-pro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1" y="125413"/>
            <a:ext cx="12700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65B37F-BAE0-4034-B3E4-6D59447DA9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H" b="1" dirty="0"/>
              <a:t>In </a:t>
            </a:r>
            <a:r>
              <a:rPr lang="fr-CH" b="1" dirty="0" err="1"/>
              <a:t>numbers</a:t>
            </a:r>
            <a:endParaRPr lang="fr-CH" b="1" dirty="0"/>
          </a:p>
          <a:p>
            <a:r>
              <a:rPr lang="fr-CH" dirty="0"/>
              <a:t>76 associations </a:t>
            </a:r>
            <a:r>
              <a:rPr lang="fr-CH"/>
              <a:t>of publishers, including MABOPA</a:t>
            </a:r>
            <a:endParaRPr lang="fr-CH" dirty="0"/>
          </a:p>
          <a:p>
            <a:r>
              <a:rPr lang="fr-CH" dirty="0"/>
              <a:t>65 countries</a:t>
            </a:r>
          </a:p>
          <a:p>
            <a:r>
              <a:rPr lang="fr-CH" dirty="0" err="1"/>
              <a:t>Thousands</a:t>
            </a:r>
            <a:r>
              <a:rPr lang="fr-CH" dirty="0"/>
              <a:t> of publishers</a:t>
            </a:r>
          </a:p>
          <a:p>
            <a:r>
              <a:rPr lang="fr-CH" dirty="0"/>
              <a:t>Over 5.6 million </a:t>
            </a:r>
            <a:r>
              <a:rPr lang="fr-CH" dirty="0" err="1"/>
              <a:t>consumers</a:t>
            </a:r>
            <a:endParaRPr lang="fr-CH" dirty="0"/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762870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179388" y="1052518"/>
            <a:ext cx="8424862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1314450" lvl="1" indent="-5715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de-CH" altLang="fr-FR" sz="3600" dirty="0">
              <a:solidFill>
                <a:srgbClr val="004977"/>
              </a:solidFill>
              <a:latin typeface="DIN Next Slab Pro" charset="0"/>
            </a:endParaRPr>
          </a:p>
          <a:p>
            <a:pPr marL="1314450" lvl="1" indent="-5715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de-CH" altLang="fr-FR" dirty="0">
              <a:solidFill>
                <a:srgbClr val="004977"/>
              </a:solidFill>
              <a:latin typeface="DIN Next Slab Pro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fr-CH" altLang="fr-FR" sz="3600" dirty="0">
              <a:solidFill>
                <a:srgbClr val="004977"/>
              </a:solidFill>
              <a:latin typeface="DIN Next Slab Pro" charset="0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"/>
            <a:ext cx="7451725" cy="1412770"/>
          </a:xfrm>
          <a:prstGeom prst="rect">
            <a:avLst/>
          </a:prstGeom>
          <a:gradFill rotWithShape="1">
            <a:gsLst>
              <a:gs pos="0">
                <a:srgbClr val="541866"/>
              </a:gs>
              <a:gs pos="30000">
                <a:srgbClr val="541866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de-CH" altLang="fr-FR" sz="44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International Publishers Association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dirty="0">
              <a:solidFill>
                <a:srgbClr val="000000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0" y="6092831"/>
            <a:ext cx="9144000" cy="765175"/>
          </a:xfrm>
          <a:prstGeom prst="rect">
            <a:avLst/>
          </a:prstGeom>
          <a:gradFill rotWithShape="1">
            <a:gsLst>
              <a:gs pos="0">
                <a:srgbClr val="E47823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>
              <a:solidFill>
                <a:srgbClr val="000000"/>
              </a:solidFill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360366" y="6300788"/>
            <a:ext cx="8423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fr-FR" sz="1800" dirty="0">
                <a:solidFill>
                  <a:srgbClr val="541866"/>
                </a:solidFill>
                <a:latin typeface="DIN Next Slab Pro" charset="0"/>
              </a:rPr>
              <a:t>International Publishers Association</a:t>
            </a:r>
          </a:p>
        </p:txBody>
      </p:sp>
      <p:pic>
        <p:nvPicPr>
          <p:cNvPr id="3079" name="Image 7" descr="IPA-logo-hor-cmyk-pro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1" y="125413"/>
            <a:ext cx="12700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65B37F-BAE0-4034-B3E4-6D59447DA9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H" b="1" dirty="0" err="1"/>
              <a:t>What</a:t>
            </a:r>
            <a:r>
              <a:rPr lang="fr-CH" b="1" dirty="0"/>
              <a:t> </a:t>
            </a:r>
            <a:r>
              <a:rPr lang="fr-CH" b="1" dirty="0" err="1"/>
              <a:t>we</a:t>
            </a:r>
            <a:r>
              <a:rPr lang="fr-CH" b="1" dirty="0"/>
              <a:t> do</a:t>
            </a:r>
          </a:p>
          <a:p>
            <a:r>
              <a:rPr lang="fr-CH" dirty="0"/>
              <a:t>Promote the </a:t>
            </a:r>
            <a:r>
              <a:rPr lang="fr-CH" dirty="0" err="1"/>
              <a:t>interests</a:t>
            </a:r>
            <a:r>
              <a:rPr lang="fr-CH" dirty="0"/>
              <a:t> of publishers </a:t>
            </a:r>
            <a:r>
              <a:rPr lang="fr-CH" dirty="0" err="1"/>
              <a:t>around</a:t>
            </a:r>
            <a:r>
              <a:rPr lang="fr-CH" dirty="0"/>
              <a:t> the world</a:t>
            </a:r>
          </a:p>
          <a:p>
            <a:r>
              <a:rPr lang="fr-CH" dirty="0" err="1"/>
              <a:t>Defend</a:t>
            </a:r>
            <a:r>
              <a:rPr lang="fr-CH" dirty="0"/>
              <a:t> copyright </a:t>
            </a:r>
          </a:p>
          <a:p>
            <a:r>
              <a:rPr lang="fr-CH" dirty="0" err="1"/>
              <a:t>Defend</a:t>
            </a:r>
            <a:r>
              <a:rPr lang="fr-CH" dirty="0"/>
              <a:t> and </a:t>
            </a:r>
            <a:r>
              <a:rPr lang="fr-CH" dirty="0" err="1"/>
              <a:t>celebrate</a:t>
            </a:r>
            <a:r>
              <a:rPr lang="fr-CH" dirty="0"/>
              <a:t> the </a:t>
            </a:r>
            <a:r>
              <a:rPr lang="fr-CH" dirty="0" err="1"/>
              <a:t>freedom</a:t>
            </a:r>
            <a:r>
              <a:rPr lang="fr-CH" dirty="0"/>
              <a:t> to </a:t>
            </a:r>
            <a:r>
              <a:rPr lang="fr-CH" dirty="0" err="1"/>
              <a:t>publish</a:t>
            </a:r>
            <a:endParaRPr lang="fr-CH" dirty="0"/>
          </a:p>
          <a:p>
            <a:r>
              <a:rPr lang="fr-CH" dirty="0"/>
              <a:t>Promote </a:t>
            </a:r>
            <a:r>
              <a:rPr lang="fr-CH" dirty="0" err="1"/>
              <a:t>literacy</a:t>
            </a:r>
            <a:r>
              <a:rPr lang="fr-CH" dirty="0"/>
              <a:t> and </a:t>
            </a:r>
            <a:r>
              <a:rPr lang="fr-CH" dirty="0" err="1"/>
              <a:t>education</a:t>
            </a:r>
            <a:endParaRPr lang="fr-CH" dirty="0"/>
          </a:p>
          <a:p>
            <a:r>
              <a:rPr lang="fr-CH" dirty="0"/>
              <a:t>Champion the social, </a:t>
            </a:r>
            <a:r>
              <a:rPr lang="fr-CH" dirty="0" err="1"/>
              <a:t>economic</a:t>
            </a:r>
            <a:r>
              <a:rPr lang="fr-CH" dirty="0"/>
              <a:t>, cultural and </a:t>
            </a:r>
            <a:r>
              <a:rPr lang="fr-CH" dirty="0" err="1"/>
              <a:t>poilitical</a:t>
            </a:r>
            <a:r>
              <a:rPr lang="fr-CH" dirty="0"/>
              <a:t> </a:t>
            </a:r>
            <a:r>
              <a:rPr lang="fr-CH" dirty="0" err="1"/>
              <a:t>benefits</a:t>
            </a:r>
            <a:r>
              <a:rPr lang="fr-CH" dirty="0"/>
              <a:t> of </a:t>
            </a:r>
            <a:r>
              <a:rPr lang="fr-CH" dirty="0" err="1"/>
              <a:t>publishing</a:t>
            </a:r>
            <a:endParaRPr lang="fr-CH" dirty="0"/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881667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"/>
            <a:ext cx="7451725" cy="1412770"/>
          </a:xfrm>
          <a:prstGeom prst="rect">
            <a:avLst/>
          </a:prstGeom>
          <a:gradFill rotWithShape="1">
            <a:gsLst>
              <a:gs pos="0">
                <a:srgbClr val="541866"/>
              </a:gs>
              <a:gs pos="30000">
                <a:srgbClr val="541866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de-CH" altLang="fr-FR" sz="44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IPA and Marrakesh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dirty="0">
              <a:solidFill>
                <a:srgbClr val="000000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0" y="6092831"/>
            <a:ext cx="9144000" cy="765175"/>
          </a:xfrm>
          <a:prstGeom prst="rect">
            <a:avLst/>
          </a:prstGeom>
          <a:gradFill rotWithShape="1">
            <a:gsLst>
              <a:gs pos="0">
                <a:srgbClr val="E47823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>
              <a:solidFill>
                <a:srgbClr val="000000"/>
              </a:solidFill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360366" y="6300788"/>
            <a:ext cx="8423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fr-FR" sz="1800" dirty="0">
                <a:solidFill>
                  <a:srgbClr val="541866"/>
                </a:solidFill>
                <a:latin typeface="DIN Next Slab Pro" charset="0"/>
              </a:rPr>
              <a:t>International Publishers Association</a:t>
            </a:r>
          </a:p>
        </p:txBody>
      </p:sp>
      <p:pic>
        <p:nvPicPr>
          <p:cNvPr id="3079" name="Image 7" descr="IPA-logo-hor-cmyk-pro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1" y="125413"/>
            <a:ext cx="12700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FBEE47-051A-4721-92EE-D0327D0DD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CH" dirty="0" err="1"/>
              <a:t>Diplomatic</a:t>
            </a:r>
            <a:r>
              <a:rPr lang="fr-CH" dirty="0"/>
              <a:t> </a:t>
            </a:r>
            <a:r>
              <a:rPr lang="fr-CH" dirty="0" err="1"/>
              <a:t>Conference</a:t>
            </a:r>
            <a:r>
              <a:rPr lang="fr-CH" dirty="0"/>
              <a:t> </a:t>
            </a:r>
            <a:r>
              <a:rPr lang="fr-CH" dirty="0" err="1"/>
              <a:t>concluded</a:t>
            </a:r>
            <a:r>
              <a:rPr lang="fr-CH" dirty="0"/>
              <a:t> 27/06/2013</a:t>
            </a:r>
          </a:p>
          <a:p>
            <a:r>
              <a:rPr lang="fr-CH" dirty="0"/>
              <a:t>Entry </a:t>
            </a:r>
            <a:r>
              <a:rPr lang="fr-CH" dirty="0" err="1"/>
              <a:t>into</a:t>
            </a:r>
            <a:r>
              <a:rPr lang="fr-CH" dirty="0"/>
              <a:t> force: </a:t>
            </a:r>
            <a:r>
              <a:rPr lang="fr-CH" dirty="0" err="1"/>
              <a:t>September</a:t>
            </a:r>
            <a:r>
              <a:rPr lang="fr-CH" dirty="0"/>
              <a:t> 2016 </a:t>
            </a:r>
            <a:r>
              <a:rPr lang="fr-CH" dirty="0" err="1"/>
              <a:t>with</a:t>
            </a:r>
            <a:r>
              <a:rPr lang="fr-CH" dirty="0"/>
              <a:t> the ratification of Canada as the 20th country</a:t>
            </a:r>
          </a:p>
          <a:p>
            <a:r>
              <a:rPr lang="fr-CH" dirty="0"/>
              <a:t>IPA has </a:t>
            </a:r>
            <a:r>
              <a:rPr lang="fr-CH" dirty="0" err="1"/>
              <a:t>supported</a:t>
            </a:r>
            <a:r>
              <a:rPr lang="fr-CH" dirty="0"/>
              <a:t> ratification. </a:t>
            </a:r>
            <a:r>
              <a:rPr lang="fr-CH" dirty="0" err="1"/>
              <a:t>We</a:t>
            </a:r>
            <a:r>
              <a:rPr lang="fr-CH" dirty="0"/>
              <a:t> </a:t>
            </a:r>
            <a:r>
              <a:rPr lang="fr-CH" dirty="0" err="1"/>
              <a:t>advised</a:t>
            </a:r>
            <a:r>
              <a:rPr lang="fr-CH" dirty="0"/>
              <a:t> </a:t>
            </a:r>
            <a:r>
              <a:rPr lang="fr-CH" dirty="0" err="1"/>
              <a:t>our</a:t>
            </a:r>
            <a:r>
              <a:rPr lang="fr-CH" dirty="0"/>
              <a:t> </a:t>
            </a:r>
            <a:r>
              <a:rPr lang="fr-CH" dirty="0" err="1"/>
              <a:t>members</a:t>
            </a:r>
            <a:r>
              <a:rPr lang="fr-CH" dirty="0"/>
              <a:t> to </a:t>
            </a:r>
            <a:r>
              <a:rPr lang="fr-CH" dirty="0" err="1"/>
              <a:t>collaborate</a:t>
            </a:r>
            <a:r>
              <a:rPr lang="fr-CH" dirty="0"/>
              <a:t> </a:t>
            </a:r>
            <a:r>
              <a:rPr lang="fr-CH" dirty="0" err="1"/>
              <a:t>with</a:t>
            </a:r>
            <a:r>
              <a:rPr lang="fr-CH" dirty="0"/>
              <a:t> </a:t>
            </a:r>
            <a:r>
              <a:rPr lang="fr-CH" dirty="0" err="1"/>
              <a:t>AEs</a:t>
            </a:r>
            <a:r>
              <a:rPr lang="fr-CH" dirty="0"/>
              <a:t> and </a:t>
            </a:r>
            <a:r>
              <a:rPr lang="fr-CH" dirty="0" err="1"/>
              <a:t>governments</a:t>
            </a:r>
            <a:endParaRPr lang="fr-CH" dirty="0"/>
          </a:p>
          <a:p>
            <a:r>
              <a:rPr lang="fr-CH" dirty="0"/>
              <a:t>IPA </a:t>
            </a:r>
            <a:r>
              <a:rPr lang="fr-CH" dirty="0" err="1"/>
              <a:t>actively</a:t>
            </a:r>
            <a:r>
              <a:rPr lang="fr-CH" dirty="0"/>
              <a:t> supports </a:t>
            </a:r>
            <a:r>
              <a:rPr lang="fr-CH" dirty="0" err="1"/>
              <a:t>WIPO’s</a:t>
            </a:r>
            <a:r>
              <a:rPr lang="fr-CH" dirty="0"/>
              <a:t> efforts to </a:t>
            </a:r>
            <a:r>
              <a:rPr lang="fr-CH" dirty="0" err="1"/>
              <a:t>sprerad</a:t>
            </a:r>
            <a:r>
              <a:rPr lang="fr-CH" dirty="0"/>
              <a:t> the </a:t>
            </a:r>
            <a:r>
              <a:rPr lang="fr-CH" dirty="0" err="1"/>
              <a:t>word</a:t>
            </a:r>
            <a:r>
              <a:rPr lang="fr-CH" dirty="0"/>
              <a:t> about </a:t>
            </a:r>
            <a:r>
              <a:rPr lang="fr-CH" dirty="0" err="1"/>
              <a:t>Marrakesh</a:t>
            </a:r>
            <a:r>
              <a:rPr lang="fr-CH" dirty="0"/>
              <a:t> and accessible </a:t>
            </a:r>
            <a:r>
              <a:rPr lang="fr-CH" dirty="0" err="1"/>
              <a:t>publishing</a:t>
            </a:r>
            <a:endParaRPr lang="fr-CH" dirty="0"/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270701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"/>
            <a:ext cx="7451725" cy="1412770"/>
          </a:xfrm>
          <a:prstGeom prst="rect">
            <a:avLst/>
          </a:prstGeom>
          <a:gradFill rotWithShape="1">
            <a:gsLst>
              <a:gs pos="0">
                <a:srgbClr val="541866"/>
              </a:gs>
              <a:gs pos="30000">
                <a:srgbClr val="541866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de-CH" altLang="fr-FR" sz="44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IPA and Marrakesh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dirty="0">
              <a:solidFill>
                <a:srgbClr val="000000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0" y="6092831"/>
            <a:ext cx="9144000" cy="765175"/>
          </a:xfrm>
          <a:prstGeom prst="rect">
            <a:avLst/>
          </a:prstGeom>
          <a:gradFill rotWithShape="1">
            <a:gsLst>
              <a:gs pos="0">
                <a:srgbClr val="E47823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>
              <a:solidFill>
                <a:srgbClr val="000000"/>
              </a:solidFill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360366" y="6300788"/>
            <a:ext cx="8423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fr-FR" sz="1800" dirty="0">
                <a:solidFill>
                  <a:srgbClr val="541866"/>
                </a:solidFill>
                <a:latin typeface="DIN Next Slab Pro" charset="0"/>
              </a:rPr>
              <a:t>International Publishers Association</a:t>
            </a:r>
          </a:p>
        </p:txBody>
      </p:sp>
      <p:pic>
        <p:nvPicPr>
          <p:cNvPr id="3079" name="Image 7" descr="IPA-logo-hor-cmyk-pro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1" y="125413"/>
            <a:ext cx="12700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FBEE47-051A-4721-92EE-D0327D0DD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H" dirty="0"/>
              <a:t>IPA has </a:t>
            </a:r>
            <a:r>
              <a:rPr lang="fr-CH" dirty="0" err="1"/>
              <a:t>produced</a:t>
            </a:r>
            <a:r>
              <a:rPr lang="fr-CH" dirty="0"/>
              <a:t> a </a:t>
            </a:r>
            <a:r>
              <a:rPr lang="fr-CH" dirty="0">
                <a:hlinkClick r:id="rId4"/>
              </a:rPr>
              <a:t>guide</a:t>
            </a:r>
            <a:r>
              <a:rPr lang="fr-CH" dirty="0"/>
              <a:t> to the </a:t>
            </a:r>
            <a:r>
              <a:rPr lang="fr-CH" dirty="0" err="1"/>
              <a:t>Marrakesh</a:t>
            </a:r>
            <a:r>
              <a:rPr lang="fr-CH" dirty="0"/>
              <a:t> </a:t>
            </a:r>
            <a:r>
              <a:rPr lang="fr-CH" dirty="0" err="1"/>
              <a:t>Treaty</a:t>
            </a:r>
            <a:r>
              <a:rPr lang="fr-CH" dirty="0"/>
              <a:t>  for publishers’ associations:</a:t>
            </a:r>
          </a:p>
          <a:p>
            <a:r>
              <a:rPr lang="fr-CH" dirty="0"/>
              <a:t>IPA </a:t>
            </a:r>
            <a:r>
              <a:rPr lang="fr-CH" dirty="0" err="1"/>
              <a:t>is</a:t>
            </a:r>
            <a:r>
              <a:rPr lang="fr-CH" dirty="0"/>
              <a:t> </a:t>
            </a:r>
            <a:r>
              <a:rPr lang="fr-CH" dirty="0" err="1"/>
              <a:t>actively</a:t>
            </a:r>
            <a:r>
              <a:rPr lang="fr-CH" dirty="0"/>
              <a:t> </a:t>
            </a:r>
            <a:r>
              <a:rPr lang="fr-CH" dirty="0" err="1"/>
              <a:t>involved</a:t>
            </a:r>
            <a:r>
              <a:rPr lang="fr-CH" dirty="0"/>
              <a:t> in the Accessible Books Consortium (ABC) </a:t>
            </a:r>
            <a:r>
              <a:rPr lang="fr-CH" dirty="0" err="1"/>
              <a:t>alongside</a:t>
            </a:r>
            <a:r>
              <a:rPr lang="fr-CH" dirty="0"/>
              <a:t> </a:t>
            </a:r>
            <a:r>
              <a:rPr lang="fr-CH" dirty="0" err="1"/>
              <a:t>authors</a:t>
            </a:r>
            <a:r>
              <a:rPr lang="fr-CH" dirty="0"/>
              <a:t>, </a:t>
            </a:r>
            <a:r>
              <a:rPr lang="fr-CH" dirty="0" err="1"/>
              <a:t>CMOs</a:t>
            </a:r>
            <a:r>
              <a:rPr lang="fr-CH" dirty="0"/>
              <a:t>, </a:t>
            </a:r>
            <a:r>
              <a:rPr lang="fr-CH" dirty="0" err="1"/>
              <a:t>libraries</a:t>
            </a:r>
            <a:r>
              <a:rPr lang="fr-CH" dirty="0"/>
              <a:t> and VIP </a:t>
            </a:r>
            <a:r>
              <a:rPr lang="fr-CH" dirty="0" err="1"/>
              <a:t>community</a:t>
            </a:r>
            <a:endParaRPr lang="fr-CH" dirty="0"/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686403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"/>
            <a:ext cx="7451725" cy="1412770"/>
          </a:xfrm>
          <a:prstGeom prst="rect">
            <a:avLst/>
          </a:prstGeom>
          <a:gradFill rotWithShape="1">
            <a:gsLst>
              <a:gs pos="0">
                <a:srgbClr val="541866"/>
              </a:gs>
              <a:gs pos="30000">
                <a:srgbClr val="541866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de-CH" altLang="fr-FR" sz="44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IPA and ABC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dirty="0">
              <a:solidFill>
                <a:srgbClr val="000000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0" y="6092831"/>
            <a:ext cx="9144000" cy="765175"/>
          </a:xfrm>
          <a:prstGeom prst="rect">
            <a:avLst/>
          </a:prstGeom>
          <a:gradFill rotWithShape="1">
            <a:gsLst>
              <a:gs pos="0">
                <a:srgbClr val="E47823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>
              <a:solidFill>
                <a:srgbClr val="000000"/>
              </a:solidFill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360366" y="6300788"/>
            <a:ext cx="8423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fr-FR" sz="1800" dirty="0">
                <a:solidFill>
                  <a:srgbClr val="541866"/>
                </a:solidFill>
                <a:latin typeface="DIN Next Slab Pro" charset="0"/>
              </a:rPr>
              <a:t>International Publishers Association</a:t>
            </a:r>
          </a:p>
        </p:txBody>
      </p:sp>
      <p:pic>
        <p:nvPicPr>
          <p:cNvPr id="3079" name="Image 7" descr="IPA-logo-hor-cmyk-pro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1" y="125413"/>
            <a:ext cx="12700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FBEE47-051A-4721-92EE-D0327D0DD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4690864" cy="3484984"/>
          </a:xfrm>
        </p:spPr>
        <p:txBody>
          <a:bodyPr>
            <a:normAutofit fontScale="77500" lnSpcReduction="20000"/>
          </a:bodyPr>
          <a:lstStyle/>
          <a:p>
            <a:r>
              <a:rPr lang="fr-CH" dirty="0" err="1"/>
              <a:t>Launched</a:t>
            </a:r>
            <a:r>
              <a:rPr lang="fr-CH" dirty="0"/>
              <a:t> in 2014</a:t>
            </a:r>
          </a:p>
          <a:p>
            <a:r>
              <a:rPr lang="fr-CH" dirty="0"/>
              <a:t>Supports </a:t>
            </a:r>
            <a:r>
              <a:rPr lang="fr-CH" dirty="0" err="1"/>
              <a:t>practical</a:t>
            </a:r>
            <a:r>
              <a:rPr lang="fr-CH" dirty="0"/>
              <a:t> </a:t>
            </a:r>
            <a:r>
              <a:rPr lang="fr-CH" dirty="0" err="1"/>
              <a:t>work</a:t>
            </a:r>
            <a:r>
              <a:rPr lang="fr-CH" dirty="0"/>
              <a:t> to </a:t>
            </a:r>
            <a:r>
              <a:rPr lang="fr-CH" dirty="0" err="1"/>
              <a:t>increase</a:t>
            </a:r>
            <a:r>
              <a:rPr lang="fr-CH" dirty="0"/>
              <a:t> </a:t>
            </a:r>
            <a:r>
              <a:rPr lang="fr-CH" dirty="0" err="1"/>
              <a:t>availability</a:t>
            </a:r>
            <a:r>
              <a:rPr lang="fr-CH" dirty="0"/>
              <a:t> of books in accessible formats</a:t>
            </a:r>
          </a:p>
          <a:p>
            <a:r>
              <a:rPr lang="fr-CH" dirty="0" err="1"/>
              <a:t>Rightsholders</a:t>
            </a:r>
            <a:r>
              <a:rPr lang="fr-CH" dirty="0"/>
              <a:t>, </a:t>
            </a:r>
            <a:r>
              <a:rPr lang="fr-CH" dirty="0" err="1"/>
              <a:t>authorised</a:t>
            </a:r>
            <a:r>
              <a:rPr lang="fr-CH" dirty="0"/>
              <a:t> </a:t>
            </a:r>
            <a:r>
              <a:rPr lang="fr-CH" dirty="0" err="1"/>
              <a:t>entities</a:t>
            </a:r>
            <a:r>
              <a:rPr lang="fr-CH" dirty="0"/>
              <a:t>, </a:t>
            </a:r>
            <a:r>
              <a:rPr lang="fr-CH" dirty="0" err="1"/>
              <a:t>libraries</a:t>
            </a:r>
            <a:r>
              <a:rPr lang="fr-CH" dirty="0"/>
              <a:t> and organisations </a:t>
            </a:r>
            <a:r>
              <a:rPr lang="fr-CH" dirty="0" err="1"/>
              <a:t>representing</a:t>
            </a:r>
            <a:r>
              <a:rPr lang="fr-CH" dirty="0"/>
              <a:t> VIPs</a:t>
            </a:r>
          </a:p>
          <a:p>
            <a:r>
              <a:rPr lang="fr-CH" dirty="0"/>
              <a:t>IPA encourages publishers to </a:t>
            </a:r>
            <a:r>
              <a:rPr lang="fr-CH" dirty="0" err="1"/>
              <a:t>sign</a:t>
            </a:r>
            <a:r>
              <a:rPr lang="fr-CH" dirty="0"/>
              <a:t> the </a:t>
            </a:r>
            <a:r>
              <a:rPr lang="fr-CH" dirty="0">
                <a:hlinkClick r:id="rId4"/>
              </a:rPr>
              <a:t>ABC charter </a:t>
            </a:r>
            <a:endParaRPr lang="fr-CH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CH" dirty="0"/>
          </a:p>
        </p:txBody>
      </p:sp>
      <p:pic>
        <p:nvPicPr>
          <p:cNvPr id="1026" name="Picture 2" descr="Image result for accessible books consortium">
            <a:extLst>
              <a:ext uri="{FF2B5EF4-FFF2-40B4-BE49-F238E27FC236}">
                <a16:creationId xmlns:a16="http://schemas.microsoft.com/office/drawing/2014/main" id="{560F89CA-A468-4AC4-AC7A-8B79D9CDE0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8967" y="2759292"/>
            <a:ext cx="3834408" cy="1339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E3AE8DE-659B-42BE-8980-DC362DE78835}"/>
              </a:ext>
            </a:extLst>
          </p:cNvPr>
          <p:cNvSpPr txBox="1"/>
          <p:nvPr/>
        </p:nvSpPr>
        <p:spPr>
          <a:xfrm>
            <a:off x="0" y="5085185"/>
            <a:ext cx="914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2400" b="1" dirty="0"/>
              <a:t>AccessibleBooksConsortium.org </a:t>
            </a:r>
          </a:p>
          <a:p>
            <a:pPr algn="ctr"/>
            <a:r>
              <a:rPr lang="fr-CH" sz="2400" dirty="0"/>
              <a:t>for more information</a:t>
            </a:r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975489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"/>
            <a:ext cx="7451725" cy="1412770"/>
          </a:xfrm>
          <a:prstGeom prst="rect">
            <a:avLst/>
          </a:prstGeom>
          <a:gradFill rotWithShape="1">
            <a:gsLst>
              <a:gs pos="0">
                <a:srgbClr val="541866"/>
              </a:gs>
              <a:gs pos="30000">
                <a:srgbClr val="541866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de-CH" altLang="fr-FR" sz="44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IPA and Marrakesh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dirty="0">
              <a:solidFill>
                <a:srgbClr val="000000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0" y="6092831"/>
            <a:ext cx="9144000" cy="765175"/>
          </a:xfrm>
          <a:prstGeom prst="rect">
            <a:avLst/>
          </a:prstGeom>
          <a:gradFill rotWithShape="1">
            <a:gsLst>
              <a:gs pos="0">
                <a:srgbClr val="E47823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>
              <a:solidFill>
                <a:srgbClr val="000000"/>
              </a:solidFill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360366" y="6300788"/>
            <a:ext cx="8423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fr-FR" sz="1800" dirty="0">
                <a:solidFill>
                  <a:srgbClr val="541866"/>
                </a:solidFill>
                <a:latin typeface="DIN Next Slab Pro" charset="0"/>
              </a:rPr>
              <a:t>International Publishers Association</a:t>
            </a:r>
          </a:p>
        </p:txBody>
      </p:sp>
      <p:pic>
        <p:nvPicPr>
          <p:cNvPr id="3079" name="Image 7" descr="IPA-logo-hor-cmyk-prod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1" y="125413"/>
            <a:ext cx="12700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Online Media 4" title="International Publishers Association Calls on Publishers to Support Accessible Books Consortium">
            <a:hlinkClick r:id="" action="ppaction://media"/>
            <a:extLst>
              <a:ext uri="{FF2B5EF4-FFF2-40B4-BE49-F238E27FC236}">
                <a16:creationId xmlns:a16="http://schemas.microsoft.com/office/drawing/2014/main" id="{377B9208-581A-4CEE-A28C-9B62F02F1E5A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1027011" y="2124789"/>
            <a:ext cx="7089978" cy="398811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B306CF1-9C06-49BE-AF9E-F6ADA0D8DE53}"/>
              </a:ext>
            </a:extLst>
          </p:cNvPr>
          <p:cNvSpPr txBox="1"/>
          <p:nvPr/>
        </p:nvSpPr>
        <p:spPr>
          <a:xfrm>
            <a:off x="251519" y="1556792"/>
            <a:ext cx="8759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>
                <a:hlinkClick r:id="rId6"/>
              </a:rPr>
              <a:t>IPA </a:t>
            </a:r>
            <a:r>
              <a:rPr lang="fr-CH" dirty="0" err="1">
                <a:hlinkClick r:id="rId6"/>
              </a:rPr>
              <a:t>Backs</a:t>
            </a:r>
            <a:r>
              <a:rPr lang="fr-CH" dirty="0">
                <a:hlinkClick r:id="rId6"/>
              </a:rPr>
              <a:t> WIPO </a:t>
            </a:r>
            <a:r>
              <a:rPr lang="fr-CH" dirty="0" err="1">
                <a:hlinkClick r:id="rId6"/>
              </a:rPr>
              <a:t>Accessibility</a:t>
            </a:r>
            <a:r>
              <a:rPr lang="fr-CH" dirty="0">
                <a:hlinkClick r:id="rId6"/>
              </a:rPr>
              <a:t> Work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217558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"/>
            <a:ext cx="7451725" cy="1412770"/>
          </a:xfrm>
          <a:prstGeom prst="rect">
            <a:avLst/>
          </a:prstGeom>
          <a:gradFill rotWithShape="1">
            <a:gsLst>
              <a:gs pos="0">
                <a:srgbClr val="541866"/>
              </a:gs>
              <a:gs pos="30000">
                <a:srgbClr val="541866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de-CH" altLang="fr-FR" sz="44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IPA and Marrakesh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dirty="0">
              <a:solidFill>
                <a:srgbClr val="000000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0" y="6092831"/>
            <a:ext cx="9144000" cy="765175"/>
          </a:xfrm>
          <a:prstGeom prst="rect">
            <a:avLst/>
          </a:prstGeom>
          <a:gradFill rotWithShape="1">
            <a:gsLst>
              <a:gs pos="0">
                <a:srgbClr val="E47823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>
              <a:solidFill>
                <a:srgbClr val="000000"/>
              </a:solidFill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360366" y="6300788"/>
            <a:ext cx="8423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fr-FR" sz="1800" dirty="0">
                <a:solidFill>
                  <a:srgbClr val="541866"/>
                </a:solidFill>
                <a:latin typeface="DIN Next Slab Pro" charset="0"/>
              </a:rPr>
              <a:t>International Publishers Association</a:t>
            </a:r>
          </a:p>
        </p:txBody>
      </p:sp>
      <p:pic>
        <p:nvPicPr>
          <p:cNvPr id="3079" name="Image 7" descr="IPA-logo-hor-cmyk-pro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1" y="125413"/>
            <a:ext cx="12700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FBEE47-051A-4721-92EE-D0327D0DD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marL="0" indent="0">
              <a:buNone/>
            </a:pPr>
            <a:r>
              <a:rPr lang="fr-CH" i="1" dirty="0"/>
              <a:t>Not </a:t>
            </a:r>
            <a:r>
              <a:rPr lang="fr-CH" i="1" dirty="0" err="1"/>
              <a:t>only</a:t>
            </a:r>
            <a:r>
              <a:rPr lang="fr-CH" i="1" dirty="0"/>
              <a:t> </a:t>
            </a:r>
            <a:r>
              <a:rPr lang="fr-CH" i="1" dirty="0" err="1"/>
              <a:t>is</a:t>
            </a:r>
            <a:r>
              <a:rPr lang="fr-CH" i="1" dirty="0"/>
              <a:t> accessible </a:t>
            </a:r>
            <a:r>
              <a:rPr lang="fr-CH" i="1" dirty="0" err="1"/>
              <a:t>publishing</a:t>
            </a:r>
            <a:r>
              <a:rPr lang="fr-CH" i="1" dirty="0"/>
              <a:t> the right </a:t>
            </a:r>
            <a:r>
              <a:rPr lang="fr-CH" i="1" dirty="0" err="1"/>
              <a:t>thing</a:t>
            </a:r>
            <a:r>
              <a:rPr lang="fr-CH" i="1" dirty="0"/>
              <a:t> to do, </a:t>
            </a:r>
            <a:r>
              <a:rPr lang="fr-CH" i="1" dirty="0" err="1"/>
              <a:t>it</a:t>
            </a:r>
            <a:r>
              <a:rPr lang="fr-CH" i="1" dirty="0"/>
              <a:t> </a:t>
            </a:r>
            <a:r>
              <a:rPr lang="fr-CH" i="1" dirty="0" err="1"/>
              <a:t>also</a:t>
            </a:r>
            <a:r>
              <a:rPr lang="fr-CH" i="1" dirty="0"/>
              <a:t> </a:t>
            </a:r>
            <a:r>
              <a:rPr lang="fr-CH" i="1" dirty="0" err="1"/>
              <a:t>makes</a:t>
            </a:r>
            <a:r>
              <a:rPr lang="fr-CH" i="1" dirty="0"/>
              <a:t> </a:t>
            </a:r>
            <a:r>
              <a:rPr lang="fr-CH" i="1" dirty="0" err="1"/>
              <a:t>perfect</a:t>
            </a:r>
            <a:r>
              <a:rPr lang="fr-CH" i="1" dirty="0"/>
              <a:t> business </a:t>
            </a:r>
            <a:r>
              <a:rPr lang="fr-CH" i="1" dirty="0" err="1"/>
              <a:t>sense</a:t>
            </a:r>
            <a:endParaRPr lang="fr-CH" i="1" dirty="0"/>
          </a:p>
          <a:p>
            <a:pPr marL="0" indent="0" algn="r">
              <a:buNone/>
            </a:pPr>
            <a:r>
              <a:rPr lang="fr-CH" dirty="0"/>
              <a:t>IPA Vice </a:t>
            </a:r>
            <a:r>
              <a:rPr lang="fr-CH" dirty="0" err="1"/>
              <a:t>President</a:t>
            </a:r>
            <a:r>
              <a:rPr lang="fr-CH" dirty="0"/>
              <a:t>, Hugo </a:t>
            </a:r>
            <a:r>
              <a:rPr lang="fr-CH" dirty="0" err="1"/>
              <a:t>Setzer</a:t>
            </a:r>
            <a:endParaRPr lang="fr-CH" dirty="0"/>
          </a:p>
          <a:p>
            <a:pPr marL="0" indent="0">
              <a:buNone/>
            </a:pPr>
            <a:endParaRPr lang="fr-CH" dirty="0"/>
          </a:p>
          <a:p>
            <a:endParaRPr lang="fr-CH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F4B33C1-E987-487A-B3B3-578EAD43E1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062" y="1629234"/>
            <a:ext cx="3055834" cy="3887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230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0AC910CD92FA448936AD7D01C88B1A" ma:contentTypeVersion="6" ma:contentTypeDescription="Create a new document." ma:contentTypeScope="" ma:versionID="3f082ec49a322131ec02467bc8505729">
  <xsd:schema xmlns:xsd="http://www.w3.org/2001/XMLSchema" xmlns:xs="http://www.w3.org/2001/XMLSchema" xmlns:p="http://schemas.microsoft.com/office/2006/metadata/properties" xmlns:ns2="9f7b4c37-7038-4df2-8345-2499ee7d813f" targetNamespace="http://schemas.microsoft.com/office/2006/metadata/properties" ma:root="true" ma:fieldsID="d30677d93bfe334cb6249c9304489e3a" ns2:_="">
    <xsd:import namespace="9f7b4c37-7038-4df2-8345-2499ee7d813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7b4c37-7038-4df2-8345-2499ee7d81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46DF274-2E6E-4B11-851A-0EEE286C69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f7b4c37-7038-4df2-8345-2499ee7d81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CE8AAE8-80A0-4A10-8049-E88197E8733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CA698F-11A3-475F-94C2-BCE8C504257D}">
  <ds:schemaRefs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9f7b4c37-7038-4df2-8345-2499ee7d813f"/>
    <ds:schemaRef ds:uri="http://purl.org/dc/terms/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570</Words>
  <Application>Microsoft Office PowerPoint</Application>
  <PresentationFormat>On-screen Show (4:3)</PresentationFormat>
  <Paragraphs>100</Paragraphs>
  <Slides>15</Slides>
  <Notes>4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ＭＳ Ｐゴシック</vt:lpstr>
      <vt:lpstr>Arial</vt:lpstr>
      <vt:lpstr>Calibri</vt:lpstr>
      <vt:lpstr>DIN Next Slab Pro</vt:lpstr>
      <vt:lpstr>DIN Next Slab Pro 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IFPMA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IPA Secretariat</dc:creator>
  <cp:lastModifiedBy>José Borghino</cp:lastModifiedBy>
  <cp:revision>12</cp:revision>
  <dcterms:created xsi:type="dcterms:W3CDTF">2015-06-09T16:44:52Z</dcterms:created>
  <dcterms:modified xsi:type="dcterms:W3CDTF">2018-08-10T14:49:56Z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0x010100630AC910CD92FA448936AD7D01C88B1A</vt:lpwstr>
  </property>
</Properties>
</file>