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7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500499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480" y="4343150"/>
            <a:ext cx="5487000" cy="411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91278" y="685837"/>
            <a:ext cx="6675600" cy="3429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480" y="4343150"/>
            <a:ext cx="5487000" cy="411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91278" y="685837"/>
            <a:ext cx="6675600" cy="3429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480" y="4343150"/>
            <a:ext cx="5487000" cy="411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91278" y="685837"/>
            <a:ext cx="6675600" cy="3429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480" y="4343150"/>
            <a:ext cx="5487000" cy="411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91278" y="685837"/>
            <a:ext cx="6675600" cy="3429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480" y="4343150"/>
            <a:ext cx="5487000" cy="411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91278" y="685837"/>
            <a:ext cx="6675600" cy="3429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480" y="4343150"/>
            <a:ext cx="5487000" cy="411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91278" y="685837"/>
            <a:ext cx="6675600" cy="3429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480" y="4343150"/>
            <a:ext cx="5487000" cy="411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91278" y="685837"/>
            <a:ext cx="6675600" cy="3429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480" y="4343150"/>
            <a:ext cx="5487000" cy="411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91278" y="685837"/>
            <a:ext cx="6675600" cy="3429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480" y="4343150"/>
            <a:ext cx="5487000" cy="411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91278" y="685837"/>
            <a:ext cx="6675600" cy="3429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480" y="4343150"/>
            <a:ext cx="5487000" cy="411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91278" y="685837"/>
            <a:ext cx="6675600" cy="3429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  <a:endParaRPr lang="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  <a:endParaRPr lang="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  <a:endParaRPr lang="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1312" marR="0" lvl="0" indent="-138112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1362" marR="0" lvl="1" indent="-1190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1412" marR="0" lvl="2" indent="-873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98612" marR="0" lvl="3" indent="-1127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5812" marR="0" lvl="4" indent="-1127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5612" marR="0" lvl="1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2812" marR="0" lvl="2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0012" marR="0" lvl="3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7212" marR="0" lvl="4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4412" marR="0" lvl="5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198812" marR="0" lvl="6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0412" marR="0" lvl="7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399212" marR="0" lvl="8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5612" marR="0" lvl="1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2812" marR="0" lvl="2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0012" marR="0" lvl="3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7212" marR="0" lvl="4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4412" marR="0" lvl="5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198812" marR="0" lvl="6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0412" marR="0" lvl="7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399212" marR="0" lvl="8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100000"/>
              <a:buFont typeface="Calibri"/>
              <a:buNone/>
            </a:pPr>
            <a:fld id="{00000000-1234-1234-1234-123412341234}" type="slidenum">
              <a:rPr lang="fr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r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 rot="5400000">
            <a:off x="5463750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2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1312" marR="0" lvl="0" indent="-138112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1362" marR="0" lvl="1" indent="-1190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1412" marR="0" lvl="2" indent="-873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98612" marR="0" lvl="3" indent="-1127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5812" marR="0" lvl="4" indent="-1127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5612" marR="0" lvl="1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2812" marR="0" lvl="2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0012" marR="0" lvl="3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7212" marR="0" lvl="4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4412" marR="0" lvl="5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198812" marR="0" lvl="6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0412" marR="0" lvl="7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399212" marR="0" lvl="8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5612" marR="0" lvl="1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2812" marR="0" lvl="2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0012" marR="0" lvl="3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7212" marR="0" lvl="4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4412" marR="0" lvl="5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198812" marR="0" lvl="6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0412" marR="0" lvl="7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399212" marR="0" lvl="8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100000"/>
              <a:buFont typeface="Calibri"/>
              <a:buNone/>
            </a:pPr>
            <a:fld id="{00000000-1234-1234-1234-123412341234}" type="slidenum">
              <a:rPr lang="fr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r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874750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1312" marR="0" lvl="0" indent="-138112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1362" marR="0" lvl="1" indent="-1190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1412" marR="0" lvl="2" indent="-873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98612" marR="0" lvl="3" indent="-1127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5812" marR="0" lvl="4" indent="-1127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5612" marR="0" lvl="1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2812" marR="0" lvl="2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0012" marR="0" lvl="3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7212" marR="0" lvl="4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4412" marR="0" lvl="5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198812" marR="0" lvl="6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0412" marR="0" lvl="7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399212" marR="0" lvl="8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5612" marR="0" lvl="1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2812" marR="0" lvl="2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0012" marR="0" lvl="3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7212" marR="0" lvl="4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4412" marR="0" lvl="5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198812" marR="0" lvl="6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0412" marR="0" lvl="7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399212" marR="0" lvl="8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100000"/>
              <a:buFont typeface="Calibri"/>
              <a:buNone/>
            </a:pPr>
            <a:fld id="{00000000-1234-1234-1234-123412341234}" type="slidenum">
              <a:rPr lang="fr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r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5612" marR="0" lvl="1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2812" marR="0" lvl="2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0012" marR="0" lvl="3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7212" marR="0" lvl="4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4412" marR="0" lvl="5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198812" marR="0" lvl="6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0412" marR="0" lvl="7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399212" marR="0" lvl="8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5612" marR="0" lvl="1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2812" marR="0" lvl="2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0012" marR="0" lvl="3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7212" marR="0" lvl="4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4412" marR="0" lvl="5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198812" marR="0" lvl="6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0412" marR="0" lvl="7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399212" marR="0" lvl="8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100000"/>
              <a:buFont typeface="Calibri"/>
              <a:buNone/>
            </a:pPr>
            <a:fld id="{00000000-1234-1234-1234-123412341234}" type="slidenum">
              <a:rPr lang="fr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r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00" cy="438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1312" marR="0" lvl="0" indent="-138112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1362" marR="0" lvl="1" indent="-1190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1412" marR="0" lvl="2" indent="-873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98612" marR="0" lvl="3" indent="-1127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5812" marR="0" lvl="4" indent="-1127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SzPct val="100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5612" marR="0" lvl="1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2812" marR="0" lvl="2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0012" marR="0" lvl="3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7212" marR="0" lvl="4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4412" marR="0" lvl="5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198812" marR="0" lvl="6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0412" marR="0" lvl="7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399212" marR="0" lvl="8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5612" marR="0" lvl="1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2812" marR="0" lvl="2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0012" marR="0" lvl="3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7212" marR="0" lvl="4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4412" marR="0" lvl="5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198812" marR="0" lvl="6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0412" marR="0" lvl="7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399212" marR="0" lvl="8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100000"/>
              <a:buFont typeface="Calibri"/>
              <a:buNone/>
            </a:pPr>
            <a:fld id="{00000000-1234-1234-1234-123412341234}" type="slidenum">
              <a:rPr lang="fr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r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5612" marR="0" lvl="1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2812" marR="0" lvl="2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0012" marR="0" lvl="3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7212" marR="0" lvl="4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4412" marR="0" lvl="5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198812" marR="0" lvl="6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0412" marR="0" lvl="7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399212" marR="0" lvl="8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5612" marR="0" lvl="1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2812" marR="0" lvl="2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0012" marR="0" lvl="3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7212" marR="0" lvl="4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4412" marR="0" lvl="5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198812" marR="0" lvl="6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0412" marR="0" lvl="7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399212" marR="0" lvl="8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100000"/>
              <a:buFont typeface="Calibri"/>
              <a:buNone/>
            </a:pPr>
            <a:fld id="{00000000-1234-1234-1234-123412341234}" type="slidenum">
              <a:rPr lang="fr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r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5612" marR="0" lvl="1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2812" marR="0" lvl="2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0012" marR="0" lvl="3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7212" marR="0" lvl="4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4412" marR="0" lvl="5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198812" marR="0" lvl="6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0412" marR="0" lvl="7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399212" marR="0" lvl="8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5612" marR="0" lvl="1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2812" marR="0" lvl="2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0012" marR="0" lvl="3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7212" marR="0" lvl="4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4412" marR="0" lvl="5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198812" marR="0" lvl="6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0412" marR="0" lvl="7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399212" marR="0" lvl="8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100000"/>
              <a:buFont typeface="Calibri"/>
              <a:buNone/>
            </a:pPr>
            <a:fld id="{00000000-1234-1234-1234-123412341234}" type="slidenum">
              <a:rPr lang="fr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r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1312" marR="0" lvl="0" indent="-1889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1362" marR="0" lvl="1" indent="-16986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1412" marR="0" lvl="2" indent="-12541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98612" marR="0" lvl="3" indent="-13811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5812" marR="0" lvl="4" indent="-13811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1312" marR="0" lvl="0" indent="-1889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1362" marR="0" lvl="1" indent="-16986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1412" marR="0" lvl="2" indent="-12541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98612" marR="0" lvl="3" indent="-13811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5812" marR="0" lvl="4" indent="-13811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5612" marR="0" lvl="1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2812" marR="0" lvl="2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0012" marR="0" lvl="3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7212" marR="0" lvl="4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4412" marR="0" lvl="5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198812" marR="0" lvl="6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0412" marR="0" lvl="7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399212" marR="0" lvl="8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5612" marR="0" lvl="1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2812" marR="0" lvl="2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0012" marR="0" lvl="3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7212" marR="0" lvl="4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4412" marR="0" lvl="5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198812" marR="0" lvl="6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0412" marR="0" lvl="7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399212" marR="0" lvl="8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100000"/>
              <a:buFont typeface="Calibri"/>
              <a:buNone/>
            </a:pPr>
            <a:fld id="{00000000-1234-1234-1234-123412341234}" type="slidenum">
              <a:rPr lang="fr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r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  <a:endParaRPr lang="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1312" marR="0" lvl="0" indent="-16351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1362" marR="0" lvl="1" indent="-14446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1412" marR="0" lvl="2" indent="-1127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98612" marR="0" lvl="3" indent="-12541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5812" marR="0" lvl="4" indent="-12541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1312" marR="0" lvl="0" indent="-16351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1362" marR="0" lvl="1" indent="-14446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1412" marR="0" lvl="2" indent="-1127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98612" marR="0" lvl="3" indent="-12541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5812" marR="0" lvl="4" indent="-12541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5612" marR="0" lvl="1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2812" marR="0" lvl="2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0012" marR="0" lvl="3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7212" marR="0" lvl="4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4412" marR="0" lvl="5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198812" marR="0" lvl="6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0412" marR="0" lvl="7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399212" marR="0" lvl="8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5612" marR="0" lvl="1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2812" marR="0" lvl="2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0012" marR="0" lvl="3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7212" marR="0" lvl="4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4412" marR="0" lvl="5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198812" marR="0" lvl="6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0412" marR="0" lvl="7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399212" marR="0" lvl="8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100000"/>
              <a:buFont typeface="Calibri"/>
              <a:buNone/>
            </a:pPr>
            <a:fld id="{00000000-1234-1234-1234-123412341234}" type="slidenum">
              <a:rPr lang="fr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r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2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SzPct val="100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SzPct val="100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SzPct val="100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SzPct val="100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5612" marR="0" lvl="1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2812" marR="0" lvl="2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0012" marR="0" lvl="3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7212" marR="0" lvl="4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4412" marR="0" lvl="5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198812" marR="0" lvl="6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0412" marR="0" lvl="7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399212" marR="0" lvl="8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5612" marR="0" lvl="1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2812" marR="0" lvl="2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0012" marR="0" lvl="3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7212" marR="0" lvl="4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4412" marR="0" lvl="5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198812" marR="0" lvl="6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0412" marR="0" lvl="7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399212" marR="0" lvl="8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100000"/>
              <a:buFont typeface="Calibri"/>
              <a:buNone/>
            </a:pPr>
            <a:fld id="{00000000-1234-1234-1234-123412341234}" type="slidenum">
              <a:rPr lang="fr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r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3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5612" marR="0" lvl="1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2812" marR="0" lvl="2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0012" marR="0" lvl="3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7212" marR="0" lvl="4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4412" marR="0" lvl="5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198812" marR="0" lvl="6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0412" marR="0" lvl="7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399212" marR="0" lvl="8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5612" marR="0" lvl="1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2812" marR="0" lvl="2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0012" marR="0" lvl="3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7212" marR="0" lvl="4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4412" marR="0" lvl="5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198812" marR="0" lvl="6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0412" marR="0" lvl="7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399212" marR="0" lvl="8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100000"/>
              <a:buFont typeface="Calibri"/>
              <a:buNone/>
            </a:pPr>
            <a:fld id="{00000000-1234-1234-1234-123412341234}" type="slidenum">
              <a:rPr lang="fr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r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  <a:endParaRPr lang="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  <a:endParaRPr lang="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  <a:endParaRPr lang="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  <a:endParaRPr lang="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  <a:endParaRPr lang="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  <a:endParaRPr lang="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  <a:endParaRPr lang="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r" sz="1000">
                <a:solidFill>
                  <a:schemeClr val="dk2"/>
                </a:solidFill>
              </a:rPr>
              <a:t>‹#›</a:t>
            </a:fld>
            <a:endParaRPr lang="fr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1312" marR="0" lvl="0" indent="-138112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1362" marR="0" lvl="1" indent="-1190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1412" marR="0" lvl="2" indent="-873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98612" marR="0" lvl="3" indent="-1127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5812" marR="0" lvl="4" indent="-1127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5612" marR="0" lvl="1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2812" marR="0" lvl="2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0012" marR="0" lvl="3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7212" marR="0" lvl="4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4412" marR="0" lvl="5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198812" marR="0" lvl="6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0412" marR="0" lvl="7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399212" marR="0" lvl="8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5612" marR="0" lvl="1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2812" marR="0" lvl="2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0012" marR="0" lvl="3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7212" marR="0" lvl="4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4412" marR="0" lvl="5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198812" marR="0" lvl="6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0412" marR="0" lvl="7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399212" marR="0" lvl="8" indent="1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100000"/>
              <a:buFont typeface="Calibri"/>
              <a:buNone/>
            </a:pPr>
            <a:fld id="{00000000-1234-1234-1234-123412341234}" type="slidenum">
              <a:rPr lang="fr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r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951309"/>
            <a:ext cx="8291400" cy="410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600" b="1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None/>
            </a:pPr>
            <a:r>
              <a:rPr lang="fr" sz="3600" b="1">
                <a:solidFill>
                  <a:srgbClr val="C00000"/>
                </a:solidFill>
              </a:rPr>
              <a:t>AVH and ABC Global Book Service</a:t>
            </a:r>
          </a:p>
          <a:p>
            <a:pPr marL="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600" b="1" i="0" u="none" strike="noStrike" cap="none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77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ct val="100000"/>
              <a:buFont typeface="Arial"/>
              <a:buNone/>
            </a:pPr>
            <a:r>
              <a:rPr lang="fr" sz="2800" b="1" i="1">
                <a:solidFill>
                  <a:srgbClr val="1F497D"/>
                </a:solidFill>
              </a:rPr>
              <a:t>A french point of view on the global cooperation</a:t>
            </a:r>
          </a:p>
          <a:p>
            <a:pPr marL="0" marR="0" lvl="0" indent="-177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ct val="100000"/>
              <a:buFont typeface="Arial"/>
              <a:buNone/>
            </a:pPr>
            <a:endParaRPr sz="2800" b="1" i="1">
              <a:solidFill>
                <a:srgbClr val="1F497D"/>
              </a:solidFill>
            </a:endParaRPr>
          </a:p>
          <a:p>
            <a:pPr marL="0" marR="0" lvl="0" indent="-177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ct val="100000"/>
              <a:buFont typeface="Arial"/>
              <a:buNone/>
            </a:pPr>
            <a:endParaRPr sz="2800" b="1" i="1">
              <a:solidFill>
                <a:srgbClr val="1F497D"/>
              </a:solidFill>
            </a:endParaRPr>
          </a:p>
          <a:p>
            <a:pPr marL="0" marR="0" lvl="0" indent="-177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ct val="155555"/>
              <a:buFont typeface="Arial"/>
              <a:buNone/>
            </a:pPr>
            <a:r>
              <a:rPr lang="fr" sz="1800" b="1">
                <a:solidFill>
                  <a:srgbClr val="1F497D"/>
                </a:solidFill>
              </a:rPr>
              <a:t>Luc Maumet - ABC - Library Sciences Expert</a:t>
            </a:r>
            <a:r>
              <a:rPr lang="fr" sz="1800">
                <a:solidFill>
                  <a:srgbClr val="1F497D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600" b="1" i="0" u="none" strike="noStrike" cap="none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ct val="100000"/>
              <a:buFont typeface="Arial"/>
              <a:buNone/>
            </a:pPr>
            <a:r>
              <a:rPr lang="fr" sz="3600" b="1" i="0" u="none" strike="noStrike" cap="none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							</a:t>
            </a:r>
          </a:p>
          <a:p>
            <a:pPr marL="341312" marR="0" lvl="0" indent="-34131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800" b="1" i="0" u="none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1" name="Shape 131" descr="D:\Users\salay\AppData\Local\Microsoft\Windows\Temporary Internet Files\Content.Outlook\BN1FUKIO\WIPO ABC-Portal (3)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9" cy="10899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457200" y="133707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None/>
            </a:pPr>
            <a:r>
              <a:rPr lang="fr" sz="3600" b="1">
                <a:solidFill>
                  <a:srgbClr val="C00000"/>
                </a:solidFill>
              </a:rPr>
              <a:t>Thank you for your attention</a:t>
            </a: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None/>
            </a:pPr>
            <a:endParaRPr sz="3600" b="1">
              <a:solidFill>
                <a:srgbClr val="C00000"/>
              </a:solidFill>
            </a:endParaRPr>
          </a:p>
          <a:p>
            <a:pPr marL="457200" marR="0" lvl="0" indent="-41910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SzPct val="100000"/>
            </a:pPr>
            <a:r>
              <a:rPr lang="fr" sz="3000" b="1">
                <a:solidFill>
                  <a:schemeClr val="dk2"/>
                </a:solidFill>
              </a:rPr>
              <a:t>luc.maumet@wipo.int</a:t>
            </a:r>
          </a:p>
        </p:txBody>
      </p:sp>
      <p:pic>
        <p:nvPicPr>
          <p:cNvPr id="197" name="Shape 197" descr="D:\Users\salay\AppData\Local\Microsoft\Windows\Temporary Internet Files\Content.Outlook\BN1FUKIO\WIPO ABC-Portal (3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3999" cy="1100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457200" y="133707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None/>
            </a:pPr>
            <a:r>
              <a:rPr lang="fr" sz="3600" b="1">
                <a:solidFill>
                  <a:srgbClr val="C00000"/>
                </a:solidFill>
              </a:rPr>
              <a:t>The AVH library in France</a:t>
            </a: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None/>
            </a:pPr>
            <a:endParaRPr sz="3600" b="1">
              <a:solidFill>
                <a:srgbClr val="C00000"/>
              </a:solidFill>
            </a:endParaRPr>
          </a:p>
          <a:p>
            <a:pPr marL="457200" marR="0" lvl="0" indent="-41910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2"/>
              </a:buClr>
              <a:buSzPct val="100000"/>
            </a:pPr>
            <a:r>
              <a:rPr lang="fr" sz="3000" b="1">
                <a:solidFill>
                  <a:schemeClr val="dk2"/>
                </a:solidFill>
              </a:rPr>
              <a:t>Services for print impaired persons</a:t>
            </a:r>
          </a:p>
          <a:p>
            <a:pPr marL="457200" marR="0" lvl="0" indent="-41910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2"/>
              </a:buClr>
              <a:buSzPct val="100000"/>
            </a:pPr>
            <a:r>
              <a:rPr lang="fr" sz="3000" b="1">
                <a:solidFill>
                  <a:schemeClr val="dk2"/>
                </a:solidFill>
              </a:rPr>
              <a:t>Accessible documents</a:t>
            </a:r>
          </a:p>
          <a:p>
            <a:pPr marL="457200" marR="0" lvl="0" indent="-41910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SzPct val="100000"/>
            </a:pPr>
            <a:r>
              <a:rPr lang="fr" sz="3000" b="1">
                <a:solidFill>
                  <a:schemeClr val="dk2"/>
                </a:solidFill>
              </a:rPr>
              <a:t>braille </a:t>
            </a:r>
          </a:p>
          <a:p>
            <a:pPr marL="457200" marR="0" lvl="0" indent="-41910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SzPct val="100000"/>
            </a:pPr>
            <a:r>
              <a:rPr lang="fr" sz="3000" b="1">
                <a:solidFill>
                  <a:schemeClr val="dk2"/>
                </a:solidFill>
              </a:rPr>
              <a:t>audio </a:t>
            </a:r>
          </a:p>
          <a:p>
            <a:pPr marL="457200" marR="0" lvl="0" indent="-41910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SzPct val="100000"/>
            </a:pPr>
            <a:r>
              <a:rPr lang="fr" sz="3000" b="1">
                <a:solidFill>
                  <a:schemeClr val="dk2"/>
                </a:solidFill>
              </a:rPr>
              <a:t>digital </a:t>
            </a:r>
          </a:p>
        </p:txBody>
      </p:sp>
      <p:pic>
        <p:nvPicPr>
          <p:cNvPr id="138" name="Shape 138" descr="D:\Users\salay\AppData\Local\Microsoft\Windows\Temporary Internet Files\Content.Outlook\BN1FUKIO\WIPO ABC-Portal (3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3999" cy="1100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42950" y="3717650"/>
            <a:ext cx="3343859" cy="11043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133707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None/>
            </a:pPr>
            <a:r>
              <a:rPr lang="fr" sz="3600" b="1">
                <a:solidFill>
                  <a:srgbClr val="C00000"/>
                </a:solidFill>
              </a:rPr>
              <a:t>A large range of different services</a:t>
            </a: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None/>
            </a:pPr>
            <a:endParaRPr sz="3600" b="1">
              <a:solidFill>
                <a:srgbClr val="C00000"/>
              </a:solidFill>
            </a:endParaRPr>
          </a:p>
          <a:p>
            <a:pPr marL="457200" marR="0" lvl="0" indent="-41910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2"/>
              </a:buClr>
              <a:buSzPct val="100000"/>
            </a:pPr>
            <a:r>
              <a:rPr lang="fr" sz="3000" b="1">
                <a:solidFill>
                  <a:schemeClr val="dk2"/>
                </a:solidFill>
              </a:rPr>
              <a:t>6859 active users in 2016</a:t>
            </a:r>
          </a:p>
          <a:p>
            <a:pPr marL="457200" marR="0" lvl="0" indent="-41910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2"/>
              </a:buClr>
              <a:buSzPct val="100000"/>
            </a:pPr>
            <a:r>
              <a:rPr lang="fr" sz="3000" b="1">
                <a:solidFill>
                  <a:schemeClr val="dk2"/>
                </a:solidFill>
              </a:rPr>
              <a:t>203 522 loans (96 % audiobooks)</a:t>
            </a:r>
          </a:p>
          <a:p>
            <a:pPr marL="457200" marR="0" lvl="0" indent="-41910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2"/>
              </a:buClr>
              <a:buSzPct val="100000"/>
            </a:pPr>
            <a:r>
              <a:rPr lang="fr" sz="3000" b="1">
                <a:solidFill>
                  <a:schemeClr val="dk2"/>
                </a:solidFill>
              </a:rPr>
              <a:t>Accessible documents produced in house</a:t>
            </a:r>
          </a:p>
          <a:p>
            <a:pPr marL="457200" marR="0" lvl="0" indent="-41910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2"/>
              </a:buClr>
              <a:buSzPct val="100000"/>
            </a:pPr>
            <a:r>
              <a:rPr lang="fr" sz="3000" b="1">
                <a:solidFill>
                  <a:schemeClr val="dk2"/>
                </a:solidFill>
              </a:rPr>
              <a:t>Service accessible nationwide (download or postal services)</a:t>
            </a:r>
          </a:p>
        </p:txBody>
      </p:sp>
      <p:pic>
        <p:nvPicPr>
          <p:cNvPr id="146" name="Shape 146" descr="D:\Users\salay\AppData\Local\Microsoft\Windows\Temporary Internet Files\Content.Outlook\BN1FUKIO\WIPO ABC-Portal (3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3999" cy="1100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57200" y="133707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None/>
            </a:pPr>
            <a:r>
              <a:rPr lang="fr" sz="3600" b="1">
                <a:solidFill>
                  <a:srgbClr val="C00000"/>
                </a:solidFill>
              </a:rPr>
              <a:t>Exchanging through the ABC Global Book Service</a:t>
            </a:r>
          </a:p>
          <a:p>
            <a:pPr marL="457200" marR="0" lvl="0" indent="-41910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2"/>
              </a:buClr>
              <a:buSzPct val="100000"/>
            </a:pPr>
            <a:r>
              <a:rPr lang="fr" sz="3000" b="1">
                <a:solidFill>
                  <a:schemeClr val="dk2"/>
                </a:solidFill>
              </a:rPr>
              <a:t>AVH joined the ABC Global Book Service in  2014</a:t>
            </a:r>
          </a:p>
          <a:p>
            <a:pPr marL="457200" marR="0" lvl="0" indent="-41910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2"/>
              </a:buClr>
              <a:buSzPct val="100000"/>
            </a:pPr>
            <a:r>
              <a:rPr lang="fr" sz="3000" b="1">
                <a:solidFill>
                  <a:schemeClr val="dk2"/>
                </a:solidFill>
              </a:rPr>
              <a:t>Already 2419 books from ABC Global Book Service in AVH collections </a:t>
            </a:r>
          </a:p>
        </p:txBody>
      </p:sp>
      <p:pic>
        <p:nvPicPr>
          <p:cNvPr id="153" name="Shape 153" descr="D:\Users\salay\AppData\Local\Microsoft\Windows\Temporary Internet Files\Content.Outlook\BN1FUKIO\WIPO ABC-Portal (3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3999" cy="1100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457200" y="133707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None/>
            </a:pPr>
            <a:r>
              <a:rPr lang="fr" sz="3600" b="1">
                <a:solidFill>
                  <a:srgbClr val="C00000"/>
                </a:solidFill>
              </a:rPr>
              <a:t>Many benefits</a:t>
            </a: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None/>
            </a:pPr>
            <a:endParaRPr sz="3600" b="1">
              <a:solidFill>
                <a:srgbClr val="C00000"/>
              </a:solidFill>
            </a:endParaRPr>
          </a:p>
          <a:p>
            <a:pPr marL="457200" marR="0" lvl="0" indent="-41910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2"/>
              </a:buClr>
              <a:buSzPct val="100000"/>
            </a:pPr>
            <a:r>
              <a:rPr lang="fr" sz="3000" b="1">
                <a:solidFill>
                  <a:schemeClr val="dk2"/>
                </a:solidFill>
              </a:rPr>
              <a:t>Savings</a:t>
            </a:r>
          </a:p>
          <a:p>
            <a:pPr marL="457200" marR="0" lvl="0" indent="-41910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2"/>
              </a:buClr>
              <a:buSzPct val="100000"/>
            </a:pPr>
            <a:r>
              <a:rPr lang="fr" sz="3000" b="1">
                <a:solidFill>
                  <a:schemeClr val="dk2"/>
                </a:solidFill>
              </a:rPr>
              <a:t>Increased quality of service</a:t>
            </a:r>
          </a:p>
          <a:p>
            <a:pPr marL="457200" marR="0" lvl="0" indent="-41910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2"/>
              </a:buClr>
              <a:buSzPct val="100000"/>
            </a:pPr>
            <a:r>
              <a:rPr lang="fr" sz="3000" b="1">
                <a:solidFill>
                  <a:schemeClr val="dk2"/>
                </a:solidFill>
              </a:rPr>
              <a:t>1337 books sent to other libraries</a:t>
            </a:r>
          </a:p>
        </p:txBody>
      </p:sp>
      <p:pic>
        <p:nvPicPr>
          <p:cNvPr id="160" name="Shape 160" descr="D:\Users\salay\AppData\Local\Microsoft\Windows\Temporary Internet Files\Content.Outlook\BN1FUKIO\WIPO ABC-Portal (3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3999" cy="1100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457200" y="133707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None/>
            </a:pPr>
            <a:r>
              <a:rPr lang="fr" sz="3600" b="1">
                <a:solidFill>
                  <a:srgbClr val="C00000"/>
                </a:solidFill>
              </a:rPr>
              <a:t>Simple and powerful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None/>
            </a:pPr>
            <a:r>
              <a:rPr lang="fr" sz="2400" b="1">
                <a:solidFill>
                  <a:schemeClr val="dk2"/>
                </a:solidFill>
              </a:rPr>
              <a:t>The AVH library asks for a specific title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None/>
            </a:pPr>
            <a:endParaRPr sz="2400" b="1">
              <a:solidFill>
                <a:schemeClr val="dk2"/>
              </a:solidFill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None/>
            </a:pPr>
            <a:r>
              <a:rPr lang="fr" sz="2400" b="1">
                <a:solidFill>
                  <a:schemeClr val="dk2"/>
                </a:solidFill>
              </a:rPr>
              <a:t>ABC asks permission to the rights holders in order to allow the cross-border exchange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None/>
            </a:pPr>
            <a:endParaRPr sz="2400" b="1">
              <a:solidFill>
                <a:schemeClr val="dk2"/>
              </a:solidFill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None/>
            </a:pPr>
            <a:r>
              <a:rPr lang="fr" sz="2400" b="1">
                <a:solidFill>
                  <a:schemeClr val="dk2"/>
                </a:solidFill>
              </a:rPr>
              <a:t>The AVH librarian downloads the books</a:t>
            </a:r>
          </a:p>
          <a:p>
            <a:pPr marL="0" marR="0" lvl="0" indent="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None/>
            </a:pPr>
            <a:endParaRPr sz="3000" b="1">
              <a:solidFill>
                <a:schemeClr val="dk2"/>
              </a:solidFill>
            </a:endParaRPr>
          </a:p>
          <a:p>
            <a:pPr marL="0" lvl="0" indent="-203200" algn="ctr" rtl="0">
              <a:spcBef>
                <a:spcPts val="0"/>
              </a:spcBef>
              <a:buClr>
                <a:schemeClr val="dk1"/>
              </a:buClr>
              <a:buSzPct val="106666"/>
              <a:buFont typeface="Arial"/>
              <a:buNone/>
            </a:pPr>
            <a:endParaRPr sz="3000" b="1">
              <a:solidFill>
                <a:schemeClr val="dk2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167" name="Shape 167" descr="D:\Users\salay\AppData\Local\Microsoft\Windows\Temporary Internet Files\Content.Outlook\BN1FUKIO\WIPO ABC-Portal (3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3999" cy="1100999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/>
          <p:nvPr/>
        </p:nvSpPr>
        <p:spPr>
          <a:xfrm>
            <a:off x="722047" y="2313694"/>
            <a:ext cx="1008000" cy="360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722047" y="3638694"/>
            <a:ext cx="1008000" cy="360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457200" y="133707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None/>
            </a:pPr>
            <a:r>
              <a:rPr lang="fr" sz="3600" b="1">
                <a:solidFill>
                  <a:srgbClr val="C00000"/>
                </a:solidFill>
              </a:rPr>
              <a:t>Selections of ABC Global Book Service titles</a:t>
            </a:r>
          </a:p>
          <a:p>
            <a:pPr marL="457200" marR="0" lvl="0" indent="-41910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2"/>
              </a:buClr>
              <a:buSzPct val="100000"/>
            </a:pPr>
            <a:r>
              <a:rPr lang="fr" sz="3000" b="1">
                <a:solidFill>
                  <a:schemeClr val="dk2"/>
                </a:solidFill>
              </a:rPr>
              <a:t>Presenting the new books to the end users</a:t>
            </a:r>
          </a:p>
          <a:p>
            <a:pPr marL="457200" marR="0" lvl="0" indent="-41910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2"/>
              </a:buClr>
              <a:buSzPct val="100000"/>
            </a:pPr>
            <a:r>
              <a:rPr lang="fr" sz="3000" b="1">
                <a:solidFill>
                  <a:schemeClr val="dk2"/>
                </a:solidFill>
              </a:rPr>
              <a:t>Newsletter or face to face presentations</a:t>
            </a:r>
          </a:p>
          <a:p>
            <a:pPr marL="457200" marR="0" lvl="0" indent="-41910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2"/>
              </a:buClr>
              <a:buSzPct val="100000"/>
            </a:pPr>
            <a:r>
              <a:rPr lang="fr" sz="3000" b="1">
                <a:solidFill>
                  <a:schemeClr val="dk2"/>
                </a:solidFill>
              </a:rPr>
              <a:t>Discovering new producers (accents…)</a:t>
            </a:r>
          </a:p>
          <a:p>
            <a:pPr marL="457200" marR="0" lvl="0" indent="-41910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2"/>
              </a:buClr>
              <a:buSzPct val="100000"/>
            </a:pPr>
            <a:r>
              <a:rPr lang="fr" sz="3000" b="1">
                <a:solidFill>
                  <a:schemeClr val="dk2"/>
                </a:solidFill>
              </a:rPr>
              <a:t>Discovering new authors </a:t>
            </a:r>
          </a:p>
        </p:txBody>
      </p:sp>
      <p:pic>
        <p:nvPicPr>
          <p:cNvPr id="176" name="Shape 176" descr="D:\Users\salay\AppData\Local\Microsoft\Windows\Temporary Internet Files\Content.Outlook\BN1FUKIO\WIPO ABC-Portal (3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3999" cy="1100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457200" y="133707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None/>
            </a:pPr>
            <a:r>
              <a:rPr lang="fr" sz="3600" b="1">
                <a:solidFill>
                  <a:srgbClr val="C00000"/>
                </a:solidFill>
              </a:rPr>
              <a:t>A strong cooperation tool</a:t>
            </a: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None/>
            </a:pPr>
            <a:endParaRPr sz="3600" b="1">
              <a:solidFill>
                <a:srgbClr val="C00000"/>
              </a:solidFill>
            </a:endParaRPr>
          </a:p>
          <a:p>
            <a:pPr marL="457200" marR="0" lvl="0" indent="-41910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2"/>
              </a:buClr>
              <a:buSzPct val="100000"/>
            </a:pPr>
            <a:r>
              <a:rPr lang="fr" sz="3000" b="1">
                <a:solidFill>
                  <a:schemeClr val="dk2"/>
                </a:solidFill>
              </a:rPr>
              <a:t>First global catalog of accessible documents</a:t>
            </a:r>
          </a:p>
          <a:p>
            <a:pPr marL="457200" marR="0" lvl="0" indent="-41910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2"/>
              </a:buClr>
              <a:buSzPct val="100000"/>
            </a:pPr>
            <a:r>
              <a:rPr lang="fr" sz="3000" b="1">
                <a:solidFill>
                  <a:schemeClr val="dk2"/>
                </a:solidFill>
              </a:rPr>
              <a:t>Real offer of accessible books in foreign languages (76 languages)</a:t>
            </a:r>
          </a:p>
          <a:p>
            <a:pPr marL="457200" marR="0" lvl="0" indent="-41910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2"/>
              </a:buClr>
              <a:buSzPct val="100000"/>
            </a:pPr>
            <a:r>
              <a:rPr lang="fr" sz="3000" b="1">
                <a:solidFill>
                  <a:schemeClr val="dk2"/>
                </a:solidFill>
              </a:rPr>
              <a:t>International work on metadatas for accessible documents</a:t>
            </a:r>
          </a:p>
        </p:txBody>
      </p:sp>
      <p:pic>
        <p:nvPicPr>
          <p:cNvPr id="183" name="Shape 183" descr="D:\Users\salay\AppData\Local\Microsoft\Windows\Temporary Internet Files\Content.Outlook\BN1FUKIO\WIPO ABC-Portal (3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3999" cy="1100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457200" y="133707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None/>
            </a:pPr>
            <a:r>
              <a:rPr lang="fr" sz="3600" b="1">
                <a:solidFill>
                  <a:srgbClr val="C00000"/>
                </a:solidFill>
              </a:rPr>
              <a:t>In the Marrakesh context...</a:t>
            </a:r>
          </a:p>
          <a:p>
            <a:pPr marL="457200" marR="0" lvl="0" indent="-41910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2"/>
              </a:buClr>
              <a:buSzPct val="100000"/>
            </a:pPr>
            <a:r>
              <a:rPr lang="fr" sz="3000" b="1">
                <a:solidFill>
                  <a:schemeClr val="dk2"/>
                </a:solidFill>
              </a:rPr>
              <a:t>Will have access to 355 000+ accessible documents (no more duplication of effort)</a:t>
            </a:r>
          </a:p>
          <a:p>
            <a:pPr marL="457200" marR="0" lvl="0" indent="-41910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2"/>
              </a:buClr>
              <a:buSzPct val="100000"/>
            </a:pPr>
            <a:r>
              <a:rPr lang="fr" sz="3000" b="1">
                <a:solidFill>
                  <a:schemeClr val="dk2"/>
                </a:solidFill>
              </a:rPr>
              <a:t>International cooperation based on day to day work and experience</a:t>
            </a:r>
          </a:p>
          <a:p>
            <a:pPr marL="457200" marR="0" lvl="0" indent="-41910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2"/>
              </a:buClr>
              <a:buSzPct val="100000"/>
            </a:pPr>
            <a:r>
              <a:rPr lang="fr" sz="3000" b="1">
                <a:solidFill>
                  <a:schemeClr val="dk2"/>
                </a:solidFill>
              </a:rPr>
              <a:t>But still waiting for a french ratification in the EU context </a:t>
            </a:r>
          </a:p>
        </p:txBody>
      </p:sp>
      <p:pic>
        <p:nvPicPr>
          <p:cNvPr id="190" name="Shape 190" descr="D:\Users\salay\AppData\Local\Microsoft\Windows\Temporary Internet Files\Content.Outlook\BN1FUKIO\WIPO ABC-Portal (3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3999" cy="1100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Office PowerPoint</Application>
  <PresentationFormat>On-screen Show (16:9)</PresentationFormat>
  <Paragraphs>54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Simple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EVANGELISTA Michele</dc:creator>
  <cp:lastModifiedBy>EVANGELISTA Michele</cp:lastModifiedBy>
  <cp:revision>1</cp:revision>
  <dcterms:modified xsi:type="dcterms:W3CDTF">2017-11-20T09:25:45Z</dcterms:modified>
</cp:coreProperties>
</file>