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94" r:id="rId4"/>
    <p:sldId id="300" r:id="rId5"/>
    <p:sldId id="296" r:id="rId6"/>
    <p:sldId id="299" r:id="rId7"/>
    <p:sldId id="298" r:id="rId8"/>
    <p:sldId id="301" r:id="rId9"/>
    <p:sldId id="297" r:id="rId10"/>
    <p:sldId id="302" r:id="rId11"/>
    <p:sldId id="303" r:id="rId12"/>
    <p:sldId id="306" r:id="rId13"/>
    <p:sldId id="304" r:id="rId14"/>
    <p:sldId id="305" r:id="rId15"/>
    <p:sldId id="310" r:id="rId16"/>
    <p:sldId id="311" r:id="rId17"/>
    <p:sldId id="312" r:id="rId18"/>
    <p:sldId id="295" r:id="rId19"/>
    <p:sldId id="308" r:id="rId20"/>
    <p:sldId id="307" r:id="rId21"/>
    <p:sldId id="309" r:id="rId22"/>
    <p:sldId id="28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0000FF"/>
    <a:srgbClr val="EBD0B3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8" autoAdjust="0"/>
    <p:restoredTop sz="94660"/>
  </p:normalViewPr>
  <p:slideViewPr>
    <p:cSldViewPr>
      <p:cViewPr varScale="1">
        <p:scale>
          <a:sx n="107" d="100"/>
          <a:sy n="107" d="100"/>
        </p:scale>
        <p:origin x="-7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Wipogvafs01\DAT1\OrgClaims\Shared\_ITOS4IPC_Claims\Project_Documentation\IPCRECLASS\_Data\IPC_reclassification_Status_Reports\20151027_evolution_IPCreclassification_backlog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Wipogvafs01\DAT1\OrgClaims\Shared\_ITOS4ICWS\Presentations_meetings_missions\IPC_WG\WG34\20151027_IPCReclassification_RWL_Stats_Acceptance.csv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b="1"/>
              <a:t>IPC Reclassification backlog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2090703441075393"/>
          <c:y val="9.795123435657499E-2"/>
          <c:w val="0.71592964866529951"/>
          <c:h val="0.7493670886075949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2007.01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Sheet1!$B$1:$K$1</c:f>
              <c:numCache>
                <c:formatCode>[$-409]d\-mmm\-yyyy;@</c:formatCode>
                <c:ptCount val="10"/>
                <c:pt idx="0">
                  <c:v>39661</c:v>
                </c:pt>
                <c:pt idx="1">
                  <c:v>39873</c:v>
                </c:pt>
                <c:pt idx="2">
                  <c:v>40940</c:v>
                </c:pt>
                <c:pt idx="3">
                  <c:v>41306</c:v>
                </c:pt>
                <c:pt idx="4">
                  <c:v>41395</c:v>
                </c:pt>
                <c:pt idx="5" formatCode="d\-mmm\-yy">
                  <c:v>41579</c:v>
                </c:pt>
                <c:pt idx="6" formatCode="d\-mmm\-yy">
                  <c:v>41730</c:v>
                </c:pt>
                <c:pt idx="7" formatCode="d\-mmm\-yy">
                  <c:v>41944</c:v>
                </c:pt>
                <c:pt idx="8" formatCode="d\-mmm\-yy">
                  <c:v>42083</c:v>
                </c:pt>
                <c:pt idx="9" formatCode="d\-mmm\-yy">
                  <c:v>42304</c:v>
                </c:pt>
              </c:numCache>
            </c:numRef>
          </c:cat>
          <c:val>
            <c:numRef>
              <c:f>Sheet1!$B$2:$K$2</c:f>
              <c:numCache>
                <c:formatCode>0</c:formatCode>
                <c:ptCount val="10"/>
                <c:pt idx="0">
                  <c:v>4928</c:v>
                </c:pt>
                <c:pt idx="1">
                  <c:v>4608</c:v>
                </c:pt>
                <c:pt idx="2">
                  <c:v>3954</c:v>
                </c:pt>
                <c:pt idx="3">
                  <c:v>3948</c:v>
                </c:pt>
                <c:pt idx="4">
                  <c:v>3147</c:v>
                </c:pt>
                <c:pt idx="5">
                  <c:v>2412</c:v>
                </c:pt>
                <c:pt idx="6">
                  <c:v>2131</c:v>
                </c:pt>
                <c:pt idx="7">
                  <c:v>1559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2007.10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Sheet1!$B$1:$K$1</c:f>
              <c:numCache>
                <c:formatCode>[$-409]d\-mmm\-yyyy;@</c:formatCode>
                <c:ptCount val="10"/>
                <c:pt idx="0">
                  <c:v>39661</c:v>
                </c:pt>
                <c:pt idx="1">
                  <c:v>39873</c:v>
                </c:pt>
                <c:pt idx="2">
                  <c:v>40940</c:v>
                </c:pt>
                <c:pt idx="3">
                  <c:v>41306</c:v>
                </c:pt>
                <c:pt idx="4">
                  <c:v>41395</c:v>
                </c:pt>
                <c:pt idx="5" formatCode="d\-mmm\-yy">
                  <c:v>41579</c:v>
                </c:pt>
                <c:pt idx="6" formatCode="d\-mmm\-yy">
                  <c:v>41730</c:v>
                </c:pt>
                <c:pt idx="7" formatCode="d\-mmm\-yy">
                  <c:v>41944</c:v>
                </c:pt>
                <c:pt idx="8" formatCode="d\-mmm\-yy">
                  <c:v>42083</c:v>
                </c:pt>
                <c:pt idx="9" formatCode="d\-mmm\-yy">
                  <c:v>42304</c:v>
                </c:pt>
              </c:numCache>
            </c:numRef>
          </c:cat>
          <c:val>
            <c:numRef>
              <c:f>Sheet1!$B$3:$K$3</c:f>
              <c:numCache>
                <c:formatCode>0</c:formatCode>
                <c:ptCount val="10"/>
                <c:pt idx="0">
                  <c:v>1848</c:v>
                </c:pt>
                <c:pt idx="1">
                  <c:v>1608</c:v>
                </c:pt>
                <c:pt idx="2">
                  <c:v>1164</c:v>
                </c:pt>
                <c:pt idx="3">
                  <c:v>1162</c:v>
                </c:pt>
                <c:pt idx="4">
                  <c:v>1110</c:v>
                </c:pt>
                <c:pt idx="5">
                  <c:v>307</c:v>
                </c:pt>
                <c:pt idx="6">
                  <c:v>263</c:v>
                </c:pt>
                <c:pt idx="7">
                  <c:v>238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2008.01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numRef>
              <c:f>Sheet1!$B$1:$K$1</c:f>
              <c:numCache>
                <c:formatCode>[$-409]d\-mmm\-yyyy;@</c:formatCode>
                <c:ptCount val="10"/>
                <c:pt idx="0">
                  <c:v>39661</c:v>
                </c:pt>
                <c:pt idx="1">
                  <c:v>39873</c:v>
                </c:pt>
                <c:pt idx="2">
                  <c:v>40940</c:v>
                </c:pt>
                <c:pt idx="3">
                  <c:v>41306</c:v>
                </c:pt>
                <c:pt idx="4">
                  <c:v>41395</c:v>
                </c:pt>
                <c:pt idx="5" formatCode="d\-mmm\-yy">
                  <c:v>41579</c:v>
                </c:pt>
                <c:pt idx="6" formatCode="d\-mmm\-yy">
                  <c:v>41730</c:v>
                </c:pt>
                <c:pt idx="7" formatCode="d\-mmm\-yy">
                  <c:v>41944</c:v>
                </c:pt>
                <c:pt idx="8" formatCode="d\-mmm\-yy">
                  <c:v>42083</c:v>
                </c:pt>
                <c:pt idx="9" formatCode="d\-mmm\-yy">
                  <c:v>42304</c:v>
                </c:pt>
              </c:numCache>
            </c:numRef>
          </c:cat>
          <c:val>
            <c:numRef>
              <c:f>Sheet1!$B$4:$K$4</c:f>
              <c:numCache>
                <c:formatCode>0</c:formatCode>
                <c:ptCount val="10"/>
                <c:pt idx="0">
                  <c:v>6583</c:v>
                </c:pt>
                <c:pt idx="1">
                  <c:v>5439</c:v>
                </c:pt>
                <c:pt idx="2">
                  <c:v>4517</c:v>
                </c:pt>
                <c:pt idx="3">
                  <c:v>4517</c:v>
                </c:pt>
                <c:pt idx="4">
                  <c:v>3669</c:v>
                </c:pt>
                <c:pt idx="5">
                  <c:v>2757</c:v>
                </c:pt>
                <c:pt idx="6">
                  <c:v>2535</c:v>
                </c:pt>
                <c:pt idx="7">
                  <c:v>2507</c:v>
                </c:pt>
                <c:pt idx="8">
                  <c:v>6</c:v>
                </c:pt>
                <c:pt idx="9">
                  <c:v>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2008.04</c:v>
                </c:pt>
              </c:strCache>
            </c:strRef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numRef>
              <c:f>Sheet1!$B$1:$K$1</c:f>
              <c:numCache>
                <c:formatCode>[$-409]d\-mmm\-yyyy;@</c:formatCode>
                <c:ptCount val="10"/>
                <c:pt idx="0">
                  <c:v>39661</c:v>
                </c:pt>
                <c:pt idx="1">
                  <c:v>39873</c:v>
                </c:pt>
                <c:pt idx="2">
                  <c:v>40940</c:v>
                </c:pt>
                <c:pt idx="3">
                  <c:v>41306</c:v>
                </c:pt>
                <c:pt idx="4">
                  <c:v>41395</c:v>
                </c:pt>
                <c:pt idx="5" formatCode="d\-mmm\-yy">
                  <c:v>41579</c:v>
                </c:pt>
                <c:pt idx="6" formatCode="d\-mmm\-yy">
                  <c:v>41730</c:v>
                </c:pt>
                <c:pt idx="7" formatCode="d\-mmm\-yy">
                  <c:v>41944</c:v>
                </c:pt>
                <c:pt idx="8" formatCode="d\-mmm\-yy">
                  <c:v>42083</c:v>
                </c:pt>
                <c:pt idx="9" formatCode="d\-mmm\-yy">
                  <c:v>42304</c:v>
                </c:pt>
              </c:numCache>
            </c:numRef>
          </c:cat>
          <c:val>
            <c:numRef>
              <c:f>Sheet1!$B$5:$K$5</c:f>
              <c:numCache>
                <c:formatCode>0</c:formatCode>
                <c:ptCount val="10"/>
                <c:pt idx="0">
                  <c:v>1253</c:v>
                </c:pt>
                <c:pt idx="1">
                  <c:v>979</c:v>
                </c:pt>
                <c:pt idx="2">
                  <c:v>779</c:v>
                </c:pt>
                <c:pt idx="3">
                  <c:v>956</c:v>
                </c:pt>
                <c:pt idx="4">
                  <c:v>836</c:v>
                </c:pt>
                <c:pt idx="5">
                  <c:v>511</c:v>
                </c:pt>
                <c:pt idx="6">
                  <c:v>319</c:v>
                </c:pt>
                <c:pt idx="7">
                  <c:v>313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2009.01</c:v>
                </c:pt>
              </c:strCache>
            </c:strRef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cat>
            <c:numRef>
              <c:f>Sheet1!$B$1:$K$1</c:f>
              <c:numCache>
                <c:formatCode>[$-409]d\-mmm\-yyyy;@</c:formatCode>
                <c:ptCount val="10"/>
                <c:pt idx="0">
                  <c:v>39661</c:v>
                </c:pt>
                <c:pt idx="1">
                  <c:v>39873</c:v>
                </c:pt>
                <c:pt idx="2">
                  <c:v>40940</c:v>
                </c:pt>
                <c:pt idx="3">
                  <c:v>41306</c:v>
                </c:pt>
                <c:pt idx="4">
                  <c:v>41395</c:v>
                </c:pt>
                <c:pt idx="5" formatCode="d\-mmm\-yy">
                  <c:v>41579</c:v>
                </c:pt>
                <c:pt idx="6" formatCode="d\-mmm\-yy">
                  <c:v>41730</c:v>
                </c:pt>
                <c:pt idx="7" formatCode="d\-mmm\-yy">
                  <c:v>41944</c:v>
                </c:pt>
                <c:pt idx="8" formatCode="d\-mmm\-yy">
                  <c:v>42083</c:v>
                </c:pt>
                <c:pt idx="9" formatCode="d\-mmm\-yy">
                  <c:v>42304</c:v>
                </c:pt>
              </c:numCache>
            </c:numRef>
          </c:cat>
          <c:val>
            <c:numRef>
              <c:f>Sheet1!$B$6:$K$6</c:f>
              <c:numCache>
                <c:formatCode>General</c:formatCode>
                <c:ptCount val="10"/>
                <c:pt idx="2" formatCode="0">
                  <c:v>62781</c:v>
                </c:pt>
                <c:pt idx="3" formatCode="0">
                  <c:v>89539</c:v>
                </c:pt>
                <c:pt idx="4" formatCode="0">
                  <c:v>49598</c:v>
                </c:pt>
                <c:pt idx="5" formatCode="0">
                  <c:v>42362</c:v>
                </c:pt>
                <c:pt idx="6" formatCode="0">
                  <c:v>42085</c:v>
                </c:pt>
                <c:pt idx="7" formatCode="0">
                  <c:v>30882</c:v>
                </c:pt>
                <c:pt idx="8" formatCode="0">
                  <c:v>30881</c:v>
                </c:pt>
                <c:pt idx="9" formatCode="0">
                  <c:v>29573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2010.01</c:v>
                </c:pt>
              </c:strCache>
            </c:strRef>
          </c:tx>
          <c:spPr>
            <a:ln w="12700">
              <a:solidFill>
                <a:srgbClr val="80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cat>
            <c:numRef>
              <c:f>Sheet1!$B$1:$K$1</c:f>
              <c:numCache>
                <c:formatCode>[$-409]d\-mmm\-yyyy;@</c:formatCode>
                <c:ptCount val="10"/>
                <c:pt idx="0">
                  <c:v>39661</c:v>
                </c:pt>
                <c:pt idx="1">
                  <c:v>39873</c:v>
                </c:pt>
                <c:pt idx="2">
                  <c:v>40940</c:v>
                </c:pt>
                <c:pt idx="3">
                  <c:v>41306</c:v>
                </c:pt>
                <c:pt idx="4">
                  <c:v>41395</c:v>
                </c:pt>
                <c:pt idx="5" formatCode="d\-mmm\-yy">
                  <c:v>41579</c:v>
                </c:pt>
                <c:pt idx="6" formatCode="d\-mmm\-yy">
                  <c:v>41730</c:v>
                </c:pt>
                <c:pt idx="7" formatCode="d\-mmm\-yy">
                  <c:v>41944</c:v>
                </c:pt>
                <c:pt idx="8" formatCode="d\-mmm\-yy">
                  <c:v>42083</c:v>
                </c:pt>
                <c:pt idx="9" formatCode="d\-mmm\-yy">
                  <c:v>42304</c:v>
                </c:pt>
              </c:numCache>
            </c:numRef>
          </c:cat>
          <c:val>
            <c:numRef>
              <c:f>Sheet1!$B$7:$K$7</c:f>
              <c:numCache>
                <c:formatCode>General</c:formatCode>
                <c:ptCount val="10"/>
                <c:pt idx="2" formatCode="0">
                  <c:v>132068</c:v>
                </c:pt>
                <c:pt idx="3" formatCode="0">
                  <c:v>122405</c:v>
                </c:pt>
                <c:pt idx="4" formatCode="0">
                  <c:v>103937</c:v>
                </c:pt>
                <c:pt idx="5" formatCode="0">
                  <c:v>103931</c:v>
                </c:pt>
                <c:pt idx="6" formatCode="0">
                  <c:v>70244</c:v>
                </c:pt>
                <c:pt idx="7" formatCode="0">
                  <c:v>62483</c:v>
                </c:pt>
                <c:pt idx="8" formatCode="0">
                  <c:v>61444</c:v>
                </c:pt>
                <c:pt idx="9" formatCode="0">
                  <c:v>49067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2011.01</c:v>
                </c:pt>
              </c:strCache>
            </c:strRef>
          </c:tx>
          <c:spPr>
            <a:ln w="12700">
              <a:solidFill>
                <a:srgbClr val="008080"/>
              </a:solidFill>
              <a:prstDash val="solid"/>
            </a:ln>
          </c:spPr>
          <c:marker>
            <c:symbol val="plus"/>
            <c:size val="5"/>
            <c:spPr>
              <a:noFill/>
              <a:ln>
                <a:solidFill>
                  <a:srgbClr val="008080"/>
                </a:solidFill>
                <a:prstDash val="solid"/>
              </a:ln>
            </c:spPr>
          </c:marker>
          <c:cat>
            <c:numRef>
              <c:f>Sheet1!$B$1:$K$1</c:f>
              <c:numCache>
                <c:formatCode>[$-409]d\-mmm\-yyyy;@</c:formatCode>
                <c:ptCount val="10"/>
                <c:pt idx="0">
                  <c:v>39661</c:v>
                </c:pt>
                <c:pt idx="1">
                  <c:v>39873</c:v>
                </c:pt>
                <c:pt idx="2">
                  <c:v>40940</c:v>
                </c:pt>
                <c:pt idx="3">
                  <c:v>41306</c:v>
                </c:pt>
                <c:pt idx="4">
                  <c:v>41395</c:v>
                </c:pt>
                <c:pt idx="5" formatCode="d\-mmm\-yy">
                  <c:v>41579</c:v>
                </c:pt>
                <c:pt idx="6" formatCode="d\-mmm\-yy">
                  <c:v>41730</c:v>
                </c:pt>
                <c:pt idx="7" formatCode="d\-mmm\-yy">
                  <c:v>41944</c:v>
                </c:pt>
                <c:pt idx="8" formatCode="d\-mmm\-yy">
                  <c:v>42083</c:v>
                </c:pt>
                <c:pt idx="9" formatCode="d\-mmm\-yy">
                  <c:v>42304</c:v>
                </c:pt>
              </c:numCache>
            </c:numRef>
          </c:cat>
          <c:val>
            <c:numRef>
              <c:f>Sheet1!$B$8:$K$8</c:f>
              <c:numCache>
                <c:formatCode>General</c:formatCode>
                <c:ptCount val="10"/>
                <c:pt idx="2" formatCode="0">
                  <c:v>350725</c:v>
                </c:pt>
                <c:pt idx="3" formatCode="0">
                  <c:v>346066</c:v>
                </c:pt>
                <c:pt idx="4" formatCode="0">
                  <c:v>279174</c:v>
                </c:pt>
                <c:pt idx="5" formatCode="0">
                  <c:v>279138</c:v>
                </c:pt>
                <c:pt idx="6" formatCode="0">
                  <c:v>244140</c:v>
                </c:pt>
                <c:pt idx="7" formatCode="0">
                  <c:v>209683</c:v>
                </c:pt>
                <c:pt idx="8" formatCode="0">
                  <c:v>209683</c:v>
                </c:pt>
                <c:pt idx="9" formatCode="0">
                  <c:v>136582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2012.01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dot"/>
            <c:size val="5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Sheet1!$B$1:$K$1</c:f>
              <c:numCache>
                <c:formatCode>[$-409]d\-mmm\-yyyy;@</c:formatCode>
                <c:ptCount val="10"/>
                <c:pt idx="0">
                  <c:v>39661</c:v>
                </c:pt>
                <c:pt idx="1">
                  <c:v>39873</c:v>
                </c:pt>
                <c:pt idx="2">
                  <c:v>40940</c:v>
                </c:pt>
                <c:pt idx="3">
                  <c:v>41306</c:v>
                </c:pt>
                <c:pt idx="4">
                  <c:v>41395</c:v>
                </c:pt>
                <c:pt idx="5" formatCode="d\-mmm\-yy">
                  <c:v>41579</c:v>
                </c:pt>
                <c:pt idx="6" formatCode="d\-mmm\-yy">
                  <c:v>41730</c:v>
                </c:pt>
                <c:pt idx="7" formatCode="d\-mmm\-yy">
                  <c:v>41944</c:v>
                </c:pt>
                <c:pt idx="8" formatCode="d\-mmm\-yy">
                  <c:v>42083</c:v>
                </c:pt>
                <c:pt idx="9" formatCode="d\-mmm\-yy">
                  <c:v>42304</c:v>
                </c:pt>
              </c:numCache>
            </c:numRef>
          </c:cat>
          <c:val>
            <c:numRef>
              <c:f>Sheet1!$B$9:$K$9</c:f>
              <c:numCache>
                <c:formatCode>General</c:formatCode>
                <c:ptCount val="10"/>
                <c:pt idx="3" formatCode="0">
                  <c:v>442260</c:v>
                </c:pt>
                <c:pt idx="4" formatCode="0">
                  <c:v>238567</c:v>
                </c:pt>
                <c:pt idx="5" formatCode="0">
                  <c:v>238548</c:v>
                </c:pt>
                <c:pt idx="6" formatCode="0">
                  <c:v>238325</c:v>
                </c:pt>
                <c:pt idx="7" formatCode="0">
                  <c:v>204713</c:v>
                </c:pt>
                <c:pt idx="8" formatCode="0">
                  <c:v>197612</c:v>
                </c:pt>
                <c:pt idx="9" formatCode="0">
                  <c:v>187576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2013.01</c:v>
                </c:pt>
              </c:strCache>
            </c:strRef>
          </c:tx>
          <c:spPr>
            <a:ln w="12700">
              <a:solidFill>
                <a:srgbClr val="00CCFF"/>
              </a:solidFill>
              <a:prstDash val="solid"/>
            </a:ln>
          </c:spPr>
          <c:marker>
            <c:symbol val="dash"/>
            <c:size val="5"/>
            <c:spPr>
              <a:noFill/>
              <a:ln>
                <a:solidFill>
                  <a:srgbClr val="00CCFF"/>
                </a:solidFill>
                <a:prstDash val="solid"/>
              </a:ln>
            </c:spPr>
          </c:marker>
          <c:cat>
            <c:numRef>
              <c:f>Sheet1!$B$1:$K$1</c:f>
              <c:numCache>
                <c:formatCode>[$-409]d\-mmm\-yyyy;@</c:formatCode>
                <c:ptCount val="10"/>
                <c:pt idx="0">
                  <c:v>39661</c:v>
                </c:pt>
                <c:pt idx="1">
                  <c:v>39873</c:v>
                </c:pt>
                <c:pt idx="2">
                  <c:v>40940</c:v>
                </c:pt>
                <c:pt idx="3">
                  <c:v>41306</c:v>
                </c:pt>
                <c:pt idx="4">
                  <c:v>41395</c:v>
                </c:pt>
                <c:pt idx="5" formatCode="d\-mmm\-yy">
                  <c:v>41579</c:v>
                </c:pt>
                <c:pt idx="6" formatCode="d\-mmm\-yy">
                  <c:v>41730</c:v>
                </c:pt>
                <c:pt idx="7" formatCode="d\-mmm\-yy">
                  <c:v>41944</c:v>
                </c:pt>
                <c:pt idx="8" formatCode="d\-mmm\-yy">
                  <c:v>42083</c:v>
                </c:pt>
                <c:pt idx="9" formatCode="d\-mmm\-yy">
                  <c:v>42304</c:v>
                </c:pt>
              </c:numCache>
            </c:numRef>
          </c:cat>
          <c:val>
            <c:numRef>
              <c:f>Sheet1!$B$10:$K$10</c:f>
              <c:numCache>
                <c:formatCode>General</c:formatCode>
                <c:ptCount val="10"/>
                <c:pt idx="3" formatCode="0">
                  <c:v>568757</c:v>
                </c:pt>
                <c:pt idx="4" formatCode="0">
                  <c:v>568744</c:v>
                </c:pt>
                <c:pt idx="5" formatCode="0">
                  <c:v>566690</c:v>
                </c:pt>
                <c:pt idx="6" formatCode="0">
                  <c:v>510497</c:v>
                </c:pt>
                <c:pt idx="7" formatCode="0">
                  <c:v>492305</c:v>
                </c:pt>
                <c:pt idx="8" formatCode="0">
                  <c:v>489499</c:v>
                </c:pt>
                <c:pt idx="9" formatCode="0">
                  <c:v>384456</c:v>
                </c:pt>
              </c:numCache>
            </c:numRef>
          </c:val>
          <c:smooth val="0"/>
        </c:ser>
        <c:ser>
          <c:idx val="11"/>
          <c:order val="9"/>
          <c:tx>
            <c:strRef>
              <c:f>Sheet1!$A$11</c:f>
              <c:strCache>
                <c:ptCount val="1"/>
                <c:pt idx="0">
                  <c:v>2014.01</c:v>
                </c:pt>
              </c:strCache>
            </c:strRef>
          </c:tx>
          <c:cat>
            <c:numRef>
              <c:f>Sheet1!$B$1:$K$1</c:f>
              <c:numCache>
                <c:formatCode>[$-409]d\-mmm\-yyyy;@</c:formatCode>
                <c:ptCount val="10"/>
                <c:pt idx="0">
                  <c:v>39661</c:v>
                </c:pt>
                <c:pt idx="1">
                  <c:v>39873</c:v>
                </c:pt>
                <c:pt idx="2">
                  <c:v>40940</c:v>
                </c:pt>
                <c:pt idx="3">
                  <c:v>41306</c:v>
                </c:pt>
                <c:pt idx="4">
                  <c:v>41395</c:v>
                </c:pt>
                <c:pt idx="5" formatCode="d\-mmm\-yy">
                  <c:v>41579</c:v>
                </c:pt>
                <c:pt idx="6" formatCode="d\-mmm\-yy">
                  <c:v>41730</c:v>
                </c:pt>
                <c:pt idx="7" formatCode="d\-mmm\-yy">
                  <c:v>41944</c:v>
                </c:pt>
                <c:pt idx="8" formatCode="d\-mmm\-yy">
                  <c:v>42083</c:v>
                </c:pt>
                <c:pt idx="9" formatCode="d\-mmm\-yy">
                  <c:v>42304</c:v>
                </c:pt>
              </c:numCache>
            </c:numRef>
          </c:cat>
          <c:val>
            <c:numRef>
              <c:f>Sheet1!$B$11:$K$11</c:f>
              <c:numCache>
                <c:formatCode>General</c:formatCode>
                <c:ptCount val="10"/>
                <c:pt idx="5" formatCode="0">
                  <c:v>442522</c:v>
                </c:pt>
                <c:pt idx="6" formatCode="0">
                  <c:v>442282</c:v>
                </c:pt>
                <c:pt idx="7" formatCode="0">
                  <c:v>421738</c:v>
                </c:pt>
                <c:pt idx="8" formatCode="0">
                  <c:v>380273</c:v>
                </c:pt>
                <c:pt idx="9" formatCode="0">
                  <c:v>298313</c:v>
                </c:pt>
              </c:numCache>
            </c:numRef>
          </c:val>
          <c:smooth val="0"/>
        </c:ser>
        <c:ser>
          <c:idx val="9"/>
          <c:order val="10"/>
          <c:tx>
            <c:strRef>
              <c:f>Sheet1!$A$12</c:f>
              <c:strCache>
                <c:ptCount val="1"/>
                <c:pt idx="0">
                  <c:v>2015.01</c:v>
                </c:pt>
              </c:strCache>
            </c:strRef>
          </c:tx>
          <c:cat>
            <c:numRef>
              <c:f>Sheet1!$B$1:$K$1</c:f>
              <c:numCache>
                <c:formatCode>[$-409]d\-mmm\-yyyy;@</c:formatCode>
                <c:ptCount val="10"/>
                <c:pt idx="0">
                  <c:v>39661</c:v>
                </c:pt>
                <c:pt idx="1">
                  <c:v>39873</c:v>
                </c:pt>
                <c:pt idx="2">
                  <c:v>40940</c:v>
                </c:pt>
                <c:pt idx="3">
                  <c:v>41306</c:v>
                </c:pt>
                <c:pt idx="4">
                  <c:v>41395</c:v>
                </c:pt>
                <c:pt idx="5" formatCode="d\-mmm\-yy">
                  <c:v>41579</c:v>
                </c:pt>
                <c:pt idx="6" formatCode="d\-mmm\-yy">
                  <c:v>41730</c:v>
                </c:pt>
                <c:pt idx="7" formatCode="d\-mmm\-yy">
                  <c:v>41944</c:v>
                </c:pt>
                <c:pt idx="8" formatCode="d\-mmm\-yy">
                  <c:v>42083</c:v>
                </c:pt>
                <c:pt idx="9" formatCode="d\-mmm\-yy">
                  <c:v>42304</c:v>
                </c:pt>
              </c:numCache>
            </c:numRef>
          </c:cat>
          <c:val>
            <c:numRef>
              <c:f>Sheet1!$B$12:$K$12</c:f>
              <c:numCache>
                <c:formatCode>General</c:formatCode>
                <c:ptCount val="10"/>
                <c:pt idx="7" formatCode="0">
                  <c:v>392350</c:v>
                </c:pt>
                <c:pt idx="8" formatCode="0">
                  <c:v>391483</c:v>
                </c:pt>
                <c:pt idx="9" formatCode="0">
                  <c:v>390037</c:v>
                </c:pt>
              </c:numCache>
            </c:numRef>
          </c:val>
          <c:smooth val="0"/>
        </c:ser>
        <c:ser>
          <c:idx val="12"/>
          <c:order val="11"/>
          <c:tx>
            <c:strRef>
              <c:f>Sheet1!$A$13</c:f>
              <c:strCache>
                <c:ptCount val="1"/>
                <c:pt idx="0">
                  <c:v>2016.01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ln>
                <a:solidFill>
                  <a:srgbClr val="00B050"/>
                </a:solidFill>
              </a:ln>
            </c:spPr>
          </c:marker>
          <c:cat>
            <c:numRef>
              <c:f>Sheet1!$B$1:$K$1</c:f>
              <c:numCache>
                <c:formatCode>[$-409]d\-mmm\-yyyy;@</c:formatCode>
                <c:ptCount val="10"/>
                <c:pt idx="0">
                  <c:v>39661</c:v>
                </c:pt>
                <c:pt idx="1">
                  <c:v>39873</c:v>
                </c:pt>
                <c:pt idx="2">
                  <c:v>40940</c:v>
                </c:pt>
                <c:pt idx="3">
                  <c:v>41306</c:v>
                </c:pt>
                <c:pt idx="4">
                  <c:v>41395</c:v>
                </c:pt>
                <c:pt idx="5" formatCode="d\-mmm\-yy">
                  <c:v>41579</c:v>
                </c:pt>
                <c:pt idx="6" formatCode="d\-mmm\-yy">
                  <c:v>41730</c:v>
                </c:pt>
                <c:pt idx="7" formatCode="d\-mmm\-yy">
                  <c:v>41944</c:v>
                </c:pt>
                <c:pt idx="8" formatCode="d\-mmm\-yy">
                  <c:v>42083</c:v>
                </c:pt>
                <c:pt idx="9" formatCode="d\-mmm\-yy">
                  <c:v>42304</c:v>
                </c:pt>
              </c:numCache>
            </c:numRef>
          </c:cat>
          <c:val>
            <c:numRef>
              <c:f>Sheet1!$B$13:$K$13</c:f>
              <c:numCache>
                <c:formatCode>General</c:formatCode>
                <c:ptCount val="10"/>
                <c:pt idx="9" formatCode="0">
                  <c:v>834641</c:v>
                </c:pt>
              </c:numCache>
            </c:numRef>
          </c:val>
          <c:smooth val="0"/>
        </c:ser>
        <c:ser>
          <c:idx val="10"/>
          <c:order val="12"/>
          <c:tx>
            <c:strRef>
              <c:f>Sheet1!$A$14</c:f>
              <c:strCache>
                <c:ptCount val="1"/>
                <c:pt idx="0">
                  <c:v>Total</c:v>
                </c:pt>
              </c:strCache>
            </c:strRef>
          </c:tx>
          <c:cat>
            <c:numRef>
              <c:f>Sheet1!$B$1:$K$1</c:f>
              <c:numCache>
                <c:formatCode>[$-409]d\-mmm\-yyyy;@</c:formatCode>
                <c:ptCount val="10"/>
                <c:pt idx="0">
                  <c:v>39661</c:v>
                </c:pt>
                <c:pt idx="1">
                  <c:v>39873</c:v>
                </c:pt>
                <c:pt idx="2">
                  <c:v>40940</c:v>
                </c:pt>
                <c:pt idx="3">
                  <c:v>41306</c:v>
                </c:pt>
                <c:pt idx="4">
                  <c:v>41395</c:v>
                </c:pt>
                <c:pt idx="5" formatCode="d\-mmm\-yy">
                  <c:v>41579</c:v>
                </c:pt>
                <c:pt idx="6" formatCode="d\-mmm\-yy">
                  <c:v>41730</c:v>
                </c:pt>
                <c:pt idx="7" formatCode="d\-mmm\-yy">
                  <c:v>41944</c:v>
                </c:pt>
                <c:pt idx="8" formatCode="d\-mmm\-yy">
                  <c:v>42083</c:v>
                </c:pt>
                <c:pt idx="9" formatCode="d\-mmm\-yy">
                  <c:v>42304</c:v>
                </c:pt>
              </c:numCache>
            </c:numRef>
          </c:cat>
          <c:val>
            <c:numRef>
              <c:f>Sheet1!$B$14:$K$14</c:f>
              <c:numCache>
                <c:formatCode>0</c:formatCode>
                <c:ptCount val="10"/>
                <c:pt idx="0">
                  <c:v>14612</c:v>
                </c:pt>
                <c:pt idx="1">
                  <c:v>12634</c:v>
                </c:pt>
                <c:pt idx="2">
                  <c:v>555988</c:v>
                </c:pt>
                <c:pt idx="3">
                  <c:v>1579610</c:v>
                </c:pt>
                <c:pt idx="4">
                  <c:v>1248782</c:v>
                </c:pt>
                <c:pt idx="5">
                  <c:v>1679178</c:v>
                </c:pt>
                <c:pt idx="6">
                  <c:v>1552821</c:v>
                </c:pt>
                <c:pt idx="7">
                  <c:v>1818771</c:v>
                </c:pt>
                <c:pt idx="8">
                  <c:v>1760881</c:v>
                </c:pt>
                <c:pt idx="9">
                  <c:v>2310251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579328"/>
        <c:axId val="92580864"/>
      </c:lineChart>
      <c:dateAx>
        <c:axId val="92579328"/>
        <c:scaling>
          <c:orientation val="minMax"/>
        </c:scaling>
        <c:delete val="0"/>
        <c:axPos val="b"/>
        <c:numFmt formatCode="mmm/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2580864"/>
        <c:crosses val="autoZero"/>
        <c:auto val="1"/>
        <c:lblOffset val="100"/>
        <c:baseTimeUnit val="months"/>
      </c:dateAx>
      <c:valAx>
        <c:axId val="9258086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Number of families</a:t>
                </a:r>
              </a:p>
            </c:rich>
          </c:tx>
          <c:layout>
            <c:manualLayout>
              <c:xMode val="edge"/>
              <c:yMode val="edge"/>
              <c:x val="7.5998578780272549E-3"/>
              <c:y val="0.3287539782164910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257932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260174901718067"/>
          <c:y val="0.17468345442326955"/>
          <c:w val="8.4446927758484391E-2"/>
          <c:h val="0.6099501692723192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Simulation of </a:t>
            </a:r>
            <a:r>
              <a:rPr lang="en-US" baseline="0"/>
              <a:t>July 2015 RWL upload into IPCRECLASS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'20151027_IPCReclassification_RW'!$A$13:$B$13</c:f>
              <c:strCache>
                <c:ptCount val="1"/>
                <c:pt idx="0">
                  <c:v>2008.04 A002</c:v>
                </c:pt>
              </c:strCache>
            </c:strRef>
          </c:tx>
          <c:spPr>
            <a:ln>
              <a:solidFill>
                <a:srgbClr val="FFCC00"/>
              </a:solidFill>
            </a:ln>
          </c:spPr>
          <c:marker>
            <c:symbol val="none"/>
          </c:marker>
          <c:cat>
            <c:strRef>
              <c:f>'20151027_IPCReclassification_RW'!$D$1:$F$1</c:f>
              <c:strCache>
                <c:ptCount val="3"/>
                <c:pt idx="0">
                  <c:v>Initial number of WL</c:v>
                </c:pt>
                <c:pt idx="1">
                  <c:v>After 20150217 DT</c:v>
                </c:pt>
                <c:pt idx="2">
                  <c:v>20150709 RWL</c:v>
                </c:pt>
              </c:strCache>
            </c:strRef>
          </c:cat>
          <c:val>
            <c:numRef>
              <c:f>'20151027_IPCReclassification_RW'!$D$13:$F$13</c:f>
              <c:numCache>
                <c:formatCode>General</c:formatCode>
                <c:ptCount val="3"/>
                <c:pt idx="0">
                  <c:v>956</c:v>
                </c:pt>
                <c:pt idx="1">
                  <c:v>0</c:v>
                </c:pt>
                <c:pt idx="2">
                  <c:v>372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'20151027_IPCReclassification_RW'!$A$38:$B$38</c:f>
              <c:strCache>
                <c:ptCount val="1"/>
                <c:pt idx="0">
                  <c:v>2008.01 A003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'20151027_IPCReclassification_RW'!$D$1:$F$1</c:f>
              <c:strCache>
                <c:ptCount val="3"/>
                <c:pt idx="0">
                  <c:v>Initial number of WL</c:v>
                </c:pt>
                <c:pt idx="1">
                  <c:v>After 20150217 DT</c:v>
                </c:pt>
                <c:pt idx="2">
                  <c:v>20150709 RWL</c:v>
                </c:pt>
              </c:strCache>
            </c:strRef>
          </c:cat>
          <c:val>
            <c:numRef>
              <c:f>'20151027_IPCReclassification_RW'!$D$38:$F$38</c:f>
              <c:numCache>
                <c:formatCode>General</c:formatCode>
                <c:ptCount val="3"/>
                <c:pt idx="0">
                  <c:v>4517</c:v>
                </c:pt>
                <c:pt idx="1">
                  <c:v>6</c:v>
                </c:pt>
                <c:pt idx="2">
                  <c:v>64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'20151027_IPCReclassification_RW'!$A$44:$B$44</c:f>
              <c:strCache>
                <c:ptCount val="1"/>
                <c:pt idx="0">
                  <c:v>2008.01 C434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'20151027_IPCReclassification_RW'!$D$1:$F$1</c:f>
              <c:strCache>
                <c:ptCount val="3"/>
                <c:pt idx="0">
                  <c:v>Initial number of WL</c:v>
                </c:pt>
                <c:pt idx="1">
                  <c:v>After 20150217 DT</c:v>
                </c:pt>
                <c:pt idx="2">
                  <c:v>20150709 RWL</c:v>
                </c:pt>
              </c:strCache>
            </c:strRef>
          </c:cat>
          <c:val>
            <c:numRef>
              <c:f>'20151027_IPCReclassification_RW'!$D$44:$F$44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1057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'20151027_IPCReclassification_RW'!$A$60:$B$60</c:f>
              <c:strCache>
                <c:ptCount val="1"/>
                <c:pt idx="0">
                  <c:v>2007.1 A006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strRef>
              <c:f>'20151027_IPCReclassification_RW'!$D$1:$F$1</c:f>
              <c:strCache>
                <c:ptCount val="3"/>
                <c:pt idx="0">
                  <c:v>Initial number of WL</c:v>
                </c:pt>
                <c:pt idx="1">
                  <c:v>After 20150217 DT</c:v>
                </c:pt>
                <c:pt idx="2">
                  <c:v>20150709 RWL</c:v>
                </c:pt>
              </c:strCache>
            </c:strRef>
          </c:cat>
          <c:val>
            <c:numRef>
              <c:f>'20151027_IPCReclassification_RW'!$D$60:$F$60</c:f>
              <c:numCache>
                <c:formatCode>General</c:formatCode>
                <c:ptCount val="3"/>
                <c:pt idx="0">
                  <c:v>1164</c:v>
                </c:pt>
                <c:pt idx="1">
                  <c:v>0</c:v>
                </c:pt>
                <c:pt idx="2">
                  <c:v>148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'20151027_IPCReclassification_RW'!$A$83:$B$83</c:f>
              <c:strCache>
                <c:ptCount val="1"/>
                <c:pt idx="0">
                  <c:v>2007.01 A001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'20151027_IPCReclassification_RW'!$D$1:$F$1</c:f>
              <c:strCache>
                <c:ptCount val="3"/>
                <c:pt idx="0">
                  <c:v>Initial number of WL</c:v>
                </c:pt>
                <c:pt idx="1">
                  <c:v>After 20150217 DT</c:v>
                </c:pt>
                <c:pt idx="2">
                  <c:v>20150709 RWL</c:v>
                </c:pt>
              </c:strCache>
            </c:strRef>
          </c:cat>
          <c:val>
            <c:numRef>
              <c:f>'20151027_IPCReclassification_RW'!$D$83:$F$83</c:f>
              <c:numCache>
                <c:formatCode>General</c:formatCode>
                <c:ptCount val="3"/>
                <c:pt idx="0">
                  <c:v>341</c:v>
                </c:pt>
                <c:pt idx="1">
                  <c:v>0</c:v>
                </c:pt>
                <c:pt idx="2">
                  <c:v>109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'20151027_IPCReclassification_RW'!$A$105:$B$105</c:f>
              <c:strCache>
                <c:ptCount val="1"/>
                <c:pt idx="0">
                  <c:v>2007.01 A004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'20151027_IPCReclassification_RW'!$D$1:$F$1</c:f>
              <c:strCache>
                <c:ptCount val="3"/>
                <c:pt idx="0">
                  <c:v>Initial number of WL</c:v>
                </c:pt>
                <c:pt idx="1">
                  <c:v>After 20150217 DT</c:v>
                </c:pt>
                <c:pt idx="2">
                  <c:v>20150709 RWL</c:v>
                </c:pt>
              </c:strCache>
            </c:strRef>
          </c:cat>
          <c:val>
            <c:numRef>
              <c:f>'20151027_IPCReclassification_RW'!$D$105:$F$105</c:f>
              <c:numCache>
                <c:formatCode>General</c:formatCode>
                <c:ptCount val="3"/>
                <c:pt idx="0">
                  <c:v>3612</c:v>
                </c:pt>
                <c:pt idx="1">
                  <c:v>0</c:v>
                </c:pt>
                <c:pt idx="2">
                  <c:v>746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630464"/>
        <c:axId val="93632000"/>
      </c:lineChart>
      <c:catAx>
        <c:axId val="93630464"/>
        <c:scaling>
          <c:orientation val="minMax"/>
        </c:scaling>
        <c:delete val="0"/>
        <c:axPos val="b"/>
        <c:majorTickMark val="out"/>
        <c:minorTickMark val="none"/>
        <c:tickLblPos val="nextTo"/>
        <c:crossAx val="93632000"/>
        <c:crosses val="autoZero"/>
        <c:auto val="1"/>
        <c:lblAlgn val="ctr"/>
        <c:lblOffset val="100"/>
        <c:noMultiLvlLbl val="0"/>
      </c:catAx>
      <c:valAx>
        <c:axId val="93632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630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25EB8FFD-4C4B-4F3E-8ADD-2121641FFC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391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7FBC00-F185-4B6D-A0D6-33D5CE767FA7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76971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125E7-276F-44EE-958A-F161D87254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2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0CA36-F0E2-43C1-8CF9-8873C671C5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156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5B91A-8A1D-4C72-8A23-CDD3B63973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44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1ECBF-8BD0-4103-81AB-7D36313D64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19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59A22-E870-4AF1-B0E3-8690E169B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08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79B13-61AC-4AD1-AF93-EF92D4A53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86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1F381-D77F-4B2F-A02D-9082965252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26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2912E-37AB-4E22-B5C2-5B28B73569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99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F407A-1440-4A25-9F77-168C81EE07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62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B03D5-E563-4C5D-A654-1E547BF2D0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98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DDE14-142C-4E12-833D-AD349940E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0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5A8D04BF-737B-4C4E-8FBF-DF9342BE2B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po.int/ipc/itos4ipc/ITSupport_and_download_area/20160101/definitions_viewer/en/en_20160101_definitions_viewer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eb2.wipo.int/classifications/ipc/ipcpub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claims@wipo.in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3.wipo.int/classifications/ipc/ipcrm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3.wipo.int/classifications/ipc/ipcrm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6305550" cy="1333500"/>
          </a:xfrm>
          <a:noFill/>
        </p:spPr>
        <p:txBody>
          <a:bodyPr/>
          <a:lstStyle/>
          <a:p>
            <a:pPr eaLnBrk="1" hangingPunct="1"/>
            <a:r>
              <a:rPr lang="en-US" altLang="en-US" sz="2200" smtClean="0">
                <a:solidFill>
                  <a:srgbClr val="00408C"/>
                </a:solidFill>
                <a:ea typeface="ヒラギノ角ゴ Pro W3" pitchFamily="1" charset="-128"/>
              </a:rPr>
              <a:t>IPC Working Group 34 -</a:t>
            </a:r>
            <a:endParaRPr lang="en-US" altLang="en-US" sz="3000" b="1" smtClean="0">
              <a:solidFill>
                <a:srgbClr val="00408C"/>
              </a:solidFill>
              <a:ea typeface="ヒラギノ角ゴ Pro W3" pitchFamily="1" charset="-128"/>
            </a:endParaRPr>
          </a:p>
          <a:p>
            <a:pPr eaLnBrk="1" hangingPunct="1"/>
            <a:r>
              <a:rPr lang="en-US" altLang="en-US" sz="3000" b="1" smtClean="0">
                <a:solidFill>
                  <a:srgbClr val="00408C"/>
                </a:solidFill>
                <a:ea typeface="ヒラギノ角ゴ Pro W3" pitchFamily="1" charset="-128"/>
              </a:rPr>
              <a:t>Updates on IT support to the IPC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US" altLang="en-US" sz="130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Geneva</a:t>
            </a:r>
          </a:p>
          <a:p>
            <a:pPr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US" altLang="en-US" sz="130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November 6, 2015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solidFill>
                  <a:srgbClr val="00408C"/>
                </a:solidFill>
                <a:ea typeface="ヒラギノ角ゴ Pro W3" pitchFamily="1" charset="-128"/>
              </a:rPr>
              <a:t>Patrick Fiévet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solidFill>
                  <a:srgbClr val="00408C"/>
                </a:solidFill>
                <a:ea typeface="ヒラギノ角ゴ Pro W3" pitchFamily="1" charset="-128"/>
              </a:rPr>
              <a:t>Head of IT Systems 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640763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3366CC"/>
                </a:solidFill>
              </a:rPr>
              <a:t>IPCRMS national translation support</a:t>
            </a:r>
            <a:endParaRPr lang="en-US" altLang="en-US" smtClean="0">
              <a:solidFill>
                <a:srgbClr val="008000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362950" cy="43529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b="1" dirty="0" smtClean="0">
                <a:solidFill>
                  <a:srgbClr val="008000"/>
                </a:solidFill>
              </a:rPr>
              <a:t>Translation </a:t>
            </a:r>
            <a:r>
              <a:rPr lang="en-US" altLang="en-US" b="1" dirty="0">
                <a:solidFill>
                  <a:srgbClr val="008000"/>
                </a:solidFill>
              </a:rPr>
              <a:t>support </a:t>
            </a:r>
            <a:r>
              <a:rPr lang="en-US" altLang="en-US" b="1" dirty="0" smtClean="0">
                <a:solidFill>
                  <a:srgbClr val="008000"/>
                </a:solidFill>
              </a:rPr>
              <a:t>for National Office (NO): Approach</a:t>
            </a:r>
            <a:endParaRPr lang="en-US" altLang="en-US" b="1" dirty="0">
              <a:solidFill>
                <a:srgbClr val="0080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 smtClean="0"/>
              <a:t>Pre-requisite: NO Master Files must be fully aligned with EN/FR and in IPCRMS format</a:t>
            </a:r>
          </a:p>
          <a:p>
            <a:pPr eaLnBrk="1" hangingPunct="1">
              <a:defRPr/>
            </a:pPr>
            <a:r>
              <a:rPr lang="en-US" altLang="en-US" dirty="0" smtClean="0"/>
              <a:t>Upload of NO Master Files in IPCRMS (including in TAPTA, if the NO language is supported)</a:t>
            </a:r>
          </a:p>
          <a:p>
            <a:pPr eaLnBrk="1" hangingPunct="1">
              <a:defRPr/>
            </a:pPr>
            <a:r>
              <a:rPr lang="en-US" altLang="en-US" dirty="0" smtClean="0"/>
              <a:t>Maintenance of the IPC translation in this language on the basis of IPC revision projects in authentic languages</a:t>
            </a:r>
          </a:p>
          <a:p>
            <a:pPr eaLnBrk="1" hangingPunct="1">
              <a:defRPr/>
            </a:pPr>
            <a:r>
              <a:rPr lang="en-US" altLang="en-US" dirty="0" smtClean="0"/>
              <a:t>One responsible </a:t>
            </a:r>
            <a:r>
              <a:rPr lang="en-US" altLang="en-US" dirty="0"/>
              <a:t>Office </a:t>
            </a:r>
            <a:r>
              <a:rPr lang="en-US" altLang="en-US" dirty="0" smtClean="0"/>
              <a:t>per NO language</a:t>
            </a:r>
          </a:p>
          <a:p>
            <a:pPr eaLnBrk="1" hangingPunct="1">
              <a:defRPr/>
            </a:pPr>
            <a:r>
              <a:rPr lang="en-US" altLang="en-US" dirty="0" smtClean="0"/>
              <a:t>Translation from scratch is out of IPCRMS scope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640763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3366CC"/>
                </a:solidFill>
              </a:rPr>
              <a:t>IPCRMS national translation support</a:t>
            </a:r>
            <a:endParaRPr lang="en-US" altLang="en-US" smtClean="0">
              <a:solidFill>
                <a:srgbClr val="008000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362950" cy="43529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b="1" dirty="0" smtClean="0">
                <a:solidFill>
                  <a:srgbClr val="008000"/>
                </a:solidFill>
              </a:rPr>
              <a:t>IPCA6TRANS to IPCRMS Transition plan: </a:t>
            </a:r>
            <a:endParaRPr lang="en-US" altLang="en-US" b="1" dirty="0">
              <a:solidFill>
                <a:srgbClr val="0080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 smtClean="0"/>
              <a:t>IPCA6TRANS data available for translation of IPC 2016.01into XX language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Adaptation of 2016.01 XX Master Files to IPCRMS format 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Add XX as translation language to IPCRMS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IPCPUB software package Version 6.3 and higher 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640763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3366CC"/>
                </a:solidFill>
              </a:rPr>
              <a:t>IPC Master files 3.x and by-products</a:t>
            </a:r>
            <a:endParaRPr lang="en-US" altLang="en-US" smtClean="0">
              <a:solidFill>
                <a:srgbClr val="008000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362950" cy="47847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b="1" dirty="0" smtClean="0">
                <a:solidFill>
                  <a:srgbClr val="008000"/>
                </a:solidFill>
              </a:rPr>
              <a:t>IPC 2016.01 Master Files versus 2015.01:</a:t>
            </a: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Changed according to specifications approved during CE 47, except minor changes (version 3.1) and for Definitions 2016.01 (only partially converted)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b="1" dirty="0" smtClean="0">
                <a:solidFill>
                  <a:srgbClr val="008000"/>
                </a:solidFill>
              </a:rPr>
              <a:t>Impacted By-product of IPC Master files:</a:t>
            </a:r>
            <a:endParaRPr lang="en-US" altLang="en-US" b="1" dirty="0">
              <a:solidFill>
                <a:srgbClr val="008000"/>
              </a:solidFill>
            </a:endParaRPr>
          </a:p>
          <a:p>
            <a:pPr eaLnBrk="1" hangingPunct="1">
              <a:defRPr/>
            </a:pPr>
            <a:r>
              <a:rPr lang="en-US" altLang="en-US" dirty="0" smtClean="0"/>
              <a:t>Static files for the Scheme </a:t>
            </a:r>
          </a:p>
          <a:p>
            <a:pPr eaLnBrk="1" hangingPunct="1">
              <a:defRPr/>
            </a:pPr>
            <a:r>
              <a:rPr lang="en-US" altLang="en-US" dirty="0" smtClean="0"/>
              <a:t> </a:t>
            </a:r>
            <a:r>
              <a:rPr lang="en-US" altLang="en-US" dirty="0" smtClean="0">
                <a:hlinkClick r:id="rId2"/>
              </a:rPr>
              <a:t>IPC Definitions viewer 2016.01</a:t>
            </a: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Compilation file results of comparison of two consecutive versions of the scheme</a:t>
            </a:r>
          </a:p>
          <a:p>
            <a:pPr eaLnBrk="1" hangingPunct="1">
              <a:defRPr/>
            </a:pPr>
            <a:r>
              <a:rPr lang="en-US" altLang="en-US" dirty="0" smtClean="0"/>
              <a:t>New version of the tool to create PDF files for 2016.01, with </a:t>
            </a:r>
            <a:r>
              <a:rPr lang="en-US" altLang="en-US" u="sng" dirty="0" smtClean="0"/>
              <a:t>improvement for Sections and Classes files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640763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3366CC"/>
                </a:solidFill>
              </a:rPr>
              <a:t>IPC publication platform IPCPUB 6.x </a:t>
            </a:r>
            <a:endParaRPr lang="en-US" altLang="en-US" smtClean="0">
              <a:solidFill>
                <a:srgbClr val="008000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362950" cy="43529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b="1" dirty="0" smtClean="0">
                <a:solidFill>
                  <a:srgbClr val="008000"/>
                </a:solidFill>
              </a:rPr>
              <a:t>Changes: IPCRM impact i.e. IPC master file and by-products</a:t>
            </a:r>
          </a:p>
          <a:p>
            <a:pPr eaLnBrk="1" hangingPunct="1">
              <a:buFontTx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 smtClean="0"/>
              <a:t>Definition integrate illustrations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Compilation tab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640763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3366CC"/>
                </a:solidFill>
              </a:rPr>
              <a:t>IPCPUB 6.x </a:t>
            </a:r>
            <a:endParaRPr lang="en-US" altLang="en-US" smtClean="0">
              <a:solidFill>
                <a:srgbClr val="008000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362950" cy="43529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b="1" dirty="0" smtClean="0">
                <a:solidFill>
                  <a:srgbClr val="008000"/>
                </a:solidFill>
              </a:rPr>
              <a:t>Other changes: </a:t>
            </a:r>
            <a:endParaRPr lang="en-US" altLang="en-US" b="1" dirty="0">
              <a:solidFill>
                <a:srgbClr val="0080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 smtClean="0"/>
              <a:t>URL </a:t>
            </a: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://web2.wipo.int/classifications/ipc/ipcpub</a:t>
            </a: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Adaptation needed after CPC XML format changes of April 2015 + CPC 2000 series</a:t>
            </a:r>
          </a:p>
          <a:p>
            <a:pPr eaLnBrk="1" hangingPunct="1">
              <a:defRPr/>
            </a:pPr>
            <a:r>
              <a:rPr lang="en-US" altLang="en-US" dirty="0"/>
              <a:t>2016.01 </a:t>
            </a:r>
            <a:r>
              <a:rPr lang="en-US" altLang="en-US" dirty="0" smtClean="0"/>
              <a:t>Catchwords</a:t>
            </a:r>
          </a:p>
          <a:p>
            <a:pPr eaLnBrk="1" hangingPunct="1">
              <a:defRPr/>
            </a:pPr>
            <a:r>
              <a:rPr lang="en-US" altLang="en-US" dirty="0" smtClean="0"/>
              <a:t>2016.01 Definitions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640763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3366CC"/>
                </a:solidFill>
              </a:rPr>
              <a:t>IPCPUB 7.x  </a:t>
            </a:r>
            <a:endParaRPr lang="en-US" altLang="en-US" smtClean="0">
              <a:solidFill>
                <a:srgbClr val="008000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362950" cy="43529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b="1" dirty="0" smtClean="0">
                <a:solidFill>
                  <a:srgbClr val="008000"/>
                </a:solidFill>
              </a:rPr>
              <a:t>Plan: </a:t>
            </a:r>
            <a:endParaRPr lang="en-US" altLang="en-US" b="1" dirty="0">
              <a:solidFill>
                <a:srgbClr val="0080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 smtClean="0"/>
              <a:t>Alignment  with WIPO guidelines for internet facing applications</a:t>
            </a:r>
          </a:p>
          <a:p>
            <a:pPr eaLnBrk="1" hangingPunct="1">
              <a:defRPr/>
            </a:pPr>
            <a:r>
              <a:rPr lang="en-US" altLang="en-US" dirty="0" smtClean="0"/>
              <a:t>Smart search for public users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Upgrade of internal components and fixes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Delivery Q1 2016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640763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3366CC"/>
                </a:solidFill>
              </a:rPr>
              <a:t>IPCPUB 7.x   User interface</a:t>
            </a:r>
            <a:endParaRPr lang="en-US" altLang="en-US" smtClean="0">
              <a:solidFill>
                <a:srgbClr val="008000"/>
              </a:solidFill>
            </a:endParaRPr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838835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640763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3366CC"/>
                </a:solidFill>
              </a:rPr>
              <a:t>IPCPUB 7.x   User interface</a:t>
            </a:r>
            <a:endParaRPr lang="en-US" altLang="en-US" smtClean="0">
              <a:solidFill>
                <a:srgbClr val="008000"/>
              </a:solidFill>
            </a:endParaRP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64897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640763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3366CC"/>
                </a:solidFill>
              </a:rPr>
              <a:t>IPCRECLASS</a:t>
            </a:r>
            <a:endParaRPr lang="en-US" altLang="en-US" smtClean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362950" cy="43529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b="1" dirty="0" smtClean="0">
                <a:solidFill>
                  <a:srgbClr val="008000"/>
                </a:solidFill>
              </a:rPr>
              <a:t>Functional changes: </a:t>
            </a:r>
            <a:endParaRPr lang="en-US" altLang="en-US" b="1" dirty="0">
              <a:solidFill>
                <a:srgbClr val="0080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 smtClean="0"/>
              <a:t>IPC symbol input similar to IPCPUB</a:t>
            </a:r>
          </a:p>
          <a:p>
            <a:pPr eaLnBrk="1" hangingPunct="1">
              <a:defRPr/>
            </a:pPr>
            <a:r>
              <a:rPr lang="en-US" altLang="en-US" dirty="0" smtClean="0"/>
              <a:t>New filter “by publication”</a:t>
            </a:r>
          </a:p>
          <a:p>
            <a:pPr eaLnBrk="1" hangingPunct="1">
              <a:defRPr/>
            </a:pPr>
            <a:r>
              <a:rPr lang="en-US" altLang="en-US" dirty="0" smtClean="0"/>
              <a:t>For Default </a:t>
            </a:r>
            <a:r>
              <a:rPr lang="en-US" altLang="en-US" dirty="0"/>
              <a:t>transfer </a:t>
            </a:r>
            <a:r>
              <a:rPr lang="en-US" altLang="en-US" dirty="0" smtClean="0"/>
              <a:t>ST.8 position 40 set to “</a:t>
            </a:r>
            <a:r>
              <a:rPr lang="en-US" altLang="en-US" smtClean="0"/>
              <a:t>M”</a:t>
            </a:r>
            <a:endParaRPr lang="en-US" altLang="en-US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altLang="en-US" b="1" dirty="0" smtClean="0">
                <a:solidFill>
                  <a:srgbClr val="008000"/>
                </a:solidFill>
              </a:rPr>
              <a:t>IPC reclassification data:</a:t>
            </a:r>
            <a:endParaRPr lang="en-US" altLang="en-US" dirty="0" smtClean="0"/>
          </a:p>
          <a:p>
            <a:pPr eaLnBrk="1" hangingPunct="1">
              <a:defRPr/>
            </a:pPr>
            <a:r>
              <a:rPr lang="en-US" dirty="0"/>
              <a:t>2016.01 reclassification </a:t>
            </a:r>
            <a:r>
              <a:rPr lang="en-US" dirty="0" smtClean="0"/>
              <a:t>started</a:t>
            </a: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Residual Working Lists (RWL) received from MCD for 2007 and 2008 are not loaded in IPCRECLASS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640763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3366CC"/>
                </a:solidFill>
              </a:rPr>
              <a:t>IPCRECLASS</a:t>
            </a:r>
            <a:endParaRPr lang="en-US" altLang="en-US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09550" y="1457325"/>
          <a:ext cx="8724900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Updates on IT support to the IPC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IPCRM Project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 smtClean="0"/>
              <a:t>IPC </a:t>
            </a:r>
            <a:r>
              <a:rPr lang="en-US" altLang="en-US" dirty="0"/>
              <a:t>Master files and their by-products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IPCPUB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IPCRECLASS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640763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3366CC"/>
                </a:solidFill>
              </a:rPr>
              <a:t>IPCRECLASS</a:t>
            </a:r>
            <a:endParaRPr lang="en-US" altLang="en-US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95536" y="1556792"/>
          <a:ext cx="835292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7451725" y="3429000"/>
            <a:ext cx="1368425" cy="5270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640763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3366CC"/>
                </a:solidFill>
              </a:rPr>
              <a:t>IPCRECLASS</a:t>
            </a:r>
            <a:endParaRPr lang="en-US" altLang="en-US" smtClean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362950" cy="43529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b="1" dirty="0" smtClean="0">
                <a:solidFill>
                  <a:srgbClr val="008000"/>
                </a:solidFill>
              </a:rPr>
              <a:t>Upload of these 2007 2008 RWL </a:t>
            </a:r>
            <a:r>
              <a:rPr lang="en-US" altLang="en-US" b="1" u="sng" dirty="0" smtClean="0">
                <a:solidFill>
                  <a:srgbClr val="008000"/>
                </a:solidFill>
              </a:rPr>
              <a:t>would</a:t>
            </a:r>
            <a:r>
              <a:rPr lang="en-US" altLang="en-US" b="1" dirty="0" smtClean="0">
                <a:solidFill>
                  <a:srgbClr val="008000"/>
                </a:solidFill>
              </a:rPr>
              <a:t> :</a:t>
            </a:r>
            <a:endParaRPr lang="en-US" altLang="en-US" b="1" dirty="0">
              <a:solidFill>
                <a:srgbClr val="008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add 2,496 families to be reclassified in IPCRECLASS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Concern 15 offices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Represents one per thousand of the backlog of IPC reclassification (2.3 million families in IPCRECLASS)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altLang="en-US" dirty="0" smtClean="0"/>
              <a:t>Investigations about root causes in progress</a:t>
            </a: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900" b="1" dirty="0" smtClean="0">
                <a:ea typeface="ヒラギノ角ゴ Pro W3" pitchFamily="1" charset="-128"/>
              </a:rPr>
              <a:t>Thank you for your attention!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fr-CH" altLang="en-US" dirty="0" smtClean="0"/>
              <a:t>QUESTIONS?</a:t>
            </a:r>
            <a:endParaRPr lang="en-US" altLang="en-US" dirty="0" smtClean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84213" y="4916488"/>
            <a:ext cx="8135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contact WIPO at </a:t>
            </a:r>
            <a:r>
              <a:rPr lang="en-US" altLang="en-US" b="1" u="sng">
                <a:hlinkClick r:id="rId3"/>
              </a:rPr>
              <a:t>claims@wipo.int</a:t>
            </a:r>
            <a:endParaRPr lang="en-US" altLang="en-US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640763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3366CC"/>
                </a:solidFill>
              </a:rPr>
              <a:t>IPCRM</a:t>
            </a:r>
            <a:endParaRPr lang="en-US" altLang="en-US" smtClean="0">
              <a:solidFill>
                <a:srgbClr val="008000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362950" cy="47132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b="1" dirty="0" smtClean="0">
                <a:solidFill>
                  <a:srgbClr val="3366CC"/>
                </a:solidFill>
              </a:rPr>
              <a:t>Project Status: </a:t>
            </a:r>
            <a:r>
              <a:rPr lang="en-US" altLang="en-US" b="1" dirty="0" smtClean="0">
                <a:solidFill>
                  <a:srgbClr val="008000"/>
                </a:solidFill>
              </a:rPr>
              <a:t>On track, currently in Stage 8/8</a:t>
            </a:r>
            <a:endParaRPr lang="en-US" altLang="en-US" dirty="0"/>
          </a:p>
          <a:p>
            <a:pPr eaLnBrk="1" hangingPunct="1">
              <a:defRPr/>
            </a:pPr>
            <a:r>
              <a:rPr lang="en-US" altLang="en-US" dirty="0" smtClean="0"/>
              <a:t>7/8 stages delivered within agreed time and budget tolerances i.e. </a:t>
            </a:r>
            <a:r>
              <a:rPr lang="en-US" altLang="en-US" u="sng" dirty="0" smtClean="0"/>
              <a:t>IPCRMS in production before the second IPC Working </a:t>
            </a:r>
            <a:r>
              <a:rPr lang="en-US" altLang="en-US" u="sng" dirty="0"/>
              <a:t>G</a:t>
            </a:r>
            <a:r>
              <a:rPr lang="en-US" altLang="en-US" u="sng" dirty="0" smtClean="0"/>
              <a:t>roup 2015</a:t>
            </a:r>
          </a:p>
          <a:p>
            <a:pPr eaLnBrk="1" hangingPunct="1">
              <a:defRPr/>
            </a:pPr>
            <a:r>
              <a:rPr lang="en-US" altLang="en-US" dirty="0" smtClean="0"/>
              <a:t>Contractor’s performance at implementing solution requested by the IB is satisfactory</a:t>
            </a:r>
          </a:p>
          <a:p>
            <a:pPr eaLnBrk="1" hangingPunct="1">
              <a:defRPr/>
            </a:pPr>
            <a:r>
              <a:rPr lang="en-US" altLang="en-US" dirty="0" smtClean="0"/>
              <a:t>Major Project risks were addressed:</a:t>
            </a:r>
          </a:p>
          <a:p>
            <a:pPr lvl="1" eaLnBrk="1" hangingPunct="1">
              <a:defRPr/>
            </a:pPr>
            <a:r>
              <a:rPr lang="en-US" altLang="en-US" dirty="0" smtClean="0"/>
              <a:t>RIPCIS to IPCRMS transition</a:t>
            </a:r>
          </a:p>
          <a:p>
            <a:pPr lvl="1" eaLnBrk="1" hangingPunct="1">
              <a:defRPr/>
            </a:pPr>
            <a:r>
              <a:rPr lang="en-US" altLang="en-US" dirty="0" smtClean="0"/>
              <a:t>WIPO Project team under-staffing and turnover</a:t>
            </a:r>
          </a:p>
          <a:p>
            <a:pPr lvl="1" eaLnBrk="1" hangingPunct="1">
              <a:defRPr/>
            </a:pPr>
            <a:r>
              <a:rPr lang="en-US" altLang="en-US" dirty="0" smtClean="0"/>
              <a:t>Consequence of late approval of IPCRMS functional specification</a:t>
            </a:r>
          </a:p>
          <a:p>
            <a:pPr eaLnBrk="1" hangingPunct="1">
              <a:defRPr/>
            </a:pPr>
            <a:r>
              <a:rPr lang="en-US" altLang="en-US" dirty="0" smtClean="0"/>
              <a:t>Some concessions and change requests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640763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3366CC"/>
                </a:solidFill>
              </a:rPr>
              <a:t>IPCRM</a:t>
            </a:r>
            <a:endParaRPr lang="en-US" altLang="en-US" smtClean="0">
              <a:solidFill>
                <a:srgbClr val="008000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362950" cy="43529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b="1" dirty="0" smtClean="0">
                <a:solidFill>
                  <a:srgbClr val="3366CC"/>
                </a:solidFill>
              </a:rPr>
              <a:t>Some concessions:</a:t>
            </a:r>
            <a:endParaRPr lang="en-US" altLang="en-US" b="1" dirty="0" smtClean="0">
              <a:solidFill>
                <a:srgbClr val="008000"/>
              </a:solidFill>
            </a:endParaRP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 smtClean="0"/>
              <a:t>Master files for IPC 2016.01 were finalized before the transition from RIPCIS to IPCRMS i.e. not produced by IPCRMS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Delay and scope limitation for the </a:t>
            </a:r>
            <a:r>
              <a:rPr lang="en-US" altLang="en-US" dirty="0"/>
              <a:t>support </a:t>
            </a:r>
            <a:r>
              <a:rPr lang="en-US" altLang="en-US" dirty="0" smtClean="0"/>
              <a:t>of National translations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Some change requests to be implemented  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55588" y="198438"/>
            <a:ext cx="8640762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3366CC"/>
                </a:solidFill>
              </a:rPr>
              <a:t>IPCRMS status:</a:t>
            </a:r>
            <a:r>
              <a:rPr lang="en-US" altLang="en-US" b="1" smtClean="0">
                <a:solidFill>
                  <a:srgbClr val="008000"/>
                </a:solidFill>
              </a:rPr>
              <a:t> Production use </a:t>
            </a:r>
            <a:endParaRPr lang="en-US" altLang="en-US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836136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640763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3366CC"/>
                </a:solidFill>
              </a:rPr>
              <a:t>IPCRMS</a:t>
            </a:r>
            <a:endParaRPr lang="en-US" altLang="en-US" smtClean="0">
              <a:solidFill>
                <a:srgbClr val="008000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362950" cy="43529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b="1" dirty="0" smtClean="0">
                <a:solidFill>
                  <a:srgbClr val="3366CC"/>
                </a:solidFill>
              </a:rPr>
              <a:t>Status: </a:t>
            </a:r>
            <a:r>
              <a:rPr lang="en-US" altLang="en-US" b="1" dirty="0" smtClean="0">
                <a:solidFill>
                  <a:srgbClr val="008000"/>
                </a:solidFill>
              </a:rPr>
              <a:t>Production use since October 13</a:t>
            </a:r>
            <a:r>
              <a:rPr lang="en-US" altLang="en-US" b="1" baseline="30000" dirty="0" smtClean="0">
                <a:solidFill>
                  <a:srgbClr val="008000"/>
                </a:solidFill>
              </a:rPr>
              <a:t>th</a:t>
            </a:r>
            <a:r>
              <a:rPr lang="en-US" altLang="en-US" b="1" dirty="0" smtClean="0">
                <a:solidFill>
                  <a:srgbClr val="008000"/>
                </a:solidFill>
              </a:rPr>
              <a:t>, 2015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 smtClean="0"/>
              <a:t>RIPCIS to IPCRMS transition completed</a:t>
            </a:r>
          </a:p>
          <a:p>
            <a:pPr eaLnBrk="1" hangingPunct="1">
              <a:defRPr/>
            </a:pPr>
            <a:r>
              <a:rPr lang="en-US" altLang="en-US" b="1" dirty="0" smtClean="0"/>
              <a:t>Gamma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version</a:t>
            </a:r>
            <a:r>
              <a:rPr lang="en-US" altLang="en-US" dirty="0" smtClean="0"/>
              <a:t>: Support for IPC WG 34 meeting</a:t>
            </a:r>
          </a:p>
          <a:p>
            <a:pPr eaLnBrk="1" hangingPunct="1">
              <a:defRPr/>
            </a:pPr>
            <a:r>
              <a:rPr lang="en-US" altLang="en-US" dirty="0" smtClean="0"/>
              <a:t>Temporarily,  Read-only access  for Offices, IB set as rapporteur and translator</a:t>
            </a:r>
          </a:p>
          <a:p>
            <a:pPr eaLnBrk="1" hangingPunct="1">
              <a:defRPr/>
            </a:pPr>
            <a:r>
              <a:rPr lang="en-US" altLang="en-US" dirty="0" smtClean="0"/>
              <a:t>Helpdesk and support services are ready for use</a:t>
            </a:r>
          </a:p>
          <a:p>
            <a:pPr eaLnBrk="1" hangingPunct="1">
              <a:defRPr/>
            </a:pPr>
            <a:r>
              <a:rPr lang="en-US" altLang="en-US" dirty="0">
                <a:hlinkClick r:id="rId2"/>
              </a:rPr>
              <a:t>https://www3.wipo.int/classifications/ipc/ipcrms</a:t>
            </a:r>
            <a:r>
              <a:rPr lang="en-US" altLang="en-US" dirty="0"/>
              <a:t> 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640763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3366CC"/>
                </a:solidFill>
              </a:rPr>
              <a:t>IPCRM Project</a:t>
            </a:r>
            <a:endParaRPr lang="en-US" altLang="en-US" smtClean="0">
              <a:solidFill>
                <a:srgbClr val="008000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362950" cy="43529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b="1" dirty="0" smtClean="0">
                <a:solidFill>
                  <a:srgbClr val="3366CC"/>
                </a:solidFill>
              </a:rPr>
              <a:t>Perspectives until end of 2015: </a:t>
            </a:r>
            <a:r>
              <a:rPr lang="en-US" altLang="en-US" b="1" dirty="0" smtClean="0">
                <a:solidFill>
                  <a:srgbClr val="008000"/>
                </a:solidFill>
              </a:rPr>
              <a:t>IPCRMS</a:t>
            </a:r>
            <a:r>
              <a:rPr lang="en-US" altLang="en-US" b="1" dirty="0" smtClean="0">
                <a:solidFill>
                  <a:srgbClr val="3366CC"/>
                </a:solidFill>
              </a:rPr>
              <a:t> </a:t>
            </a:r>
            <a:r>
              <a:rPr lang="en-US" altLang="en-US" b="1" dirty="0" smtClean="0">
                <a:solidFill>
                  <a:srgbClr val="008000"/>
                </a:solidFill>
              </a:rPr>
              <a:t>Delta version</a:t>
            </a:r>
          </a:p>
          <a:p>
            <a:pPr eaLnBrk="1" hangingPunct="1">
              <a:buFontTx/>
              <a:buNone/>
              <a:defRPr/>
            </a:pPr>
            <a:r>
              <a:rPr lang="en-US" altLang="en-US" dirty="0" smtClean="0"/>
              <a:t>Remaining parts for testing at the end of November:</a:t>
            </a:r>
            <a:endParaRPr lang="en-US" altLang="en-US" dirty="0"/>
          </a:p>
          <a:p>
            <a:pPr eaLnBrk="1" hangingPunct="1">
              <a:defRPr/>
            </a:pPr>
            <a:r>
              <a:rPr lang="en-US" altLang="en-US" dirty="0" smtClean="0"/>
              <a:t>National translation support</a:t>
            </a:r>
          </a:p>
          <a:p>
            <a:pPr eaLnBrk="1" hangingPunct="1">
              <a:defRPr/>
            </a:pPr>
            <a:r>
              <a:rPr lang="en-US" altLang="en-US" dirty="0" smtClean="0"/>
              <a:t>IPC specific version of TAPTA for EN/FR translation assistance  trained with IPC 2016.01</a:t>
            </a:r>
            <a:endParaRPr lang="en-US" altLang="en-US" dirty="0"/>
          </a:p>
          <a:p>
            <a:pPr eaLnBrk="1" hangingPunct="1">
              <a:defRPr/>
            </a:pPr>
            <a:r>
              <a:rPr lang="en-US" altLang="en-US" dirty="0" smtClean="0"/>
              <a:t>CPC/FI based revision proposals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/>
              <a:t>RIPCIS </a:t>
            </a:r>
            <a:r>
              <a:rPr lang="en-US" altLang="en-US" dirty="0" smtClean="0"/>
              <a:t>stops </a:t>
            </a:r>
            <a:r>
              <a:rPr lang="en-US" altLang="en-US" dirty="0"/>
              <a:t>on November 30</a:t>
            </a:r>
            <a:r>
              <a:rPr lang="en-US" altLang="en-US" dirty="0" smtClean="0"/>
              <a:t>.</a:t>
            </a:r>
          </a:p>
          <a:p>
            <a:pPr eaLnBrk="1" hangingPunct="1">
              <a:defRPr/>
            </a:pPr>
            <a:r>
              <a:rPr lang="en-US" altLang="en-US" dirty="0" smtClean="0"/>
              <a:t>Various change requests: December 15</a:t>
            </a:r>
          </a:p>
          <a:p>
            <a:pPr eaLnBrk="1" hangingPunct="1">
              <a:defRPr/>
            </a:pPr>
            <a:r>
              <a:rPr lang="en-US" altLang="en-US" dirty="0" smtClean="0"/>
              <a:t>Project closure after 3.5 years: </a:t>
            </a:r>
            <a:r>
              <a:rPr lang="en-US" altLang="en-US" dirty="0"/>
              <a:t>D</a:t>
            </a:r>
            <a:r>
              <a:rPr lang="en-US" altLang="en-US" dirty="0" smtClean="0"/>
              <a:t>ecember 31, 2015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640763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3366CC"/>
                </a:solidFill>
              </a:rPr>
              <a:t>IPCRMS </a:t>
            </a:r>
            <a:endParaRPr lang="en-US" altLang="en-US" smtClean="0">
              <a:solidFill>
                <a:srgbClr val="008000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362950" cy="43529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b="1" dirty="0" smtClean="0">
                <a:solidFill>
                  <a:srgbClr val="3366CC"/>
                </a:solidFill>
              </a:rPr>
              <a:t>Perspective as from 2016: </a:t>
            </a:r>
            <a:r>
              <a:rPr lang="en-US" altLang="en-US" b="1" dirty="0" smtClean="0">
                <a:solidFill>
                  <a:srgbClr val="008000"/>
                </a:solidFill>
              </a:rPr>
              <a:t>complete </a:t>
            </a:r>
          </a:p>
          <a:p>
            <a:pPr eaLnBrk="1" hangingPunct="1">
              <a:buFontTx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 smtClean="0"/>
              <a:t>Finalized Service Level Agreements </a:t>
            </a:r>
          </a:p>
          <a:p>
            <a:pPr eaLnBrk="1" hangingPunct="1">
              <a:defRPr/>
            </a:pPr>
            <a:r>
              <a:rPr lang="en-US" altLang="en-US" dirty="0" smtClean="0"/>
              <a:t>Offices training (organization to be discussed)</a:t>
            </a:r>
          </a:p>
          <a:p>
            <a:pPr eaLnBrk="1" hangingPunct="1">
              <a:defRPr/>
            </a:pPr>
            <a:r>
              <a:rPr lang="en-US" altLang="en-US" dirty="0" smtClean="0"/>
              <a:t>Opening of IPCRMS to Write-access for Offices</a:t>
            </a:r>
            <a:endParaRPr lang="en-US" altLang="en-US" dirty="0"/>
          </a:p>
          <a:p>
            <a:pPr eaLnBrk="1" hangingPunct="1">
              <a:defRPr/>
            </a:pPr>
            <a:r>
              <a:rPr lang="en-US" altLang="en-US" dirty="0" smtClean="0"/>
              <a:t>IPC 2017.01 fully managed with IPCRMS including production of associated Master files and by-products</a:t>
            </a:r>
          </a:p>
          <a:p>
            <a:pPr eaLnBrk="1" hangingPunct="1">
              <a:defRPr/>
            </a:pPr>
            <a:r>
              <a:rPr lang="en-US" altLang="en-US" dirty="0" smtClean="0"/>
              <a:t>National translation support languages  to be added on ad-hoc basis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640763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3366CC"/>
                </a:solidFill>
              </a:rPr>
              <a:t>IPCRMS</a:t>
            </a:r>
            <a:endParaRPr lang="en-US" altLang="en-US" smtClean="0">
              <a:solidFill>
                <a:srgbClr val="008000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362950" cy="43529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b="1" dirty="0" smtClean="0">
                <a:solidFill>
                  <a:srgbClr val="3366CC"/>
                </a:solidFill>
              </a:rPr>
              <a:t>Live Demonstration by IPCRMS users representative</a:t>
            </a:r>
            <a:endParaRPr lang="en-US" altLang="en-US" b="1" dirty="0" smtClean="0">
              <a:solidFill>
                <a:srgbClr val="0080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altLang="en-US" dirty="0"/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altLang="en-US" dirty="0">
                <a:hlinkClick r:id="rId2"/>
              </a:rPr>
              <a:t>https://www3.wipo.int/classifications/ipc/ipcrms</a:t>
            </a:r>
            <a:r>
              <a:rPr lang="en-US" altLang="en-US" dirty="0"/>
              <a:t> 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mplate_englis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template_english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mplate_englis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template_english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8563</TotalTime>
  <Words>744</Words>
  <Application>Microsoft Office PowerPoint</Application>
  <PresentationFormat>On-screen Show (4:3)</PresentationFormat>
  <Paragraphs>160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ヒラギノ角ゴ Pro W3</vt:lpstr>
      <vt:lpstr>Arial Black</vt:lpstr>
      <vt:lpstr>template_english</vt:lpstr>
      <vt:lpstr>PowerPoint Presentation</vt:lpstr>
      <vt:lpstr>Agenda</vt:lpstr>
      <vt:lpstr>IPCRM</vt:lpstr>
      <vt:lpstr>IPCRM</vt:lpstr>
      <vt:lpstr>IPCRMS status: Production use </vt:lpstr>
      <vt:lpstr>IPCRMS</vt:lpstr>
      <vt:lpstr>IPCRM Project</vt:lpstr>
      <vt:lpstr>IPCRMS </vt:lpstr>
      <vt:lpstr>IPCRMS</vt:lpstr>
      <vt:lpstr>IPCRMS national translation support</vt:lpstr>
      <vt:lpstr>IPCRMS national translation support</vt:lpstr>
      <vt:lpstr>IPC Master files 3.x and by-products</vt:lpstr>
      <vt:lpstr>IPC publication platform IPCPUB 6.x </vt:lpstr>
      <vt:lpstr>IPCPUB 6.x </vt:lpstr>
      <vt:lpstr>IPCPUB 7.x  </vt:lpstr>
      <vt:lpstr>IPCPUB 7.x   User interface</vt:lpstr>
      <vt:lpstr>IPCPUB 7.x   User interface</vt:lpstr>
      <vt:lpstr>IPCRECLASS</vt:lpstr>
      <vt:lpstr>IPCRECLASS</vt:lpstr>
      <vt:lpstr>IPCRECLASS</vt:lpstr>
      <vt:lpstr>IPCRECLASS</vt:lpstr>
      <vt:lpstr>Thank you for your attention!</vt:lpstr>
    </vt:vector>
  </TitlesOfParts>
  <Manager/>
  <Company>WIPO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support for IPC</dc:title>
  <dc:subject>IPC/WG/34</dc:subject>
  <dc:creator>WIPO</dc:creator>
  <cp:keywords>IPC</cp:keywords>
  <cp:lastModifiedBy>MALANGA SALAZAR Isabelle</cp:lastModifiedBy>
  <cp:revision>172</cp:revision>
  <cp:lastPrinted>2014-10-31T08:10:35Z</cp:lastPrinted>
  <dcterms:created xsi:type="dcterms:W3CDTF">2010-11-25T10:11:44Z</dcterms:created>
  <dcterms:modified xsi:type="dcterms:W3CDTF">2015-11-09T14:22:08Z</dcterms:modified>
</cp:coreProperties>
</file>