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</p:sldMasterIdLst>
  <p:notesMasterIdLst>
    <p:notesMasterId r:id="rId26"/>
  </p:notesMasterIdLst>
  <p:handoutMasterIdLst>
    <p:handoutMasterId r:id="rId27"/>
  </p:handoutMasterIdLst>
  <p:sldIdLst>
    <p:sldId id="499" r:id="rId3"/>
    <p:sldId id="456" r:id="rId4"/>
    <p:sldId id="545" r:id="rId5"/>
    <p:sldId id="525" r:id="rId6"/>
    <p:sldId id="526" r:id="rId7"/>
    <p:sldId id="529" r:id="rId8"/>
    <p:sldId id="540" r:id="rId9"/>
    <p:sldId id="541" r:id="rId10"/>
    <p:sldId id="532" r:id="rId11"/>
    <p:sldId id="530" r:id="rId12"/>
    <p:sldId id="546" r:id="rId13"/>
    <p:sldId id="544" r:id="rId14"/>
    <p:sldId id="485" r:id="rId15"/>
    <p:sldId id="542" r:id="rId16"/>
    <p:sldId id="543" r:id="rId17"/>
    <p:sldId id="501" r:id="rId18"/>
    <p:sldId id="502" r:id="rId19"/>
    <p:sldId id="536" r:id="rId20"/>
    <p:sldId id="539" r:id="rId21"/>
    <p:sldId id="537" r:id="rId22"/>
    <p:sldId id="551" r:id="rId23"/>
    <p:sldId id="504" r:id="rId24"/>
    <p:sldId id="453" r:id="rId25"/>
  </p:sldIdLst>
  <p:sldSz cx="9906000" cy="6858000" type="A4"/>
  <p:notesSz cx="6735763" cy="98663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Arial Unicode MS" pitchFamily="50" charset="-128"/>
        <a:ea typeface="ＭＳ ゴシック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00"/>
    <a:srgbClr val="0000E5"/>
    <a:srgbClr val="FFFF00"/>
    <a:srgbClr val="000000"/>
    <a:srgbClr val="99FF99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1" autoAdjust="0"/>
    <p:restoredTop sz="66589" autoAdjust="0"/>
  </p:normalViewPr>
  <p:slideViewPr>
    <p:cSldViewPr snapToGrid="0">
      <p:cViewPr varScale="1">
        <p:scale>
          <a:sx n="58" d="100"/>
          <a:sy n="58" d="100"/>
        </p:scale>
        <p:origin x="2141" y="34"/>
      </p:cViewPr>
      <p:guideLst>
        <p:guide orient="horz" pos="2251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2160" y="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kpfwi99012v\00&#23529;&#26619;&#20225;&#30011;&#23460;00\&#29305;&#35377;&#20998;&#39006;&#20225;&#30011;&#29677;\&#65297;&#65296;&#65294;&#22269;&#38555;&#20250;&#35696;\IPC_CE\&#31532;&#65301;&#65298;&#22238;202002\02_&#23550;&#20966;&#26041;&#37341;\&#21442;&#32771;&#36039;&#26009;\7.Report%20on%20the%20progress%20of%20the%20CPC%20and%20FI%20revision%20programs\&#20316;&#26989;&#20013;\&#28310;&#25312;&#29575;&#12392;&#65318;&#65321;&#26032;&#35373;&#38917;&#30446;&#25968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328359469925641E-2"/>
          <c:y val="6.1480571793486267E-2"/>
          <c:w val="0.82117709134980943"/>
          <c:h val="0.76020940501762047"/>
        </c:manualLayout>
      </c:layout>
      <c:lineChart>
        <c:grouping val="standard"/>
        <c:varyColors val="0"/>
        <c:ser>
          <c:idx val="2"/>
          <c:order val="1"/>
          <c:tx>
            <c:strRef>
              <c:f>PDG資料作成!$F$28</c:f>
              <c:strCache>
                <c:ptCount val="1"/>
                <c:pt idx="0">
                  <c:v>Rate of FI adopting the latest version of IPC (based on Main group)</c:v>
                </c:pt>
              </c:strCache>
            </c:strRef>
          </c:tx>
          <c:spPr>
            <a:ln w="47625" cap="rnd" cmpd="sng" algn="ctr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triangle"/>
            <c:size val="8"/>
            <c:spPr>
              <a:solidFill>
                <a:srgbClr val="FF0000">
                  <a:alpha val="93000"/>
                </a:srgbClr>
              </a:solidFill>
              <a:ln w="9525" cap="flat" cmpd="sng" algn="ctr">
                <a:solidFill>
                  <a:srgbClr val="FF0000"/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numRef>
              <c:f>PDG資料作成!$D$42:$D$50</c:f>
              <c:numCache>
                <c:formatCode>General</c:formatCode>
                <c:ptCount val="9"/>
                <c:pt idx="0">
                  <c:v>2015.11</c:v>
                </c:pt>
                <c:pt idx="1">
                  <c:v>2016.4</c:v>
                </c:pt>
                <c:pt idx="2">
                  <c:v>2016.11</c:v>
                </c:pt>
                <c:pt idx="3">
                  <c:v>2017.4</c:v>
                </c:pt>
                <c:pt idx="4">
                  <c:v>2017.11</c:v>
                </c:pt>
                <c:pt idx="5">
                  <c:v>2018.4</c:v>
                </c:pt>
                <c:pt idx="6">
                  <c:v>2018.11</c:v>
                </c:pt>
                <c:pt idx="7">
                  <c:v>2019.04</c:v>
                </c:pt>
                <c:pt idx="8">
                  <c:v>2019.11</c:v>
                </c:pt>
              </c:numCache>
            </c:numRef>
          </c:cat>
          <c:val>
            <c:numRef>
              <c:f>PDG資料作成!$F$42:$F$50</c:f>
              <c:numCache>
                <c:formatCode>0.00%</c:formatCode>
                <c:ptCount val="9"/>
                <c:pt idx="0">
                  <c:v>0.9718</c:v>
                </c:pt>
                <c:pt idx="1">
                  <c:v>0.97887229175077384</c:v>
                </c:pt>
                <c:pt idx="2">
                  <c:v>0.98453261600538</c:v>
                </c:pt>
                <c:pt idx="3">
                  <c:v>0.9876127642385889</c:v>
                </c:pt>
                <c:pt idx="4">
                  <c:v>0.99245892809049285</c:v>
                </c:pt>
                <c:pt idx="5">
                  <c:v>0.99399999999999999</c:v>
                </c:pt>
                <c:pt idx="6">
                  <c:v>0.99539999999999995</c:v>
                </c:pt>
                <c:pt idx="7">
                  <c:v>0.996</c:v>
                </c:pt>
                <c:pt idx="8">
                  <c:v>0.99560000000000004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27-4367-9734-27F2A17DD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302592"/>
        <c:axId val="98217920"/>
      </c:lineChart>
      <c:lineChart>
        <c:grouping val="standard"/>
        <c:varyColors val="0"/>
        <c:ser>
          <c:idx val="1"/>
          <c:order val="0"/>
          <c:tx>
            <c:strRef>
              <c:f>PDG資料作成!$E$28</c:f>
              <c:strCache>
                <c:ptCount val="1"/>
                <c:pt idx="0">
                  <c:v>Number of new entries on FI scheme</c:v>
                </c:pt>
              </c:strCache>
            </c:strRef>
          </c:tx>
          <c:spPr>
            <a:ln w="47625" cap="rnd" cmpd="sng" algn="ctr">
              <a:solidFill>
                <a:srgbClr val="99CCFF"/>
              </a:solidFill>
              <a:prstDash val="solid"/>
              <a:round/>
            </a:ln>
            <a:effectLst/>
          </c:spPr>
          <c:marker>
            <c:symbol val="square"/>
            <c:size val="7"/>
            <c:spPr>
              <a:solidFill>
                <a:srgbClr val="99CCFF"/>
              </a:solidFill>
              <a:ln w="9525" cap="flat" cmpd="sng" algn="ctr">
                <a:solidFill>
                  <a:srgbClr val="99CCFF"/>
                </a:solidFill>
                <a:prstDash val="solid"/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cat>
            <c:numRef>
              <c:f>PDG資料作成!$D$42:$D$50</c:f>
              <c:numCache>
                <c:formatCode>General</c:formatCode>
                <c:ptCount val="9"/>
                <c:pt idx="0">
                  <c:v>2015.11</c:v>
                </c:pt>
                <c:pt idx="1">
                  <c:v>2016.4</c:v>
                </c:pt>
                <c:pt idx="2">
                  <c:v>2016.11</c:v>
                </c:pt>
                <c:pt idx="3">
                  <c:v>2017.4</c:v>
                </c:pt>
                <c:pt idx="4">
                  <c:v>2017.11</c:v>
                </c:pt>
                <c:pt idx="5">
                  <c:v>2018.4</c:v>
                </c:pt>
                <c:pt idx="6">
                  <c:v>2018.11</c:v>
                </c:pt>
                <c:pt idx="7">
                  <c:v>2019.04</c:v>
                </c:pt>
                <c:pt idx="8">
                  <c:v>2019.11</c:v>
                </c:pt>
              </c:numCache>
            </c:numRef>
          </c:cat>
          <c:val>
            <c:numRef>
              <c:f>PDG資料作成!$E$42:$E$50</c:f>
              <c:numCache>
                <c:formatCode>General</c:formatCode>
                <c:ptCount val="9"/>
                <c:pt idx="0">
                  <c:v>1728</c:v>
                </c:pt>
                <c:pt idx="1">
                  <c:v>4082</c:v>
                </c:pt>
                <c:pt idx="2">
                  <c:v>1602</c:v>
                </c:pt>
                <c:pt idx="3">
                  <c:v>2021</c:v>
                </c:pt>
                <c:pt idx="4">
                  <c:v>968</c:v>
                </c:pt>
                <c:pt idx="5">
                  <c:v>3126</c:v>
                </c:pt>
                <c:pt idx="6">
                  <c:v>746</c:v>
                </c:pt>
                <c:pt idx="7">
                  <c:v>865</c:v>
                </c:pt>
                <c:pt idx="8">
                  <c:v>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27-4367-9734-27F2A17DD4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258496"/>
        <c:axId val="98218496"/>
      </c:lineChart>
      <c:catAx>
        <c:axId val="192302592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ja-JP"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17920"/>
        <c:crosses val="autoZero"/>
        <c:auto val="0"/>
        <c:lblAlgn val="ctr"/>
        <c:lblOffset val="100"/>
        <c:tickLblSkip val="1"/>
        <c:noMultiLvlLbl val="0"/>
      </c:catAx>
      <c:valAx>
        <c:axId val="98217920"/>
        <c:scaling>
          <c:orientation val="minMax"/>
          <c:max val="1"/>
          <c:min val="0.92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302592"/>
        <c:crosses val="autoZero"/>
        <c:crossBetween val="between"/>
      </c:valAx>
      <c:valAx>
        <c:axId val="98218496"/>
        <c:scaling>
          <c:orientation val="minMax"/>
        </c:scaling>
        <c:delete val="0"/>
        <c:axPos val="r"/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58496"/>
        <c:crosses val="max"/>
        <c:crossBetween val="between"/>
      </c:valAx>
      <c:catAx>
        <c:axId val="193258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8218496"/>
        <c:crosses val="autoZero"/>
        <c:auto val="0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8997423975004716E-2"/>
          <c:y val="0.87646903462956283"/>
          <c:w val="0.85020524739005288"/>
          <c:h val="0.108663430026085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defTabSz="903220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defTabSz="903220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defTabSz="903220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defTabSz="901724"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5FF622-183B-4287-96F7-08E349E44CB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defTabSz="903220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>
            <a:lvl1pPr algn="r" defTabSz="903220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511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defTabSz="903220" eaLnBrk="1" hangingPunct="1">
              <a:defRPr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5" rIns="91428" bIns="45715" numCol="1" anchor="b" anchorCtr="0" compatLnSpc="1">
            <a:prstTxWarp prst="textNoShape">
              <a:avLst/>
            </a:prstTxWarp>
          </a:bodyPr>
          <a:lstStyle>
            <a:lvl1pPr algn="r" defTabSz="901724" eaLnBrk="1" hangingPunct="1">
              <a:defRPr sz="12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0A8A892-658D-4EB3-9EA7-1B90F571383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GB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39775" indent="-28257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39825" indent="-22542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7025" indent="-22542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4225" indent="-22542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14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686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58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30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067CC91-ED52-4554-9424-A80EB9E75832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45A370E-44D5-4D62-926F-EF950BCA5A24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11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10FF8EB4-1A7C-4D02-BE7A-212CB91FB0C1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00CF142-CB48-4BF6-BC33-11DABCB307FA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35013" indent="-28257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31888" indent="-22542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585913" indent="-22542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38350" indent="-22542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4955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527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099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671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6ED5D865-BCB4-48A3-9174-B79F02FCA663}" type="slidenum">
              <a:rPr lang="en-US" altLang="ja-JP" sz="1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14</a:t>
            </a:fld>
            <a:endParaRPr lang="en-US" altLang="ja-JP" sz="1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CAD7FA86-6262-41BB-9875-FBB2FA8EBC6D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15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D3E9917-0FAF-4D94-948A-E3DB08DBC8CF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16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17B636E-669C-412C-9F6A-AB244F7DA684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FAB8FA31-45EC-4E6C-A464-1BFE33D13EC3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4608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A3D25F30-5C1A-4904-B037-41DB5B610B7D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7F718E06-6F27-4F35-B48E-F53B088B2CE0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  <p:sp>
        <p:nvSpPr>
          <p:cNvPr id="481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34A973E3-3EE8-4432-A7E3-71CA7E8B50C4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 defTabSz="909638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 defTabSz="909638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 defTabSz="909638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 defTabSz="909638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CEF63522-B1D2-4683-BA70-436533800245}" type="slidenum">
              <a:rPr lang="en-US" altLang="ja-JP" sz="1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en-US" altLang="ja-JP" sz="1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39775" indent="-28257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39825" indent="-22542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7025" indent="-22542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4225" indent="-225425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14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686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58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3025" indent="-225425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ABAEDEC-7DF1-4D22-8965-295A2EE55147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22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408" tIns="45705" rIns="91408" bIns="45705"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AE7D39B-871E-4439-9DCB-02FFF241EBDB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35013" indent="-28257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31888" indent="-22542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85913" indent="-22542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38350" indent="-22542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4955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527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099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671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69B99092-F2B5-45F8-82D6-CBC521E10EB1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35013" indent="-28257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31888" indent="-22542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85913" indent="-22542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38350" indent="-225425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4955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527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099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67150" indent="-225425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3280411-FC13-4961-A6BD-0D9C317C76C3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5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z="1400" smtClean="0">
              <a:latin typeface="Arial" panose="020B0604020202020204" pitchFamily="34" charset="0"/>
            </a:endParaRPr>
          </a:p>
        </p:txBody>
      </p:sp>
      <p:sp>
        <p:nvSpPr>
          <p:cNvPr id="194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9D573899-A2C2-40B0-8461-9A664728FA57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2275827-53EA-4808-873A-529909B0D59E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7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z="140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1pPr>
            <a:lvl2pPr marL="741363" indent="-28416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2pPr>
            <a:lvl3pPr marL="11414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3pPr>
            <a:lvl4pPr marL="15986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4pPr>
            <a:lvl5pPr marL="2055813" indent="-227013" defTabSz="9017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5pPr>
            <a:lvl6pPr marL="25130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6pPr>
            <a:lvl7pPr marL="29702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7pPr>
            <a:lvl8pPr marL="34274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8pPr>
            <a:lvl9pPr marL="3884613" indent="-227013" defTabSz="9017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D978C55-37C3-4225-AC20-F3D1D0FF09E8}" type="slidenum">
              <a:rPr lang="en-US" altLang="ja-JP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8</a:t>
            </a:fld>
            <a:endParaRPr lang="en-US" altLang="ja-JP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ja-JP" sz="14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35013" indent="-28257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31888" indent="-22542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585913" indent="-22542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38350" indent="-225425" defTabSz="9017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4955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527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099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67150" indent="-225425" defTabSz="9017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A2AD7C8C-1CA0-41E4-A572-2F0EB7B18CB7}" type="slidenum">
              <a:rPr lang="en-US" altLang="ja-JP" sz="12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9</a:t>
            </a:fld>
            <a:endParaRPr lang="en-US" altLang="ja-JP" sz="12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1CB4C-6EFD-4670-8615-BF09E6FAA7C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2187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08825" y="115888"/>
            <a:ext cx="2301875" cy="60102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00025" y="115888"/>
            <a:ext cx="67564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D81A4-C89B-47AD-8832-F9F792A7043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1458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C759B-6FD5-4271-8D06-ACBD1EC3268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94202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5" y="115888"/>
            <a:ext cx="7921625" cy="4333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6A670-41A4-4296-95AF-B7CCFD6614F8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050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497" y="115889"/>
            <a:ext cx="7921360" cy="4333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157E-EBE4-4D30-9C36-72D726D6741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333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78791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18400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0159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4277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5482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5824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58CDC-1074-4CD4-8C0B-E378F741BFF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4566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885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47481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0099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30657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08825" y="115888"/>
            <a:ext cx="2301875" cy="601027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00025" y="115888"/>
            <a:ext cx="6756400" cy="6010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43053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0025" y="115888"/>
            <a:ext cx="7921625" cy="4333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ja-JP" altLang="en-US" noProof="0" dirty="0"/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10475" y="655320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9523D62-1C4A-49FB-8180-34C2B100B92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4852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タイトル、コンテンツ、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497" y="115889"/>
            <a:ext cx="7921360" cy="43338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10475" y="655320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84F9048-1983-43CE-877F-62E818E407E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794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9497" y="115889"/>
            <a:ext cx="7921360" cy="433387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10475" y="6553200"/>
            <a:ext cx="23114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46E5C5F-C106-42D5-83C1-FDE79314AD3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64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CE0CD-E5CD-4C36-A3B5-0ABDAF69BCE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74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5559-F8CD-4FC6-8C6D-CB7E0625D3DA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838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B16CCC-88C3-4FC0-B5D7-DED4F6FE3D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68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3260-0479-4706-B22D-0E07173CCB05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8004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E74D4-A9BF-43A0-8F37-0202461D6A1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82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D20C-ADD5-49B1-8B11-52A0231E19E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146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21348-D64B-48DA-A04E-6F3162D8324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2586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38100"/>
            <a:ext cx="14398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115888"/>
            <a:ext cx="82089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１．タイトル　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10475" y="6553200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984E56-B412-4EFE-8DA9-F5421297198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29" name="AutoShape 6"/>
          <p:cNvSpPr>
            <a:spLocks noChangeArrowheads="1"/>
          </p:cNvSpPr>
          <p:nvPr userDrawn="1"/>
        </p:nvSpPr>
        <p:spPr bwMode="auto">
          <a:xfrm flipV="1">
            <a:off x="200025" y="549275"/>
            <a:ext cx="9648825" cy="76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 sz="1200" dirty="0" smtClean="0">
              <a:latin typeface="Arial" charset="0"/>
              <a:ea typeface="ＭＳ Ｐゴシック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81" r:id="rId1"/>
    <p:sldLayoutId id="2147486482" r:id="rId2"/>
    <p:sldLayoutId id="2147486483" r:id="rId3"/>
    <p:sldLayoutId id="2147486484" r:id="rId4"/>
    <p:sldLayoutId id="2147486485" r:id="rId5"/>
    <p:sldLayoutId id="2147486486" r:id="rId6"/>
    <p:sldLayoutId id="2147486487" r:id="rId7"/>
    <p:sldLayoutId id="2147486488" r:id="rId8"/>
    <p:sldLayoutId id="2147486489" r:id="rId9"/>
    <p:sldLayoutId id="2147486490" r:id="rId10"/>
    <p:sldLayoutId id="2147486491" r:id="rId11"/>
    <p:sldLayoutId id="2147486492" r:id="rId12"/>
    <p:sldLayoutId id="2147486493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5"/>
          <p:cNvSpPr>
            <a:spLocks noChangeArrowheads="1"/>
          </p:cNvSpPr>
          <p:nvPr userDrawn="1"/>
        </p:nvSpPr>
        <p:spPr bwMode="auto">
          <a:xfrm rot="5400000" flipV="1">
            <a:off x="6067425" y="3392488"/>
            <a:ext cx="6626225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 sz="1200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1" name="AutoShape 4"/>
          <p:cNvSpPr>
            <a:spLocks noChangeArrowheads="1"/>
          </p:cNvSpPr>
          <p:nvPr userDrawn="1"/>
        </p:nvSpPr>
        <p:spPr bwMode="auto">
          <a:xfrm flipV="1">
            <a:off x="198438" y="6237288"/>
            <a:ext cx="9650412" cy="698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3333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 sz="1200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2" name="AutoShape 6"/>
          <p:cNvSpPr>
            <a:spLocks noChangeArrowheads="1"/>
          </p:cNvSpPr>
          <p:nvPr userDrawn="1"/>
        </p:nvSpPr>
        <p:spPr bwMode="auto">
          <a:xfrm flipV="1">
            <a:off x="128588" y="549275"/>
            <a:ext cx="9577387" cy="714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 sz="1200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3" name="AutoShape 7"/>
          <p:cNvSpPr>
            <a:spLocks noChangeArrowheads="1"/>
          </p:cNvSpPr>
          <p:nvPr userDrawn="1"/>
        </p:nvSpPr>
        <p:spPr bwMode="auto">
          <a:xfrm rot="5400000" flipV="1">
            <a:off x="-2755899" y="3468687"/>
            <a:ext cx="6705600" cy="73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/>
              </a:gs>
              <a:gs pos="100000">
                <a:schemeClr val="bg1">
                  <a:alpha val="79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eaLnBrk="1" hangingPunct="1">
              <a:defRPr/>
            </a:pPr>
            <a:endParaRPr lang="ja-JP" altLang="en-US" sz="1200" dirty="0" smtClean="0"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0025" y="115888"/>
            <a:ext cx="79216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１．タイトル　</a:t>
            </a:r>
          </a:p>
        </p:txBody>
      </p:sp>
      <p:pic>
        <p:nvPicPr>
          <p:cNvPr id="2055" name="Picture 15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988" y="47625"/>
            <a:ext cx="1439862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16"/>
          <p:cNvSpPr txBox="1">
            <a:spLocks noChangeArrowheads="1"/>
          </p:cNvSpPr>
          <p:nvPr userDrawn="1"/>
        </p:nvSpPr>
        <p:spPr bwMode="auto">
          <a:xfrm>
            <a:off x="9161463" y="30163"/>
            <a:ext cx="68738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900" dirty="0" smtClean="0">
                <a:solidFill>
                  <a:schemeClr val="bg2"/>
                </a:solidFill>
              </a:rPr>
              <a:t>【</a:t>
            </a:r>
            <a:r>
              <a:rPr lang="ja-JP" altLang="en-US" sz="900" dirty="0" smtClean="0">
                <a:solidFill>
                  <a:schemeClr val="bg2"/>
                </a:solidFill>
              </a:rPr>
              <a:t>機密性２</a:t>
            </a:r>
            <a:r>
              <a:rPr lang="en-US" altLang="ja-JP" sz="900" dirty="0" smtClean="0">
                <a:solidFill>
                  <a:schemeClr val="bg2"/>
                </a:solidFill>
              </a:rPr>
              <a:t>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94" r:id="rId1"/>
    <p:sldLayoutId id="2147486495" r:id="rId2"/>
    <p:sldLayoutId id="2147486496" r:id="rId3"/>
    <p:sldLayoutId id="2147486497" r:id="rId4"/>
    <p:sldLayoutId id="2147486498" r:id="rId5"/>
    <p:sldLayoutId id="2147486499" r:id="rId6"/>
    <p:sldLayoutId id="2147486500" r:id="rId7"/>
    <p:sldLayoutId id="2147486501" r:id="rId8"/>
    <p:sldLayoutId id="2147486502" r:id="rId9"/>
    <p:sldLayoutId id="2147486503" r:id="rId10"/>
    <p:sldLayoutId id="2147486504" r:id="rId11"/>
    <p:sldLayoutId id="2147486505" r:id="rId12"/>
    <p:sldLayoutId id="2147486506" r:id="rId13"/>
    <p:sldLayoutId id="214748650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400" b="1">
          <a:solidFill>
            <a:srgbClr val="3333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kumimoji="1"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11388"/>
            <a:ext cx="8420100" cy="1889125"/>
          </a:xfrm>
        </p:spPr>
        <p:txBody>
          <a:bodyPr/>
          <a:lstStyle/>
          <a:p>
            <a:pPr algn="ctr">
              <a:defRPr/>
            </a:pPr>
            <a:r>
              <a:rPr lang="en-US" altLang="ja-JP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FI/F-term</a:t>
            </a:r>
            <a:endParaRPr lang="ja-JP" altLang="en-US" sz="4000" dirty="0" smtClean="0">
              <a:solidFill>
                <a:srgbClr val="00B0F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84463" y="4321175"/>
            <a:ext cx="4535487" cy="1368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ctr" hangingPunct="1"/>
            <a:r>
              <a:rPr lang="en-US" altLang="ja-JP" b="1" smtClean="0">
                <a:latin typeface="Candara" panose="020E0502030303020204" pitchFamily="34" charset="0"/>
              </a:rPr>
              <a:t>February 2020</a:t>
            </a:r>
            <a:endParaRPr lang="zh-TW" altLang="ja-JP" sz="1200" b="1" smtClean="0">
              <a:latin typeface="Candara" panose="020E0502030303020204" pitchFamily="34" charset="0"/>
            </a:endParaRPr>
          </a:p>
          <a:p>
            <a:pPr eaLnBrk="1" fontAlgn="ctr" hangingPunct="1"/>
            <a:r>
              <a:rPr lang="en-US" altLang="ja-JP" b="1" smtClean="0">
                <a:latin typeface="Candara" panose="020E0502030303020204" pitchFamily="34" charset="0"/>
              </a:rPr>
              <a:t>JAPAN PATENT OFFICE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AA013714-8F71-4015-988C-A081DA3A56E8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D4BB69E8-5E5D-487B-8CD0-8E06EEC6FEC4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10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65175"/>
            <a:ext cx="8642350" cy="4827588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923" name="AutoShape 3"/>
          <p:cNvSpPr>
            <a:spLocks noChangeArrowheads="1"/>
          </p:cNvSpPr>
          <p:nvPr/>
        </p:nvSpPr>
        <p:spPr bwMode="auto">
          <a:xfrm>
            <a:off x="1782763" y="5300663"/>
            <a:ext cx="6340475" cy="129698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 eaLnBrk="1" hangingPunct="1">
              <a:spcBef>
                <a:spcPct val="50000"/>
              </a:spcBef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A front page of publication</a:t>
            </a:r>
            <a:endParaRPr kumimoji="0" lang="en-US" altLang="ja-JP" sz="2800" dirty="0">
              <a:latin typeface="Arial" charset="0"/>
            </a:endParaRPr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3600450" y="2551113"/>
            <a:ext cx="2897188" cy="2749550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File Index (FI)</a:t>
            </a:r>
          </a:p>
        </p:txBody>
      </p:sp>
      <p:sp>
        <p:nvSpPr>
          <p:cNvPr id="26631" name="Oval 4"/>
          <p:cNvSpPr>
            <a:spLocks noChangeArrowheads="1"/>
          </p:cNvSpPr>
          <p:nvPr/>
        </p:nvSpPr>
        <p:spPr bwMode="auto">
          <a:xfrm>
            <a:off x="6759575" y="2681288"/>
            <a:ext cx="1701800" cy="1614487"/>
          </a:xfrm>
          <a:prstGeom prst="ellipse">
            <a:avLst/>
          </a:prstGeom>
          <a:noFill/>
          <a:ln w="38100" algn="ctr">
            <a:solidFill>
              <a:srgbClr val="3333F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80000"/>
              <a:buFontTx/>
              <a:buChar char="•"/>
            </a:pPr>
            <a:endParaRPr lang="ja-JP" altLang="en-US" sz="4000">
              <a:solidFill>
                <a:srgbClr val="7030A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32" name="正方形/長方形 1"/>
          <p:cNvSpPr>
            <a:spLocks noChangeArrowheads="1"/>
          </p:cNvSpPr>
          <p:nvPr/>
        </p:nvSpPr>
        <p:spPr bwMode="auto">
          <a:xfrm>
            <a:off x="7848600" y="4249738"/>
            <a:ext cx="1425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sz="2800">
                <a:solidFill>
                  <a:srgbClr val="3333FF"/>
                </a:solidFill>
                <a:cs typeface="Arial" panose="020B0604020202020204" pitchFamily="34" charset="0"/>
              </a:rPr>
              <a:t>“theme”</a:t>
            </a:r>
            <a:endParaRPr lang="ja-JP" altLang="en-US" sz="2800">
              <a:solidFill>
                <a:srgbClr val="3333FF"/>
              </a:solidFill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5434013" y="3605213"/>
            <a:ext cx="914400" cy="350837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Index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61988" y="1196975"/>
            <a:ext cx="84201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Outline </a:t>
            </a:r>
            <a:r>
              <a:rPr lang="en-US" altLang="ja-JP" dirty="0">
                <a:latin typeface="Arial" charset="0"/>
              </a:rPr>
              <a:t>of FI/F-term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solidFill>
                  <a:srgbClr val="3333FF"/>
                </a:solidFill>
                <a:latin typeface="Arial" charset="0"/>
              </a:rPr>
              <a:t>English Information on classification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PMGS and IPC-FI-CPC </a:t>
            </a:r>
            <a:r>
              <a:rPr lang="en-US" altLang="ja-JP" dirty="0">
                <a:latin typeface="Arial" charset="0"/>
              </a:rPr>
              <a:t>scheme parallel </a:t>
            </a:r>
            <a:r>
              <a:rPr lang="en-US" altLang="ja-JP" dirty="0" smtClean="0">
                <a:latin typeface="Arial" charset="0"/>
              </a:rPr>
              <a:t>viewer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Revision and Reclassification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Current status of FI/F-term system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8CDF557A-B274-4BDA-B016-BB35B8978224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11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/>
              <a:t>JPO website on Classification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6C460523-74CA-4041-9EF7-08FD451CC83A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12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1808163" y="6424613"/>
            <a:ext cx="62722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https://www.jpo.go.jp/e/system/patent/gaiyo/seido-bunrui/index.html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2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27075"/>
            <a:ext cx="7783513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27075"/>
            <a:ext cx="7783513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i="1" smtClean="0">
                <a:solidFill>
                  <a:srgbClr val="0000FF"/>
                </a:solidFill>
              </a:rPr>
              <a:t>PMGS (Patent Map Guidance) </a:t>
            </a:r>
            <a:endParaRPr lang="en-GB" altLang="ja-JP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0FE53525-D86B-45A9-8D8A-92BFA0FFFA2E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13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3" name="Rectangle 9"/>
          <p:cNvSpPr>
            <a:spLocks noChangeArrowheads="1"/>
          </p:cNvSpPr>
          <p:nvPr/>
        </p:nvSpPr>
        <p:spPr bwMode="auto">
          <a:xfrm>
            <a:off x="1808163" y="6424613"/>
            <a:ext cx="627221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https://www.jpo.go.jp/e/system/patent/gaiyo/seido-bunrui/index.html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000125" y="2657475"/>
            <a:ext cx="7888288" cy="8096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0ADB61FA-5E40-4AF3-B99C-4622E6B82318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14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5" name="正方形/長方形 3"/>
          <p:cNvSpPr>
            <a:spLocks noChangeArrowheads="1"/>
          </p:cNvSpPr>
          <p:nvPr/>
        </p:nvSpPr>
        <p:spPr bwMode="auto">
          <a:xfrm>
            <a:off x="928688" y="6338888"/>
            <a:ext cx="83296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>
              <a:defRPr/>
            </a:pPr>
            <a:r>
              <a:rPr lang="en-US" altLang="ja-JP" dirty="0" smtClean="0">
                <a:latin typeface="+mj-lt"/>
              </a:rPr>
              <a:t>https://www.j-platpat.inpit.go.jp/p1101</a:t>
            </a:r>
          </a:p>
        </p:txBody>
      </p:sp>
      <p:grpSp>
        <p:nvGrpSpPr>
          <p:cNvPr id="34820" name="グループ化 6"/>
          <p:cNvGrpSpPr>
            <a:grpSpLocks/>
          </p:cNvGrpSpPr>
          <p:nvPr/>
        </p:nvGrpSpPr>
        <p:grpSpPr bwMode="auto">
          <a:xfrm>
            <a:off x="557213" y="649288"/>
            <a:ext cx="8736012" cy="3897312"/>
            <a:chOff x="522287" y="670720"/>
            <a:chExt cx="8736013" cy="3897754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3"/>
            <a:srcRect l="4026" t="9896" r="6076" b="18763"/>
            <a:stretch/>
          </p:blipFill>
          <p:spPr>
            <a:xfrm>
              <a:off x="522287" y="670720"/>
              <a:ext cx="8736013" cy="3897754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effectLst>
              <a:outerShdw dist="50800" dir="5400000" algn="ctr" rotWithShape="0">
                <a:srgbClr val="000000">
                  <a:alpha val="43137"/>
                </a:srgbClr>
              </a:outerShdw>
            </a:effectLst>
          </p:spPr>
        </p:pic>
        <p:pic>
          <p:nvPicPr>
            <p:cNvPr id="34826" name="図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2" t="21234" r="67448" b="57214"/>
            <a:stretch>
              <a:fillRect/>
            </a:stretch>
          </p:blipFill>
          <p:spPr bwMode="auto">
            <a:xfrm>
              <a:off x="676404" y="1290181"/>
              <a:ext cx="2617941" cy="1177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21" name="Oval 8"/>
          <p:cNvSpPr>
            <a:spLocks noChangeArrowheads="1"/>
          </p:cNvSpPr>
          <p:nvPr/>
        </p:nvSpPr>
        <p:spPr bwMode="auto">
          <a:xfrm>
            <a:off x="593725" y="2070100"/>
            <a:ext cx="2838450" cy="5048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6666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b="1">
              <a:latin typeface="Arial" panose="020B0604020202020204" pitchFamily="34" charset="0"/>
            </a:endParaRPr>
          </a:p>
        </p:txBody>
      </p:sp>
      <p:pic>
        <p:nvPicPr>
          <p:cNvPr id="34822" name="図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10791" r="10370" b="16113"/>
          <a:stretch>
            <a:fillRect/>
          </a:stretch>
        </p:blipFill>
        <p:spPr bwMode="auto">
          <a:xfrm>
            <a:off x="1704975" y="2841625"/>
            <a:ext cx="6745288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左カーブ矢印 2"/>
          <p:cNvSpPr/>
          <p:nvPr/>
        </p:nvSpPr>
        <p:spPr>
          <a:xfrm rot="879599">
            <a:off x="8512175" y="3473450"/>
            <a:ext cx="1136650" cy="2498725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00025" y="115888"/>
            <a:ext cx="8208963" cy="4333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i="1" kern="0" smtClean="0">
                <a:solidFill>
                  <a:srgbClr val="0000FF"/>
                </a:solidFill>
              </a:rPr>
              <a:t>PMGS (Patent Map Guidance) </a:t>
            </a:r>
            <a:endParaRPr lang="en-GB" altLang="ja-JP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mtClean="0"/>
              <a:t>IPC-FI-CPC scheme parallel viewer</a:t>
            </a:r>
            <a:endParaRPr lang="en-GB" altLang="ja-JP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18B572F8-9640-49E3-87E3-64676D4613E3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15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8" name="Rectangle 9"/>
          <p:cNvSpPr>
            <a:spLocks noChangeArrowheads="1"/>
          </p:cNvSpPr>
          <p:nvPr/>
        </p:nvSpPr>
        <p:spPr bwMode="auto">
          <a:xfrm>
            <a:off x="1658938" y="6424613"/>
            <a:ext cx="65706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https://www.jpo.go.jp/e/system/patent/gaiyo/seido-bunrui/index.html</a:t>
            </a:r>
            <a:r>
              <a:rPr lang="ja-JP" altLang="en-US"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　　</a:t>
            </a:r>
            <a:endParaRPr lang="en-GB" altLang="ja-JP">
              <a:latin typeface="Arial" panose="020B0604020202020204" pitchFamily="34" charset="0"/>
              <a:ea typeface="Arial Unicode MS" pitchFamily="50" charset="-128"/>
              <a:cs typeface="Arial" panose="020B0604020202020204" pitchFamily="34" charset="0"/>
            </a:endParaRPr>
          </a:p>
        </p:txBody>
      </p:sp>
      <p:pic>
        <p:nvPicPr>
          <p:cNvPr id="3686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27075"/>
            <a:ext cx="7783513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角丸四角形 9"/>
          <p:cNvSpPr/>
          <p:nvPr/>
        </p:nvSpPr>
        <p:spPr>
          <a:xfrm>
            <a:off x="1000125" y="3433763"/>
            <a:ext cx="7888288" cy="62071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742950"/>
            <a:ext cx="9101138" cy="564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mtClean="0"/>
              <a:t>IPC-FI-CPC scheme parallel viewer</a:t>
            </a: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1511300" y="6389688"/>
            <a:ext cx="6865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http://www.jpo.go.jp/cgi/cgi-bin/search-portal/narabe_tool_e/narabe_e.cgi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356225" y="2497138"/>
            <a:ext cx="118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ja-JP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</a:t>
            </a:r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8232775" y="2490788"/>
            <a:ext cx="118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ja-JP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CPC</a:t>
            </a:r>
          </a:p>
        </p:txBody>
      </p:sp>
      <p:sp>
        <p:nvSpPr>
          <p:cNvPr id="38919" name="Text Box 11"/>
          <p:cNvSpPr txBox="1">
            <a:spLocks noChangeArrowheads="1"/>
          </p:cNvSpPr>
          <p:nvPr/>
        </p:nvSpPr>
        <p:spPr bwMode="auto">
          <a:xfrm>
            <a:off x="1638300" y="2528888"/>
            <a:ext cx="11826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ja-JP" sz="24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IPC</a:t>
            </a:r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800100" y="862013"/>
            <a:ext cx="2532063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665163"/>
            <a:ext cx="9301163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mtClean="0"/>
              <a:t>IPC-FI-CPC parallel viewer</a:t>
            </a:r>
          </a:p>
        </p:txBody>
      </p:sp>
      <p:sp>
        <p:nvSpPr>
          <p:cNvPr id="40964" name="Rectangle 9"/>
          <p:cNvSpPr>
            <a:spLocks noChangeArrowheads="1"/>
          </p:cNvSpPr>
          <p:nvPr/>
        </p:nvSpPr>
        <p:spPr bwMode="auto">
          <a:xfrm>
            <a:off x="1511300" y="6465888"/>
            <a:ext cx="6865938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http://www.jpo.go.jp/cgi/cgi-bin/search-portal/narabe_tool_e/narabe_e.cgi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88913" y="1765300"/>
            <a:ext cx="3857625" cy="4603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ja-JP" sz="2400" dirty="0" smtClean="0">
                <a:ea typeface="ＭＳ Ｐゴシック" pitchFamily="50" charset="-128"/>
              </a:rPr>
              <a:t>Keyword searchable</a:t>
            </a:r>
          </a:p>
        </p:txBody>
      </p:sp>
      <p:sp>
        <p:nvSpPr>
          <p:cNvPr id="40966" name="Oval 9"/>
          <p:cNvSpPr>
            <a:spLocks noChangeArrowheads="1"/>
          </p:cNvSpPr>
          <p:nvPr/>
        </p:nvSpPr>
        <p:spPr bwMode="auto">
          <a:xfrm>
            <a:off x="46038" y="4281488"/>
            <a:ext cx="1511300" cy="42545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544513" y="3879850"/>
            <a:ext cx="360362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209550" y="3435350"/>
            <a:ext cx="3024188" cy="460375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ja-JP" sz="2400" dirty="0" smtClean="0">
                <a:ea typeface="ＭＳ Ｐゴシック" pitchFamily="50" charset="-128"/>
              </a:rPr>
              <a:t>Link to the scheme</a:t>
            </a:r>
            <a:endParaRPr lang="en-GB" altLang="ja-JP" sz="2400" dirty="0" smtClean="0">
              <a:ea typeface="ＭＳ Ｐゴシック" pitchFamily="50" charset="-128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1600200" y="2438400"/>
            <a:ext cx="3194050" cy="18018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Index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61988" y="1196975"/>
            <a:ext cx="84201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ja-JP" dirty="0" smtClean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Outline </a:t>
            </a:r>
            <a:r>
              <a:rPr lang="en-US" altLang="ja-JP" dirty="0">
                <a:latin typeface="Arial" charset="0"/>
              </a:rPr>
              <a:t>of FI/F-term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solidFill>
                  <a:srgbClr val="3333FF"/>
                </a:solidFill>
                <a:latin typeface="Arial" charset="0"/>
              </a:rPr>
              <a:t>English Information on classification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PMGS and IPC-FI-CPC scheme parallel viewer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solidFill>
                  <a:srgbClr val="3333FF"/>
                </a:solidFill>
                <a:latin typeface="Arial" charset="0"/>
              </a:rPr>
              <a:t>Revision and Reclassification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>
                <a:latin typeface="Arial" charset="0"/>
              </a:rPr>
              <a:t>Current status of </a:t>
            </a:r>
            <a:r>
              <a:rPr lang="en-US" altLang="ja-JP" dirty="0" smtClean="0">
                <a:latin typeface="Arial" charset="0"/>
              </a:rPr>
              <a:t>FI/F-term revision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>
                <a:latin typeface="Arial" charset="0"/>
              </a:rPr>
              <a:t>FI </a:t>
            </a:r>
            <a:r>
              <a:rPr lang="en-US" altLang="ja-JP" dirty="0" smtClean="0">
                <a:latin typeface="Arial" charset="0"/>
              </a:rPr>
              <a:t>system reform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Updating FI scheme according to the latest version of IPC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7544D32D-4644-4E52-8384-9AB515D9B6E8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18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ja-JP" smtClean="0"/>
              <a:t>JPO website on classification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A906AF92-8C14-497C-BA35-693EA6855FAA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19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5060" name="Rectangle 9"/>
          <p:cNvSpPr>
            <a:spLocks noChangeArrowheads="1"/>
          </p:cNvSpPr>
          <p:nvPr/>
        </p:nvSpPr>
        <p:spPr bwMode="auto">
          <a:xfrm>
            <a:off x="1658938" y="6424613"/>
            <a:ext cx="6570662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https://www.jpo.go.jp/e/system/patent/gaiyo/seido-bunrui/index.html</a:t>
            </a:r>
            <a:r>
              <a:rPr lang="ja-JP" altLang="en-US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　　</a:t>
            </a:r>
            <a:endParaRPr lang="en-GB" altLang="ja-JP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45061" name="図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727075"/>
            <a:ext cx="7783513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/>
          <p:cNvSpPr/>
          <p:nvPr/>
        </p:nvSpPr>
        <p:spPr>
          <a:xfrm>
            <a:off x="1000125" y="4468813"/>
            <a:ext cx="7888288" cy="58578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998538" y="5068888"/>
            <a:ext cx="7888287" cy="64135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Index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61988" y="1196975"/>
            <a:ext cx="84201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Outline </a:t>
            </a:r>
            <a:r>
              <a:rPr lang="en-US" altLang="ja-JP" dirty="0">
                <a:latin typeface="Arial" charset="0"/>
              </a:rPr>
              <a:t>of FI/F-term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English Information on classification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PMGS and IPC-FI-CPC </a:t>
            </a:r>
            <a:r>
              <a:rPr lang="en-US" altLang="ja-JP" dirty="0">
                <a:latin typeface="Arial" charset="0"/>
              </a:rPr>
              <a:t>scheme parallel </a:t>
            </a:r>
            <a:r>
              <a:rPr lang="en-US" altLang="ja-JP" dirty="0" smtClean="0">
                <a:latin typeface="Arial" charset="0"/>
              </a:rPr>
              <a:t>viewer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Revision and Reclassification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Current status of FI system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538CF674-1737-4919-BB5B-94013A7331E5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Index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61988" y="1196975"/>
            <a:ext cx="84201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ja-JP" dirty="0" smtClean="0">
              <a:solidFill>
                <a:srgbClr val="3333FF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Outline </a:t>
            </a:r>
            <a:r>
              <a:rPr lang="en-US" altLang="ja-JP" dirty="0">
                <a:latin typeface="Arial" charset="0"/>
              </a:rPr>
              <a:t>of FI/F-term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English Information on classification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PMGS and IPC-FI-CPC scheme parallel viewer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Revision and Reclassification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solidFill>
                  <a:srgbClr val="3333FF"/>
                </a:solidFill>
                <a:latin typeface="Arial" charset="0"/>
              </a:rPr>
              <a:t>Current </a:t>
            </a:r>
            <a:r>
              <a:rPr lang="en-US" altLang="ja-JP" dirty="0">
                <a:solidFill>
                  <a:srgbClr val="3333FF"/>
                </a:solidFill>
                <a:latin typeface="Arial" charset="0"/>
              </a:rPr>
              <a:t>status of </a:t>
            </a:r>
            <a:r>
              <a:rPr lang="en-US" altLang="ja-JP" dirty="0" smtClean="0">
                <a:solidFill>
                  <a:srgbClr val="3333FF"/>
                </a:solidFill>
                <a:latin typeface="Arial" charset="0"/>
              </a:rPr>
              <a:t>FI system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F61203EA-4F70-4243-B442-FC7FB39421CA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20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正方形/長方形 29"/>
          <p:cNvSpPr/>
          <p:nvPr/>
        </p:nvSpPr>
        <p:spPr>
          <a:xfrm>
            <a:off x="100013" y="2546350"/>
            <a:ext cx="9715500" cy="1878013"/>
          </a:xfrm>
          <a:prstGeom prst="rect">
            <a:avLst/>
          </a:prstGeom>
          <a:solidFill>
            <a:srgbClr val="99CCFF">
              <a:alpha val="10196"/>
            </a:srgbClr>
          </a:solidFill>
          <a:ln>
            <a:solidFill>
              <a:srgbClr val="99CCFF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25" name="直線コネクタ 24"/>
          <p:cNvCxnSpPr/>
          <p:nvPr/>
        </p:nvCxnSpPr>
        <p:spPr>
          <a:xfrm>
            <a:off x="401638" y="3713163"/>
            <a:ext cx="9215437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56" name="スライド番号プレースホルダー 4"/>
          <p:cNvSpPr>
            <a:spLocks noGrp="1"/>
          </p:cNvSpPr>
          <p:nvPr>
            <p:ph type="sldNum" sz="quarter" idx="10"/>
          </p:nvPr>
        </p:nvSpPr>
        <p:spPr>
          <a:xfrm>
            <a:off x="7681913" y="6484938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0EA0640E-1A0A-4AA2-AC71-E825E767C59E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21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200025" y="115888"/>
            <a:ext cx="82089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3333FF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kern="0" dirty="0" smtClean="0"/>
              <a:t>FI system</a:t>
            </a:r>
          </a:p>
        </p:txBody>
      </p:sp>
      <p:sp>
        <p:nvSpPr>
          <p:cNvPr id="49158" name="テキスト ボックス 6"/>
          <p:cNvSpPr txBox="1">
            <a:spLocks noChangeArrowheads="1"/>
          </p:cNvSpPr>
          <p:nvPr/>
        </p:nvSpPr>
        <p:spPr bwMode="auto">
          <a:xfrm>
            <a:off x="354013" y="3700463"/>
            <a:ext cx="539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Jan.</a:t>
            </a:r>
            <a:endParaRPr lang="ja-JP" altLang="en-US" i="1"/>
          </a:p>
        </p:txBody>
      </p:sp>
      <p:sp>
        <p:nvSpPr>
          <p:cNvPr id="49159" name="テキスト ボックス 48"/>
          <p:cNvSpPr txBox="1">
            <a:spLocks noChangeArrowheads="1"/>
          </p:cNvSpPr>
          <p:nvPr/>
        </p:nvSpPr>
        <p:spPr bwMode="auto">
          <a:xfrm>
            <a:off x="2552700" y="3692525"/>
            <a:ext cx="5445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Jun.</a:t>
            </a:r>
            <a:endParaRPr lang="ja-JP" altLang="en-US" i="1"/>
          </a:p>
        </p:txBody>
      </p:sp>
      <p:sp>
        <p:nvSpPr>
          <p:cNvPr id="49160" name="テキスト ボックス 53"/>
          <p:cNvSpPr txBox="1">
            <a:spLocks noChangeArrowheads="1"/>
          </p:cNvSpPr>
          <p:nvPr/>
        </p:nvSpPr>
        <p:spPr bwMode="auto">
          <a:xfrm>
            <a:off x="4756150" y="3692525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Jan.</a:t>
            </a:r>
            <a:endParaRPr lang="ja-JP" altLang="en-US" i="1"/>
          </a:p>
        </p:txBody>
      </p:sp>
      <p:sp>
        <p:nvSpPr>
          <p:cNvPr id="49161" name="テキスト ボックス 61"/>
          <p:cNvSpPr txBox="1">
            <a:spLocks noChangeArrowheads="1"/>
          </p:cNvSpPr>
          <p:nvPr/>
        </p:nvSpPr>
        <p:spPr bwMode="auto">
          <a:xfrm>
            <a:off x="6854825" y="3681413"/>
            <a:ext cx="54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Jun.</a:t>
            </a:r>
            <a:endParaRPr lang="ja-JP" altLang="en-US" i="1"/>
          </a:p>
        </p:txBody>
      </p:sp>
      <p:sp>
        <p:nvSpPr>
          <p:cNvPr id="9" name="爆発 1 8"/>
          <p:cNvSpPr/>
          <p:nvPr/>
        </p:nvSpPr>
        <p:spPr>
          <a:xfrm>
            <a:off x="1911350" y="3452813"/>
            <a:ext cx="454025" cy="517525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7" name="爆発 1 66"/>
          <p:cNvSpPr/>
          <p:nvPr/>
        </p:nvSpPr>
        <p:spPr>
          <a:xfrm>
            <a:off x="4221163" y="3432175"/>
            <a:ext cx="452437" cy="5175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0" name="直線コネクタ 69"/>
          <p:cNvCxnSpPr/>
          <p:nvPr/>
        </p:nvCxnSpPr>
        <p:spPr>
          <a:xfrm flipH="1" flipV="1">
            <a:off x="2808288" y="3541713"/>
            <a:ext cx="0" cy="227012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 flipH="1" flipV="1">
            <a:off x="7116763" y="3541713"/>
            <a:ext cx="0" cy="227012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"/>
          <p:cNvSpPr txBox="1">
            <a:spLocks noChangeArrowheads="1"/>
          </p:cNvSpPr>
          <p:nvPr/>
        </p:nvSpPr>
        <p:spPr bwMode="auto">
          <a:xfrm>
            <a:off x="138113" y="644525"/>
            <a:ext cx="9696450" cy="1917700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400">
                <a:solidFill>
                  <a:schemeClr val="tx1"/>
                </a:solidFill>
                <a:latin typeface="+mj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1200">
                <a:solidFill>
                  <a:schemeClr val="tx1"/>
                </a:solidFill>
                <a:latin typeface="+mj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j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j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j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j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j-lt"/>
                <a:ea typeface="+mn-ea"/>
              </a:defRPr>
            </a:lvl9pPr>
          </a:lstStyle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ja-JP" kern="0" dirty="0" smtClean="0">
                <a:latin typeface="Arial" charset="0"/>
              </a:rPr>
              <a:t>FI </a:t>
            </a:r>
            <a:r>
              <a:rPr lang="en-US" altLang="ja-JP" kern="0" dirty="0">
                <a:latin typeface="Arial" charset="0"/>
              </a:rPr>
              <a:t>system </a:t>
            </a: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n-US" altLang="ja-JP" sz="1800" kern="0" dirty="0">
                <a:latin typeface="Arial" charset="0"/>
              </a:rPr>
              <a:t>FI revision corresponding to new IPC publication </a:t>
            </a:r>
            <a:r>
              <a:rPr lang="en-US" altLang="ja-JP" sz="18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twice </a:t>
            </a:r>
            <a:r>
              <a:rPr lang="en-US" altLang="ja-JP" sz="18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 year</a:t>
            </a: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n-US" altLang="ja-JP" sz="1800" kern="0" dirty="0" smtClean="0">
                <a:latin typeface="Arial" charset="0"/>
              </a:rPr>
              <a:t>FI revision in </a:t>
            </a:r>
            <a:r>
              <a:rPr lang="en-US" altLang="ja-JP" sz="1800" kern="0" dirty="0">
                <a:latin typeface="Arial" charset="0"/>
              </a:rPr>
              <a:t>Nov </a:t>
            </a:r>
            <a:r>
              <a:rPr lang="en-US" altLang="ja-JP" sz="1800" kern="0" dirty="0" smtClean="0">
                <a:latin typeface="Arial" charset="0"/>
              </a:rPr>
              <a:t>2019 </a:t>
            </a:r>
            <a:r>
              <a:rPr lang="en-US" altLang="ja-JP" sz="18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before </a:t>
            </a:r>
            <a:r>
              <a:rPr lang="en-US" altLang="ja-JP" sz="18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new IPC entering into force in Jan </a:t>
            </a:r>
            <a:r>
              <a:rPr lang="en-US" altLang="ja-JP" sz="18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2020</a:t>
            </a:r>
          </a:p>
          <a:p>
            <a:pPr lvl="1" algn="l" eaLnBrk="1" hangingPunct="1">
              <a:lnSpc>
                <a:spcPct val="90000"/>
              </a:lnSpc>
              <a:defRPr/>
            </a:pPr>
            <a:endParaRPr lang="en-US" altLang="ja-JP" sz="1800" b="1" kern="0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ja-JP" kern="0" dirty="0">
                <a:latin typeface="Arial" charset="0"/>
              </a:rPr>
              <a:t>Advantage</a:t>
            </a:r>
          </a:p>
          <a:p>
            <a:pPr lvl="1" algn="l" eaLnBrk="1" hangingPunct="1">
              <a:lnSpc>
                <a:spcPct val="90000"/>
              </a:lnSpc>
              <a:defRPr/>
            </a:pPr>
            <a:r>
              <a:rPr lang="en-US" altLang="ja-JP" sz="1800" b="1" kern="0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B</a:t>
            </a:r>
            <a:r>
              <a:rPr lang="en-US" altLang="ja-JP" sz="1800" b="1" kern="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acklog and deliver reclassification data into the MCD can be reduced quickly.</a:t>
            </a:r>
          </a:p>
        </p:txBody>
      </p:sp>
      <p:sp>
        <p:nvSpPr>
          <p:cNvPr id="82" name="爆発 1 81"/>
          <p:cNvSpPr/>
          <p:nvPr/>
        </p:nvSpPr>
        <p:spPr>
          <a:xfrm>
            <a:off x="6302375" y="3467100"/>
            <a:ext cx="454025" cy="515938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431925" y="3125788"/>
            <a:ext cx="1227138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1</a:t>
            </a:r>
            <a:r>
              <a:rPr lang="en-US" altLang="ja-JP" baseline="30000" dirty="0">
                <a:latin typeface="+mj-lt"/>
              </a:rPr>
              <a:t>st</a:t>
            </a:r>
            <a:r>
              <a:rPr lang="en-US" altLang="ja-JP" dirty="0">
                <a:latin typeface="+mj-lt"/>
              </a:rPr>
              <a:t> revision </a:t>
            </a:r>
            <a:endParaRPr lang="ja-JP" altLang="en-US" dirty="0">
              <a:latin typeface="+mj-lt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822700" y="3136900"/>
            <a:ext cx="12700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2</a:t>
            </a:r>
            <a:r>
              <a:rPr lang="en-US" altLang="ja-JP" baseline="30000" dirty="0">
                <a:latin typeface="+mj-lt"/>
              </a:rPr>
              <a:t>nd</a:t>
            </a:r>
            <a:r>
              <a:rPr lang="en-US" altLang="ja-JP" dirty="0">
                <a:latin typeface="+mj-lt"/>
              </a:rPr>
              <a:t> revision </a:t>
            </a:r>
            <a:endParaRPr lang="ja-JP" altLang="en-US" dirty="0">
              <a:latin typeface="+mj-lt"/>
            </a:endParaRPr>
          </a:p>
        </p:txBody>
      </p:sp>
      <p:grpSp>
        <p:nvGrpSpPr>
          <p:cNvPr id="49170" name="グループ化 35"/>
          <p:cNvGrpSpPr>
            <a:grpSpLocks/>
          </p:cNvGrpSpPr>
          <p:nvPr/>
        </p:nvGrpSpPr>
        <p:grpSpPr bwMode="auto">
          <a:xfrm>
            <a:off x="638175" y="3313113"/>
            <a:ext cx="8616950" cy="463550"/>
            <a:chOff x="638237" y="2018177"/>
            <a:chExt cx="8617384" cy="1514243"/>
          </a:xfrm>
        </p:grpSpPr>
        <p:grpSp>
          <p:nvGrpSpPr>
            <p:cNvPr id="49209" name="グループ化 34"/>
            <p:cNvGrpSpPr>
              <a:grpSpLocks/>
            </p:cNvGrpSpPr>
            <p:nvPr/>
          </p:nvGrpSpPr>
          <p:grpSpPr bwMode="auto">
            <a:xfrm>
              <a:off x="638237" y="2018177"/>
              <a:ext cx="4308693" cy="1505879"/>
              <a:chOff x="638237" y="2018177"/>
              <a:chExt cx="4308693" cy="1505879"/>
            </a:xfrm>
          </p:grpSpPr>
          <p:cxnSp>
            <p:nvCxnSpPr>
              <p:cNvPr id="45" name="直線コネクタ 44"/>
              <p:cNvCxnSpPr/>
              <p:nvPr/>
            </p:nvCxnSpPr>
            <p:spPr>
              <a:xfrm flipH="1" flipV="1">
                <a:off x="638237" y="2023361"/>
                <a:ext cx="0" cy="1498686"/>
              </a:xfrm>
              <a:prstGeom prst="line">
                <a:avLst/>
              </a:prstGeom>
              <a:ln w="28575">
                <a:solidFill>
                  <a:schemeClr val="accent3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 flipH="1" flipV="1">
                <a:off x="4946929" y="2018177"/>
                <a:ext cx="0" cy="1503870"/>
              </a:xfrm>
              <a:prstGeom prst="line">
                <a:avLst/>
              </a:prstGeom>
              <a:ln w="28575">
                <a:solidFill>
                  <a:schemeClr val="accent3">
                    <a:lumMod val="6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直線コネクタ 83"/>
            <p:cNvCxnSpPr/>
            <p:nvPr/>
          </p:nvCxnSpPr>
          <p:spPr>
            <a:xfrm flipH="1" flipV="1">
              <a:off x="9255621" y="2028549"/>
              <a:ext cx="0" cy="1503871"/>
            </a:xfrm>
            <a:prstGeom prst="line">
              <a:avLst/>
            </a:prstGeom>
            <a:ln w="28575">
              <a:solidFill>
                <a:schemeClr val="accent3">
                  <a:lumMod val="6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テキスト ボックス 84"/>
          <p:cNvSpPr txBox="1"/>
          <p:nvPr/>
        </p:nvSpPr>
        <p:spPr>
          <a:xfrm>
            <a:off x="5954713" y="3097213"/>
            <a:ext cx="122555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1</a:t>
            </a:r>
            <a:r>
              <a:rPr lang="en-US" altLang="ja-JP" baseline="30000" dirty="0">
                <a:latin typeface="+mj-lt"/>
              </a:rPr>
              <a:t>st</a:t>
            </a:r>
            <a:r>
              <a:rPr lang="en-US" altLang="ja-JP" dirty="0">
                <a:latin typeface="+mj-lt"/>
              </a:rPr>
              <a:t> revision </a:t>
            </a:r>
            <a:endParaRPr lang="ja-JP" altLang="en-US" dirty="0">
              <a:latin typeface="+mj-lt"/>
            </a:endParaRPr>
          </a:p>
        </p:txBody>
      </p:sp>
      <p:sp>
        <p:nvSpPr>
          <p:cNvPr id="49172" name="テキスト ボックス 85"/>
          <p:cNvSpPr txBox="1">
            <a:spLocks noChangeArrowheads="1"/>
          </p:cNvSpPr>
          <p:nvPr/>
        </p:nvSpPr>
        <p:spPr bwMode="auto">
          <a:xfrm>
            <a:off x="2463800" y="3967163"/>
            <a:ext cx="6016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b="1" i="1"/>
              <a:t>2019</a:t>
            </a:r>
            <a:endParaRPr lang="ja-JP" altLang="en-US" b="1" i="1"/>
          </a:p>
        </p:txBody>
      </p:sp>
      <p:sp>
        <p:nvSpPr>
          <p:cNvPr id="49173" name="テキスト ボックス 86"/>
          <p:cNvSpPr txBox="1">
            <a:spLocks noChangeArrowheads="1"/>
          </p:cNvSpPr>
          <p:nvPr/>
        </p:nvSpPr>
        <p:spPr bwMode="auto">
          <a:xfrm>
            <a:off x="6780213" y="3992563"/>
            <a:ext cx="6016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b="1" i="1"/>
              <a:t>2020</a:t>
            </a:r>
            <a:endParaRPr lang="ja-JP" altLang="en-US" b="1" i="1"/>
          </a:p>
        </p:txBody>
      </p:sp>
      <p:sp>
        <p:nvSpPr>
          <p:cNvPr id="88" name="爆発 1 87"/>
          <p:cNvSpPr/>
          <p:nvPr/>
        </p:nvSpPr>
        <p:spPr>
          <a:xfrm>
            <a:off x="8529638" y="3459163"/>
            <a:ext cx="452437" cy="517525"/>
          </a:xfrm>
          <a:prstGeom prst="irregularSeal1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4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8124825" y="3163888"/>
            <a:ext cx="12700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2</a:t>
            </a:r>
            <a:r>
              <a:rPr lang="en-US" altLang="ja-JP" baseline="30000" dirty="0">
                <a:latin typeface="+mj-lt"/>
              </a:rPr>
              <a:t>nd</a:t>
            </a:r>
            <a:r>
              <a:rPr lang="en-US" altLang="ja-JP" dirty="0">
                <a:latin typeface="+mj-lt"/>
              </a:rPr>
              <a:t> revision </a:t>
            </a:r>
            <a:endParaRPr lang="ja-JP" altLang="en-US" dirty="0">
              <a:latin typeface="+mj-lt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38100" y="2524125"/>
            <a:ext cx="20081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u="sng" kern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FI revision schedule</a:t>
            </a:r>
          </a:p>
        </p:txBody>
      </p:sp>
      <p:sp>
        <p:nvSpPr>
          <p:cNvPr id="64" name="正方形/長方形 63"/>
          <p:cNvSpPr/>
          <p:nvPr/>
        </p:nvSpPr>
        <p:spPr>
          <a:xfrm>
            <a:off x="125413" y="4448175"/>
            <a:ext cx="9717087" cy="2287588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5" name="直線コネクタ 64"/>
          <p:cNvCxnSpPr/>
          <p:nvPr/>
        </p:nvCxnSpPr>
        <p:spPr>
          <a:xfrm>
            <a:off x="423863" y="5791200"/>
            <a:ext cx="9293225" cy="0"/>
          </a:xfrm>
          <a:prstGeom prst="line">
            <a:avLst/>
          </a:prstGeom>
          <a:ln w="28575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79" name="テキスト ボックス 65"/>
          <p:cNvSpPr txBox="1">
            <a:spLocks noChangeArrowheads="1"/>
          </p:cNvSpPr>
          <p:nvPr/>
        </p:nvSpPr>
        <p:spPr bwMode="auto">
          <a:xfrm>
            <a:off x="376238" y="5954713"/>
            <a:ext cx="5381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Jan.</a:t>
            </a:r>
            <a:endParaRPr lang="ja-JP" altLang="en-US" i="1"/>
          </a:p>
        </p:txBody>
      </p:sp>
      <p:sp>
        <p:nvSpPr>
          <p:cNvPr id="49180" name="テキスト ボックス 67"/>
          <p:cNvSpPr txBox="1">
            <a:spLocks noChangeArrowheads="1"/>
          </p:cNvSpPr>
          <p:nvPr/>
        </p:nvSpPr>
        <p:spPr bwMode="auto">
          <a:xfrm>
            <a:off x="2574925" y="5946775"/>
            <a:ext cx="542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Jun.</a:t>
            </a:r>
            <a:endParaRPr lang="ja-JP" altLang="en-US" i="1"/>
          </a:p>
        </p:txBody>
      </p:sp>
      <p:sp>
        <p:nvSpPr>
          <p:cNvPr id="49181" name="テキスト ボックス 68"/>
          <p:cNvSpPr txBox="1">
            <a:spLocks noChangeArrowheads="1"/>
          </p:cNvSpPr>
          <p:nvPr/>
        </p:nvSpPr>
        <p:spPr bwMode="auto">
          <a:xfrm>
            <a:off x="4778375" y="5946775"/>
            <a:ext cx="538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Jan.</a:t>
            </a:r>
            <a:endParaRPr lang="ja-JP" altLang="en-US" i="1"/>
          </a:p>
        </p:txBody>
      </p:sp>
      <p:sp>
        <p:nvSpPr>
          <p:cNvPr id="49182" name="テキスト ボックス 70"/>
          <p:cNvSpPr txBox="1">
            <a:spLocks noChangeArrowheads="1"/>
          </p:cNvSpPr>
          <p:nvPr/>
        </p:nvSpPr>
        <p:spPr bwMode="auto">
          <a:xfrm>
            <a:off x="6875463" y="5935663"/>
            <a:ext cx="5445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Jun.</a:t>
            </a:r>
            <a:endParaRPr lang="ja-JP" altLang="en-US" i="1"/>
          </a:p>
        </p:txBody>
      </p:sp>
      <p:cxnSp>
        <p:nvCxnSpPr>
          <p:cNvPr id="72" name="直線コネクタ 71"/>
          <p:cNvCxnSpPr/>
          <p:nvPr/>
        </p:nvCxnSpPr>
        <p:spPr>
          <a:xfrm flipH="1" flipV="1">
            <a:off x="658813" y="5292725"/>
            <a:ext cx="0" cy="554038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/>
          <p:cNvCxnSpPr/>
          <p:nvPr/>
        </p:nvCxnSpPr>
        <p:spPr>
          <a:xfrm flipH="1" flipV="1">
            <a:off x="2828925" y="5686425"/>
            <a:ext cx="0" cy="228600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/>
          <p:cNvCxnSpPr/>
          <p:nvPr/>
        </p:nvCxnSpPr>
        <p:spPr>
          <a:xfrm flipH="1" flipV="1">
            <a:off x="4968875" y="5249863"/>
            <a:ext cx="0" cy="596900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 flipH="1" flipV="1">
            <a:off x="7138988" y="5686425"/>
            <a:ext cx="0" cy="228600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1604963" y="6396038"/>
            <a:ext cx="108108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IPC/RWG</a:t>
            </a:r>
            <a:endParaRPr lang="ja-JP" altLang="en-US" dirty="0">
              <a:latin typeface="+mj-lt"/>
            </a:endParaRPr>
          </a:p>
        </p:txBody>
      </p:sp>
      <p:cxnSp>
        <p:nvCxnSpPr>
          <p:cNvPr id="79" name="直線コネクタ 78"/>
          <p:cNvCxnSpPr/>
          <p:nvPr/>
        </p:nvCxnSpPr>
        <p:spPr>
          <a:xfrm flipH="1" flipV="1">
            <a:off x="9277350" y="5243513"/>
            <a:ext cx="0" cy="611187"/>
          </a:xfrm>
          <a:prstGeom prst="line">
            <a:avLst/>
          </a:prstGeom>
          <a:ln w="28575">
            <a:solidFill>
              <a:schemeClr val="accent3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正方形/長方形 79"/>
          <p:cNvSpPr/>
          <p:nvPr/>
        </p:nvSpPr>
        <p:spPr>
          <a:xfrm>
            <a:off x="66675" y="4441825"/>
            <a:ext cx="140335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ja-JP" u="sng" kern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IPC schedule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3779838" y="6381750"/>
            <a:ext cx="10826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IPC/RWG</a:t>
            </a:r>
            <a:endParaRPr lang="ja-JP" altLang="en-US" dirty="0">
              <a:latin typeface="+mj-lt"/>
            </a:endParaRPr>
          </a:p>
        </p:txBody>
      </p:sp>
      <p:sp>
        <p:nvSpPr>
          <p:cNvPr id="97" name="爆発 1 96"/>
          <p:cNvSpPr/>
          <p:nvPr/>
        </p:nvSpPr>
        <p:spPr>
          <a:xfrm>
            <a:off x="4745038" y="5446713"/>
            <a:ext cx="454025" cy="51752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8" name="ひし形 97"/>
          <p:cNvSpPr/>
          <p:nvPr/>
        </p:nvSpPr>
        <p:spPr>
          <a:xfrm>
            <a:off x="1965325" y="6097588"/>
            <a:ext cx="285750" cy="304800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ひし形 101"/>
          <p:cNvSpPr/>
          <p:nvPr/>
        </p:nvSpPr>
        <p:spPr>
          <a:xfrm>
            <a:off x="4183063" y="6097588"/>
            <a:ext cx="285750" cy="304800"/>
          </a:xfrm>
          <a:prstGeom prst="diamon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4" name="ひし形 103"/>
          <p:cNvSpPr/>
          <p:nvPr/>
        </p:nvSpPr>
        <p:spPr>
          <a:xfrm>
            <a:off x="6350000" y="6107113"/>
            <a:ext cx="285750" cy="304800"/>
          </a:xfrm>
          <a:prstGeom prst="diamon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6" name="ひし形 105"/>
          <p:cNvSpPr/>
          <p:nvPr/>
        </p:nvSpPr>
        <p:spPr>
          <a:xfrm>
            <a:off x="8561388" y="6110288"/>
            <a:ext cx="284162" cy="304800"/>
          </a:xfrm>
          <a:prstGeom prst="diamond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accent4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5932488" y="6402388"/>
            <a:ext cx="1081087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IPC/RWG</a:t>
            </a:r>
            <a:endParaRPr lang="ja-JP" altLang="en-US" dirty="0">
              <a:latin typeface="+mj-lt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8107363" y="6388100"/>
            <a:ext cx="10826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IPC/RWG</a:t>
            </a:r>
            <a:endParaRPr lang="ja-JP" altLang="en-US" dirty="0">
              <a:latin typeface="+mj-lt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4011613" y="4908550"/>
            <a:ext cx="2028825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solidFill>
                  <a:srgbClr val="FF0000"/>
                </a:solidFill>
                <a:latin typeface="+mj-lt"/>
              </a:rPr>
              <a:t>New IPC publication</a:t>
            </a:r>
          </a:p>
          <a:p>
            <a:pPr algn="ctr">
              <a:defRPr/>
            </a:pPr>
            <a:r>
              <a:rPr lang="en-US" altLang="ja-JP" dirty="0">
                <a:solidFill>
                  <a:srgbClr val="FF0000"/>
                </a:solidFill>
                <a:latin typeface="+mj-lt"/>
              </a:rPr>
              <a:t>(IPC2020)</a:t>
            </a:r>
          </a:p>
        </p:txBody>
      </p:sp>
      <p:sp>
        <p:nvSpPr>
          <p:cNvPr id="110" name="爆発 1 109"/>
          <p:cNvSpPr/>
          <p:nvPr/>
        </p:nvSpPr>
        <p:spPr>
          <a:xfrm>
            <a:off x="436563" y="5502275"/>
            <a:ext cx="454025" cy="517525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1" name="爆発 1 110"/>
          <p:cNvSpPr/>
          <p:nvPr/>
        </p:nvSpPr>
        <p:spPr>
          <a:xfrm>
            <a:off x="9051925" y="5543550"/>
            <a:ext cx="454025" cy="517525"/>
          </a:xfrm>
          <a:prstGeom prst="irregularSeal1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3" name="ひし形 112"/>
          <p:cNvSpPr/>
          <p:nvPr/>
        </p:nvSpPr>
        <p:spPr>
          <a:xfrm>
            <a:off x="66675" y="6129338"/>
            <a:ext cx="285750" cy="304800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-38100" y="4926013"/>
            <a:ext cx="20288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New IPC publication</a:t>
            </a:r>
          </a:p>
          <a:p>
            <a:pPr algn="ctr">
              <a:defRPr/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(IPC2019)</a:t>
            </a:r>
          </a:p>
        </p:txBody>
      </p:sp>
      <p:sp>
        <p:nvSpPr>
          <p:cNvPr id="120" name="テキスト ボックス 119"/>
          <p:cNvSpPr txBox="1"/>
          <p:nvPr/>
        </p:nvSpPr>
        <p:spPr>
          <a:xfrm>
            <a:off x="-47625" y="6410325"/>
            <a:ext cx="10826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dirty="0">
                <a:latin typeface="+mj-lt"/>
              </a:rPr>
              <a:t>IPC/RWG</a:t>
            </a:r>
            <a:endParaRPr lang="ja-JP" altLang="en-US" dirty="0">
              <a:latin typeface="+mj-lt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7969250" y="5026025"/>
            <a:ext cx="2027238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New IPC publication</a:t>
            </a:r>
          </a:p>
          <a:p>
            <a:pPr algn="ctr">
              <a:defRPr/>
            </a:pPr>
            <a:r>
              <a:rPr lang="en-US" altLang="ja-JP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(IPC2021)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2320925" y="3843338"/>
            <a:ext cx="3951288" cy="2400300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flipV="1">
            <a:off x="411163" y="3840163"/>
            <a:ext cx="3822700" cy="2359025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207" name="テキスト ボックス 68"/>
          <p:cNvSpPr txBox="1">
            <a:spLocks noChangeArrowheads="1"/>
          </p:cNvSpPr>
          <p:nvPr/>
        </p:nvSpPr>
        <p:spPr bwMode="auto">
          <a:xfrm>
            <a:off x="9010650" y="5984875"/>
            <a:ext cx="538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Jan.</a:t>
            </a:r>
            <a:endParaRPr lang="ja-JP" altLang="en-US" i="1"/>
          </a:p>
        </p:txBody>
      </p:sp>
      <p:sp>
        <p:nvSpPr>
          <p:cNvPr id="49208" name="テキスト ボックス 68"/>
          <p:cNvSpPr txBox="1">
            <a:spLocks noChangeArrowheads="1"/>
          </p:cNvSpPr>
          <p:nvPr/>
        </p:nvSpPr>
        <p:spPr bwMode="auto">
          <a:xfrm>
            <a:off x="8985250" y="3695700"/>
            <a:ext cx="538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 i="1"/>
              <a:t>Jan.</a:t>
            </a:r>
            <a:endParaRPr lang="ja-JP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7"/>
          <p:cNvSpPr>
            <a:spLocks noChangeArrowheads="1"/>
          </p:cNvSpPr>
          <p:nvPr/>
        </p:nvSpPr>
        <p:spPr bwMode="auto">
          <a:xfrm>
            <a:off x="42863" y="90488"/>
            <a:ext cx="929005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Rate for FI corresponding to the latest IPC</a:t>
            </a:r>
          </a:p>
        </p:txBody>
      </p:sp>
      <p:sp>
        <p:nvSpPr>
          <p:cNvPr id="51203" name="スライド番号プレースホルダー 3"/>
          <p:cNvSpPr>
            <a:spLocks noGrp="1"/>
          </p:cNvSpPr>
          <p:nvPr>
            <p:ph type="sldNum" sz="quarter" idx="10"/>
          </p:nvPr>
        </p:nvSpPr>
        <p:spPr>
          <a:xfrm>
            <a:off x="7594600" y="6475413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0" hangingPunct="0"/>
            <a:fld id="{D85E8747-C32E-4CAC-A445-477454D8D711}" type="slidenum">
              <a:rPr lang="ja-JP" altLang="en-US" sz="1400" smtClean="0"/>
              <a:pPr eaLnBrk="0" hangingPunct="0"/>
              <a:t>22</a:t>
            </a:fld>
            <a:endParaRPr lang="en-US" altLang="ja-JP" sz="1400" smtClean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65100" y="703263"/>
            <a:ext cx="9575800" cy="838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lIns="94219" tIns="48995" rIns="94219" bIns="48995">
            <a:spAutoFit/>
          </a:bodyPr>
          <a:lstStyle>
            <a:lvl1pPr marL="182563" indent="-182563" defTabSz="957263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1pPr>
            <a:lvl2pPr marL="719138" indent="-239713" defTabSz="957263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2pPr>
            <a:lvl3pPr marL="1143000" indent="-228600" defTabSz="957263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3pPr>
            <a:lvl4pPr marL="1600200" indent="-228600" defTabSz="957263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4pPr>
            <a:lvl5pPr marL="2057400" indent="-228600" defTabSz="957263" eaLnBrk="0" hangingPunct="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itchFamily="49" charset="-128"/>
              </a:defRPr>
            </a:lvl9pPr>
          </a:lstStyle>
          <a:p>
            <a:pPr marL="457200" indent="-457200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ja-JP" sz="2400" dirty="0" smtClean="0">
                <a:latin typeface="Arial" charset="0"/>
                <a:ea typeface="ＭＳ Ｐゴシック" pitchFamily="50" charset="-128"/>
              </a:rPr>
              <a:t>Upon completion of FI revision in</a:t>
            </a:r>
            <a:r>
              <a:rPr lang="ja-JP" altLang="en-US" sz="2400" dirty="0"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latin typeface="Arial" charset="0"/>
                <a:ea typeface="ＭＳ Ｐゴシック" pitchFamily="50" charset="-128"/>
              </a:rPr>
              <a:t>Nov. 2019, rate of FI adopting the latest IPC reached </a:t>
            </a:r>
            <a:r>
              <a:rPr lang="en-US" altLang="ja-JP" sz="2400" dirty="0">
                <a:latin typeface="Arial" charset="0"/>
                <a:ea typeface="ＭＳ Ｐゴシック" pitchFamily="50" charset="-128"/>
              </a:rPr>
              <a:t>approximately</a:t>
            </a:r>
            <a:r>
              <a:rPr lang="en-US" altLang="ja-JP" sz="2400" dirty="0" smtClean="0">
                <a:latin typeface="Arial" charset="0"/>
                <a:ea typeface="ＭＳ Ｐゴシック" pitchFamily="50" charset="-128"/>
              </a:rPr>
              <a:t> </a:t>
            </a:r>
            <a:r>
              <a:rPr lang="en-US" altLang="ja-JP" sz="24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ea typeface="ＭＳ Ｐゴシック" pitchFamily="50" charset="-128"/>
              </a:rPr>
              <a:t>99.6 %. </a:t>
            </a:r>
          </a:p>
        </p:txBody>
      </p:sp>
      <p:graphicFrame>
        <p:nvGraphicFramePr>
          <p:cNvPr id="6" name="グラフ 5"/>
          <p:cNvGraphicFramePr>
            <a:graphicFrameLocks/>
          </p:cNvGraphicFramePr>
          <p:nvPr/>
        </p:nvGraphicFramePr>
        <p:xfrm>
          <a:off x="1046982" y="1382486"/>
          <a:ext cx="7812036" cy="533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9C47AA98-117D-49E8-AE75-D29656570CA2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23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200025" y="115888"/>
            <a:ext cx="82089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endParaRPr lang="ja-JP" altLang="en-US" sz="48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646113" y="2459038"/>
            <a:ext cx="84201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/>
            <a:r>
              <a:rPr lang="en-US" altLang="ja-JP" sz="4000">
                <a:solidFill>
                  <a:srgbClr val="0099CC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>Thank you for your attention.</a:t>
            </a:r>
            <a:r>
              <a:rPr lang="en-US" altLang="ja-JP" sz="4000" b="1">
                <a:solidFill>
                  <a:srgbClr val="0099CC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  <a:t/>
            </a:r>
            <a:br>
              <a:rPr lang="en-US" altLang="ja-JP" sz="4000" b="1">
                <a:solidFill>
                  <a:srgbClr val="0099CC"/>
                </a:solidFill>
                <a:latin typeface="Arial" panose="020B0604020202020204" pitchFamily="34" charset="0"/>
                <a:ea typeface="Arial Unicode MS" pitchFamily="50" charset="-128"/>
                <a:cs typeface="Arial" panose="020B0604020202020204" pitchFamily="34" charset="0"/>
              </a:rPr>
            </a:br>
            <a:endParaRPr lang="ja-JP" altLang="en-US" sz="4000" b="1">
              <a:solidFill>
                <a:srgbClr val="00B0F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Index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61988" y="1196975"/>
            <a:ext cx="8420100" cy="4114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solidFill>
                  <a:srgbClr val="3333FF"/>
                </a:solidFill>
                <a:latin typeface="Arial" charset="0"/>
              </a:rPr>
              <a:t>Outline </a:t>
            </a:r>
            <a:r>
              <a:rPr lang="en-US" altLang="ja-JP" dirty="0">
                <a:solidFill>
                  <a:srgbClr val="3333FF"/>
                </a:solidFill>
                <a:latin typeface="Arial" charset="0"/>
              </a:rPr>
              <a:t>of FI/F-term</a:t>
            </a:r>
          </a:p>
          <a:p>
            <a:pPr marL="0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English Information on classification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PMGS and IPC-FI-CPC </a:t>
            </a:r>
            <a:r>
              <a:rPr lang="en-US" altLang="ja-JP" dirty="0">
                <a:latin typeface="Arial" charset="0"/>
              </a:rPr>
              <a:t>scheme parallel </a:t>
            </a:r>
            <a:r>
              <a:rPr lang="en-US" altLang="ja-JP" dirty="0" smtClean="0">
                <a:latin typeface="Arial" charset="0"/>
              </a:rPr>
              <a:t>viewer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Revision and Reclassification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ja-JP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ja-JP" dirty="0" smtClean="0">
                <a:latin typeface="Arial" charset="0"/>
              </a:rPr>
              <a:t>Current status of FI system</a:t>
            </a:r>
          </a:p>
          <a:p>
            <a:pPr marL="457200" lvl="1" indent="0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ja-JP" dirty="0" smtClean="0"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594600" y="6553200"/>
            <a:ext cx="23114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B0EFABDD-3DAE-4B65-B0B2-6470743D86F6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3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70" name="Group 50"/>
          <p:cNvGraphicFramePr>
            <a:graphicFrameLocks noGrp="1"/>
          </p:cNvGraphicFramePr>
          <p:nvPr>
            <p:ph type="tbl" idx="1"/>
          </p:nvPr>
        </p:nvGraphicFramePr>
        <p:xfrm>
          <a:off x="288925" y="1512888"/>
          <a:ext cx="9236075" cy="3557587"/>
        </p:xfrm>
        <a:graphic>
          <a:graphicData uri="http://schemas.openxmlformats.org/drawingml/2006/table">
            <a:tbl>
              <a:tblPr/>
              <a:tblGrid>
                <a:gridCol w="173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8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0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System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5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Governance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5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Number of Entries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5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Documentation</a:t>
                      </a:r>
                      <a:b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</a:b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coverage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E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IPC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IPC/CE (Committee of Experts); </a:t>
                      </a:r>
                      <a:b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</a:b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supervised by WIPO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70K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 almost all patent docs published worldwide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82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FI/F-term</a:t>
                      </a:r>
                    </a:p>
                  </a:txBody>
                  <a:tcPr marT="45705" marB="457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JPO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190K/360K</a:t>
                      </a: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itchFamily="2" charset="2"/>
                        <a:defRPr kumimoji="1" sz="1400">
                          <a:solidFill>
                            <a:schemeClr val="tx1"/>
                          </a:solidFill>
                          <a:latin typeface="HG丸ｺﾞｼｯｸM-PRO" pitchFamily="50" charset="-128"/>
                          <a:ea typeface="ＭＳ Ｐゴシック" pitchFamily="5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12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3pPr>
                      <a:lvl4pPr>
                        <a:spcBef>
                          <a:spcPct val="20000"/>
                        </a:spcBef>
                        <a:defRPr kumimoji="1" sz="1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GB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50" charset="-128"/>
                        </a:rPr>
                        <a:t>- JP docs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GB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50" charset="-128"/>
                      </a:endParaRPr>
                    </a:p>
                  </a:txBody>
                  <a:tcPr marT="45705" marB="4570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360" name="Slide Number Placeholder 3"/>
          <p:cNvSpPr txBox="1">
            <a:spLocks noGrp="1"/>
          </p:cNvSpPr>
          <p:nvPr/>
        </p:nvSpPr>
        <p:spPr bwMode="auto">
          <a:xfrm>
            <a:off x="9086850" y="6584950"/>
            <a:ext cx="8191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r" eaLnBrk="1" hangingPunct="1"/>
            <a:fld id="{FF56C386-FC28-4022-BFD1-42536139558F}" type="slidenum">
              <a:rPr kumimoji="0" lang="de-DE" altLang="ja-JP" sz="120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pPr algn="r" eaLnBrk="1" hangingPunct="1"/>
              <a:t>4</a:t>
            </a:fld>
            <a:endParaRPr kumimoji="0" lang="de-DE" altLang="ja-JP" sz="120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61" name="Rectangle 2"/>
          <p:cNvSpPr>
            <a:spLocks noChangeArrowheads="1"/>
          </p:cNvSpPr>
          <p:nvPr/>
        </p:nvSpPr>
        <p:spPr bwMode="auto">
          <a:xfrm>
            <a:off x="223838" y="111125"/>
            <a:ext cx="76358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rgbClr val="3333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Patent Classification Systems in IPC and FI/F-term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2"/>
          <p:cNvSpPr>
            <a:spLocks noGrp="1" noChangeArrowheads="1"/>
          </p:cNvSpPr>
          <p:nvPr>
            <p:ph type="title"/>
          </p:nvPr>
        </p:nvSpPr>
        <p:spPr>
          <a:xfrm>
            <a:off x="200025" y="115888"/>
            <a:ext cx="7921625" cy="433387"/>
          </a:xfrm>
        </p:spPr>
        <p:txBody>
          <a:bodyPr/>
          <a:lstStyle/>
          <a:p>
            <a:pPr marL="838200" indent="-838200" eaLnBrk="1" hangingPunct="1"/>
            <a:r>
              <a:rPr lang="en-US" altLang="ja-JP" smtClean="0"/>
              <a:t>What is FI? Characteristics of FI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84688" y="1797050"/>
            <a:ext cx="5305425" cy="4462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Subdivision of IPC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mtClean="0">
                <a:latin typeface="Arial" panose="020B0604020202020204" pitchFamily="34" charset="0"/>
              </a:rPr>
              <a:t>    (around 190,000 items)</a:t>
            </a:r>
          </a:p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Covers all technical fields</a:t>
            </a:r>
          </a:p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Covers all JP patent documents</a:t>
            </a:r>
          </a:p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Backlog reclassification</a:t>
            </a:r>
          </a:p>
          <a:p>
            <a:pPr eaLnBrk="1" hangingPunct="1"/>
            <a:r>
              <a:rPr lang="en-US" altLang="ja-JP" smtClean="0">
                <a:latin typeface="Arial" panose="020B0604020202020204" pitchFamily="34" charset="0"/>
              </a:rPr>
              <a:t>Biannual revise to keep pace with technology development </a:t>
            </a:r>
          </a:p>
          <a:p>
            <a:pPr eaLnBrk="1" hangingPunct="1"/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2A1F3FFE-10AD-4F53-B4A3-2D5000A405FE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5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4719638" y="1890713"/>
            <a:ext cx="179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2400">
                <a:latin typeface="Arial" panose="020B0604020202020204" pitchFamily="34" charset="0"/>
                <a:ea typeface="ＭＳ Ｐゴシック" panose="020B0600070205080204" pitchFamily="34" charset="-128"/>
              </a:rPr>
              <a:t>[Features]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38100" y="1490663"/>
            <a:ext cx="2171700" cy="4625975"/>
            <a:chOff x="22" y="1030"/>
            <a:chExt cx="1263" cy="2914"/>
          </a:xfrm>
        </p:grpSpPr>
        <p:grpSp>
          <p:nvGrpSpPr>
            <p:cNvPr id="16440" name="Group 6"/>
            <p:cNvGrpSpPr>
              <a:grpSpLocks/>
            </p:cNvGrpSpPr>
            <p:nvPr/>
          </p:nvGrpSpPr>
          <p:grpSpPr bwMode="auto">
            <a:xfrm>
              <a:off x="318" y="1549"/>
              <a:ext cx="399" cy="2112"/>
              <a:chOff x="886" y="1440"/>
              <a:chExt cx="399" cy="2016"/>
            </a:xfrm>
          </p:grpSpPr>
          <p:grpSp>
            <p:nvGrpSpPr>
              <p:cNvPr id="16443" name="Group 7"/>
              <p:cNvGrpSpPr>
                <a:grpSpLocks/>
              </p:cNvGrpSpPr>
              <p:nvPr/>
            </p:nvGrpSpPr>
            <p:grpSpPr bwMode="auto">
              <a:xfrm>
                <a:off x="886" y="1440"/>
                <a:ext cx="399" cy="2016"/>
                <a:chOff x="960" y="1536"/>
                <a:chExt cx="432" cy="2016"/>
              </a:xfrm>
            </p:grpSpPr>
            <p:grpSp>
              <p:nvGrpSpPr>
                <p:cNvPr id="16445" name="Group 8"/>
                <p:cNvGrpSpPr>
                  <a:grpSpLocks/>
                </p:cNvGrpSpPr>
                <p:nvPr/>
              </p:nvGrpSpPr>
              <p:grpSpPr bwMode="auto">
                <a:xfrm>
                  <a:off x="960" y="1536"/>
                  <a:ext cx="432" cy="2016"/>
                  <a:chOff x="960" y="1536"/>
                  <a:chExt cx="432" cy="2016"/>
                </a:xfrm>
              </p:grpSpPr>
              <p:grpSp>
                <p:nvGrpSpPr>
                  <p:cNvPr id="1644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960" y="1536"/>
                    <a:ext cx="432" cy="2016"/>
                    <a:chOff x="960" y="1536"/>
                    <a:chExt cx="432" cy="2016"/>
                  </a:xfrm>
                </p:grpSpPr>
                <p:sp>
                  <p:nvSpPr>
                    <p:cNvPr id="16451" name="AutoShap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1536"/>
                      <a:ext cx="432" cy="201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rgbClr val="CC99FF">
                        <a:alpha val="50195"/>
                      </a:srgbClr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1pPr>
                      <a:lvl2pPr marL="742950" indent="-285750"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Arial Unicode MS" pitchFamily="50" charset="-128"/>
                          <a:ea typeface="ＭＳ ゴシック" panose="020B0609070205080204" pitchFamily="49" charset="-128"/>
                        </a:defRPr>
                      </a:lvl9pPr>
                    </a:lstStyle>
                    <a:p>
                      <a:pPr eaLnBrk="1" hangingPunct="1"/>
                      <a:endParaRPr lang="ja-JP" altLang="en-US"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p:txBody>
                </p:sp>
                <p:grpSp>
                  <p:nvGrpSpPr>
                    <p:cNvPr id="16452" name="Group 1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1632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92" name="Line 1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93" name="Line 1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453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824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4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920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5" name="Line 1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1824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2016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7" name="Line 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1920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2112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9" name="Line 2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2016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2208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1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211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2304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3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2208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2400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5" name="Line 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2304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6" name="Line 2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2400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3456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8" name="Line 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3360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6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3360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70" name="Line 3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3264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471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2496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90" name="Line 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91" name="Line 3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72" name="Group 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2592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88" name="Line 3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89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73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2784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86" name="Line 3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87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74" name="Group 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2880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84" name="Line 4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8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75" name="Group 4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2976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82" name="Line 4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83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76" name="Group 4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072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80" name="Line 4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81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477" name="Group 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960" y="3168"/>
                      <a:ext cx="432" cy="96"/>
                      <a:chOff x="960" y="1632"/>
                      <a:chExt cx="432" cy="96"/>
                    </a:xfrm>
                  </p:grpSpPr>
                  <p:sp>
                    <p:nvSpPr>
                      <p:cNvPr id="16478" name="Line 5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60" y="1728"/>
                        <a:ext cx="33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479" name="Line 5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296" y="1632"/>
                        <a:ext cx="96" cy="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grpSp>
                <p:nvGrpSpPr>
                  <p:cNvPr id="16448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960" y="2688"/>
                    <a:ext cx="432" cy="96"/>
                    <a:chOff x="960" y="1632"/>
                    <a:chExt cx="432" cy="96"/>
                  </a:xfrm>
                </p:grpSpPr>
                <p:sp>
                  <p:nvSpPr>
                    <p:cNvPr id="16449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60" y="1728"/>
                      <a:ext cx="33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450" name="Line 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296" y="1632"/>
                      <a:ext cx="96" cy="9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6446" name="Line 56"/>
                <p:cNvSpPr>
                  <a:spLocks noChangeShapeType="1"/>
                </p:cNvSpPr>
                <p:nvPr/>
              </p:nvSpPr>
              <p:spPr bwMode="auto">
                <a:xfrm>
                  <a:off x="960" y="2496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44" name="Line 57"/>
              <p:cNvSpPr>
                <a:spLocks noChangeShapeType="1"/>
              </p:cNvSpPr>
              <p:nvPr/>
            </p:nvSpPr>
            <p:spPr bwMode="auto">
              <a:xfrm flipV="1">
                <a:off x="1196" y="1632"/>
                <a:ext cx="89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962" name="Text Box 58"/>
            <p:cNvSpPr txBox="1">
              <a:spLocks noChangeArrowheads="1"/>
            </p:cNvSpPr>
            <p:nvPr/>
          </p:nvSpPr>
          <p:spPr bwMode="auto">
            <a:xfrm>
              <a:off x="196" y="1030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ja-JP" sz="24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MS PGothic" pitchFamily="50" charset="-128"/>
                </a:rPr>
                <a:t>IPC </a:t>
              </a:r>
            </a:p>
          </p:txBody>
        </p:sp>
        <p:sp>
          <p:nvSpPr>
            <p:cNvPr id="16442" name="Text Box 59"/>
            <p:cNvSpPr txBox="1">
              <a:spLocks noChangeArrowheads="1"/>
            </p:cNvSpPr>
            <p:nvPr/>
          </p:nvSpPr>
          <p:spPr bwMode="auto">
            <a:xfrm>
              <a:off x="22" y="3694"/>
              <a:ext cx="12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algn="ctr" eaLnBrk="1" hangingPunct="1"/>
              <a:r>
                <a:rPr lang="en-US" altLang="ja-JP" sz="2000">
                  <a:latin typeface="Arial" panose="020B0604020202020204" pitchFamily="34" charset="0"/>
                  <a:ea typeface="ＭＳ Ｐゴシック" panose="020B0600070205080204" pitchFamily="34" charset="-128"/>
                </a:rPr>
                <a:t>70,000 entries</a:t>
              </a:r>
            </a:p>
          </p:txBody>
        </p:sp>
      </p:grpSp>
      <p:grpSp>
        <p:nvGrpSpPr>
          <p:cNvPr id="16391" name="Group 65"/>
          <p:cNvGrpSpPr>
            <a:grpSpLocks/>
          </p:cNvGrpSpPr>
          <p:nvPr/>
        </p:nvGrpSpPr>
        <p:grpSpPr bwMode="auto">
          <a:xfrm>
            <a:off x="2989263" y="2352675"/>
            <a:ext cx="577850" cy="3276600"/>
            <a:chOff x="336" y="1440"/>
            <a:chExt cx="336" cy="2064"/>
          </a:xfrm>
        </p:grpSpPr>
        <p:sp>
          <p:nvSpPr>
            <p:cNvPr id="16398" name="AutoShape 66"/>
            <p:cNvSpPr>
              <a:spLocks noChangeArrowheads="1"/>
            </p:cNvSpPr>
            <p:nvPr/>
          </p:nvSpPr>
          <p:spPr bwMode="auto">
            <a:xfrm>
              <a:off x="336" y="340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399" name="AutoShape 67"/>
            <p:cNvSpPr>
              <a:spLocks noChangeArrowheads="1"/>
            </p:cNvSpPr>
            <p:nvPr/>
          </p:nvSpPr>
          <p:spPr bwMode="auto">
            <a:xfrm>
              <a:off x="336" y="336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0" name="AutoShape 68"/>
            <p:cNvSpPr>
              <a:spLocks noChangeArrowheads="1"/>
            </p:cNvSpPr>
            <p:nvPr/>
          </p:nvSpPr>
          <p:spPr bwMode="auto">
            <a:xfrm>
              <a:off x="336" y="331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1" name="AutoShape 69"/>
            <p:cNvSpPr>
              <a:spLocks noChangeArrowheads="1"/>
            </p:cNvSpPr>
            <p:nvPr/>
          </p:nvSpPr>
          <p:spPr bwMode="auto">
            <a:xfrm>
              <a:off x="336" y="326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2" name="AutoShape 70"/>
            <p:cNvSpPr>
              <a:spLocks noChangeArrowheads="1"/>
            </p:cNvSpPr>
            <p:nvPr/>
          </p:nvSpPr>
          <p:spPr bwMode="auto">
            <a:xfrm>
              <a:off x="336" y="321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3" name="AutoShape 71"/>
            <p:cNvSpPr>
              <a:spLocks noChangeArrowheads="1"/>
            </p:cNvSpPr>
            <p:nvPr/>
          </p:nvSpPr>
          <p:spPr bwMode="auto">
            <a:xfrm>
              <a:off x="336" y="316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4" name="AutoShape 72"/>
            <p:cNvSpPr>
              <a:spLocks noChangeArrowheads="1"/>
            </p:cNvSpPr>
            <p:nvPr/>
          </p:nvSpPr>
          <p:spPr bwMode="auto">
            <a:xfrm>
              <a:off x="336" y="312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5" name="AutoShape 73"/>
            <p:cNvSpPr>
              <a:spLocks noChangeArrowheads="1"/>
            </p:cNvSpPr>
            <p:nvPr/>
          </p:nvSpPr>
          <p:spPr bwMode="auto">
            <a:xfrm>
              <a:off x="336" y="307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6" name="AutoShape 74"/>
            <p:cNvSpPr>
              <a:spLocks noChangeArrowheads="1"/>
            </p:cNvSpPr>
            <p:nvPr/>
          </p:nvSpPr>
          <p:spPr bwMode="auto">
            <a:xfrm>
              <a:off x="336" y="302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7" name="AutoShape 75"/>
            <p:cNvSpPr>
              <a:spLocks noChangeArrowheads="1"/>
            </p:cNvSpPr>
            <p:nvPr/>
          </p:nvSpPr>
          <p:spPr bwMode="auto">
            <a:xfrm>
              <a:off x="336" y="297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8" name="AutoShape 76"/>
            <p:cNvSpPr>
              <a:spLocks noChangeArrowheads="1"/>
            </p:cNvSpPr>
            <p:nvPr/>
          </p:nvSpPr>
          <p:spPr bwMode="auto">
            <a:xfrm>
              <a:off x="336" y="292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09" name="AutoShape 77"/>
            <p:cNvSpPr>
              <a:spLocks noChangeArrowheads="1"/>
            </p:cNvSpPr>
            <p:nvPr/>
          </p:nvSpPr>
          <p:spPr bwMode="auto">
            <a:xfrm>
              <a:off x="336" y="288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0" name="AutoShape 78"/>
            <p:cNvSpPr>
              <a:spLocks noChangeArrowheads="1"/>
            </p:cNvSpPr>
            <p:nvPr/>
          </p:nvSpPr>
          <p:spPr bwMode="auto">
            <a:xfrm>
              <a:off x="336" y="283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1" name="AutoShape 79"/>
            <p:cNvSpPr>
              <a:spLocks noChangeArrowheads="1"/>
            </p:cNvSpPr>
            <p:nvPr/>
          </p:nvSpPr>
          <p:spPr bwMode="auto">
            <a:xfrm>
              <a:off x="336" y="278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2" name="AutoShape 80"/>
            <p:cNvSpPr>
              <a:spLocks noChangeArrowheads="1"/>
            </p:cNvSpPr>
            <p:nvPr/>
          </p:nvSpPr>
          <p:spPr bwMode="auto">
            <a:xfrm>
              <a:off x="336" y="273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3" name="AutoShape 81"/>
            <p:cNvSpPr>
              <a:spLocks noChangeArrowheads="1"/>
            </p:cNvSpPr>
            <p:nvPr/>
          </p:nvSpPr>
          <p:spPr bwMode="auto">
            <a:xfrm>
              <a:off x="336" y="268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4" name="AutoShape 82"/>
            <p:cNvSpPr>
              <a:spLocks noChangeArrowheads="1"/>
            </p:cNvSpPr>
            <p:nvPr/>
          </p:nvSpPr>
          <p:spPr bwMode="auto">
            <a:xfrm>
              <a:off x="336" y="264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5" name="AutoShape 83"/>
            <p:cNvSpPr>
              <a:spLocks noChangeArrowheads="1"/>
            </p:cNvSpPr>
            <p:nvPr/>
          </p:nvSpPr>
          <p:spPr bwMode="auto">
            <a:xfrm>
              <a:off x="336" y="259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6" name="AutoShape 84"/>
            <p:cNvSpPr>
              <a:spLocks noChangeArrowheads="1"/>
            </p:cNvSpPr>
            <p:nvPr/>
          </p:nvSpPr>
          <p:spPr bwMode="auto">
            <a:xfrm>
              <a:off x="336" y="254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7" name="AutoShape 85"/>
            <p:cNvSpPr>
              <a:spLocks noChangeArrowheads="1"/>
            </p:cNvSpPr>
            <p:nvPr/>
          </p:nvSpPr>
          <p:spPr bwMode="auto">
            <a:xfrm>
              <a:off x="336" y="249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8" name="AutoShape 86"/>
            <p:cNvSpPr>
              <a:spLocks noChangeArrowheads="1"/>
            </p:cNvSpPr>
            <p:nvPr/>
          </p:nvSpPr>
          <p:spPr bwMode="auto">
            <a:xfrm>
              <a:off x="336" y="244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19" name="AutoShape 87"/>
            <p:cNvSpPr>
              <a:spLocks noChangeArrowheads="1"/>
            </p:cNvSpPr>
            <p:nvPr/>
          </p:nvSpPr>
          <p:spPr bwMode="auto">
            <a:xfrm>
              <a:off x="336" y="240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0" name="AutoShape 88"/>
            <p:cNvSpPr>
              <a:spLocks noChangeArrowheads="1"/>
            </p:cNvSpPr>
            <p:nvPr/>
          </p:nvSpPr>
          <p:spPr bwMode="auto">
            <a:xfrm>
              <a:off x="336" y="235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1" name="AutoShape 89"/>
            <p:cNvSpPr>
              <a:spLocks noChangeArrowheads="1"/>
            </p:cNvSpPr>
            <p:nvPr/>
          </p:nvSpPr>
          <p:spPr bwMode="auto">
            <a:xfrm>
              <a:off x="336" y="230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2" name="AutoShape 90"/>
            <p:cNvSpPr>
              <a:spLocks noChangeArrowheads="1"/>
            </p:cNvSpPr>
            <p:nvPr/>
          </p:nvSpPr>
          <p:spPr bwMode="auto">
            <a:xfrm>
              <a:off x="336" y="225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3" name="AutoShape 91"/>
            <p:cNvSpPr>
              <a:spLocks noChangeArrowheads="1"/>
            </p:cNvSpPr>
            <p:nvPr/>
          </p:nvSpPr>
          <p:spPr bwMode="auto">
            <a:xfrm>
              <a:off x="336" y="220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4" name="AutoShape 92"/>
            <p:cNvSpPr>
              <a:spLocks noChangeArrowheads="1"/>
            </p:cNvSpPr>
            <p:nvPr/>
          </p:nvSpPr>
          <p:spPr bwMode="auto">
            <a:xfrm>
              <a:off x="336" y="216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5" name="AutoShape 93"/>
            <p:cNvSpPr>
              <a:spLocks noChangeArrowheads="1"/>
            </p:cNvSpPr>
            <p:nvPr/>
          </p:nvSpPr>
          <p:spPr bwMode="auto">
            <a:xfrm>
              <a:off x="336" y="211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6" name="AutoShape 94"/>
            <p:cNvSpPr>
              <a:spLocks noChangeArrowheads="1"/>
            </p:cNvSpPr>
            <p:nvPr/>
          </p:nvSpPr>
          <p:spPr bwMode="auto">
            <a:xfrm>
              <a:off x="336" y="206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7" name="AutoShape 95"/>
            <p:cNvSpPr>
              <a:spLocks noChangeArrowheads="1"/>
            </p:cNvSpPr>
            <p:nvPr/>
          </p:nvSpPr>
          <p:spPr bwMode="auto">
            <a:xfrm>
              <a:off x="336" y="201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8" name="AutoShape 96"/>
            <p:cNvSpPr>
              <a:spLocks noChangeArrowheads="1"/>
            </p:cNvSpPr>
            <p:nvPr/>
          </p:nvSpPr>
          <p:spPr bwMode="auto">
            <a:xfrm>
              <a:off x="336" y="196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29" name="AutoShape 97"/>
            <p:cNvSpPr>
              <a:spLocks noChangeArrowheads="1"/>
            </p:cNvSpPr>
            <p:nvPr/>
          </p:nvSpPr>
          <p:spPr bwMode="auto">
            <a:xfrm>
              <a:off x="336" y="192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0" name="AutoShape 98"/>
            <p:cNvSpPr>
              <a:spLocks noChangeArrowheads="1"/>
            </p:cNvSpPr>
            <p:nvPr/>
          </p:nvSpPr>
          <p:spPr bwMode="auto">
            <a:xfrm>
              <a:off x="336" y="187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1" name="AutoShape 99"/>
            <p:cNvSpPr>
              <a:spLocks noChangeArrowheads="1"/>
            </p:cNvSpPr>
            <p:nvPr/>
          </p:nvSpPr>
          <p:spPr bwMode="auto">
            <a:xfrm>
              <a:off x="336" y="182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2" name="AutoShape 100"/>
            <p:cNvSpPr>
              <a:spLocks noChangeArrowheads="1"/>
            </p:cNvSpPr>
            <p:nvPr/>
          </p:nvSpPr>
          <p:spPr bwMode="auto">
            <a:xfrm>
              <a:off x="336" y="177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3" name="AutoShape 101"/>
            <p:cNvSpPr>
              <a:spLocks noChangeArrowheads="1"/>
            </p:cNvSpPr>
            <p:nvPr/>
          </p:nvSpPr>
          <p:spPr bwMode="auto">
            <a:xfrm>
              <a:off x="336" y="172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4" name="AutoShape 102"/>
            <p:cNvSpPr>
              <a:spLocks noChangeArrowheads="1"/>
            </p:cNvSpPr>
            <p:nvPr/>
          </p:nvSpPr>
          <p:spPr bwMode="auto">
            <a:xfrm>
              <a:off x="336" y="168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5" name="AutoShape 103"/>
            <p:cNvSpPr>
              <a:spLocks noChangeArrowheads="1"/>
            </p:cNvSpPr>
            <p:nvPr/>
          </p:nvSpPr>
          <p:spPr bwMode="auto">
            <a:xfrm>
              <a:off x="336" y="1632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6" name="AutoShape 104"/>
            <p:cNvSpPr>
              <a:spLocks noChangeArrowheads="1"/>
            </p:cNvSpPr>
            <p:nvPr/>
          </p:nvSpPr>
          <p:spPr bwMode="auto">
            <a:xfrm>
              <a:off x="336" y="1584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7" name="AutoShape 105"/>
            <p:cNvSpPr>
              <a:spLocks noChangeArrowheads="1"/>
            </p:cNvSpPr>
            <p:nvPr/>
          </p:nvSpPr>
          <p:spPr bwMode="auto">
            <a:xfrm>
              <a:off x="336" y="1536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8" name="AutoShape 106"/>
            <p:cNvSpPr>
              <a:spLocks noChangeArrowheads="1"/>
            </p:cNvSpPr>
            <p:nvPr/>
          </p:nvSpPr>
          <p:spPr bwMode="auto">
            <a:xfrm>
              <a:off x="336" y="1488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439" name="AutoShape 107"/>
            <p:cNvSpPr>
              <a:spLocks noChangeArrowheads="1"/>
            </p:cNvSpPr>
            <p:nvPr/>
          </p:nvSpPr>
          <p:spPr bwMode="auto">
            <a:xfrm>
              <a:off x="336" y="1440"/>
              <a:ext cx="336" cy="96"/>
            </a:xfrm>
            <a:prstGeom prst="parallelogram">
              <a:avLst>
                <a:gd name="adj" fmla="val 87500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24012" name="Text Box 108"/>
          <p:cNvSpPr txBox="1">
            <a:spLocks noChangeArrowheads="1"/>
          </p:cNvSpPr>
          <p:nvPr/>
        </p:nvSpPr>
        <p:spPr bwMode="auto">
          <a:xfrm>
            <a:off x="2065338" y="1479550"/>
            <a:ext cx="2419350" cy="831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FI </a:t>
            </a:r>
            <a:b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</a:b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(File Index)</a:t>
            </a:r>
          </a:p>
        </p:txBody>
      </p:sp>
      <p:sp>
        <p:nvSpPr>
          <p:cNvPr id="16393" name="Text Box 110"/>
          <p:cNvSpPr txBox="1">
            <a:spLocks noChangeArrowheads="1"/>
          </p:cNvSpPr>
          <p:nvPr/>
        </p:nvSpPr>
        <p:spPr bwMode="auto">
          <a:xfrm>
            <a:off x="1987550" y="5695950"/>
            <a:ext cx="2806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 eaLnBrk="1" hangingPunct="1"/>
            <a:r>
              <a:rPr lang="en-US" altLang="ja-JP" sz="2000">
                <a:latin typeface="Arial" panose="020B0604020202020204" pitchFamily="34" charset="0"/>
                <a:ea typeface="ＭＳ Ｐゴシック" panose="020B0600070205080204" pitchFamily="34" charset="-128"/>
              </a:rPr>
              <a:t>190,000 entries</a:t>
            </a:r>
          </a:p>
        </p:txBody>
      </p:sp>
      <p:grpSp>
        <p:nvGrpSpPr>
          <p:cNvPr id="16394" name="Group 61"/>
          <p:cNvGrpSpPr>
            <a:grpSpLocks/>
          </p:cNvGrpSpPr>
          <p:nvPr/>
        </p:nvGrpSpPr>
        <p:grpSpPr bwMode="auto">
          <a:xfrm>
            <a:off x="1346200" y="3132138"/>
            <a:ext cx="1306513" cy="1717675"/>
            <a:chOff x="1104" y="2098"/>
            <a:chExt cx="759" cy="1082"/>
          </a:xfrm>
        </p:grpSpPr>
        <p:sp>
          <p:nvSpPr>
            <p:cNvPr id="16395" name="AutoShape 62"/>
            <p:cNvSpPr>
              <a:spLocks noChangeArrowheads="1"/>
            </p:cNvSpPr>
            <p:nvPr/>
          </p:nvSpPr>
          <p:spPr bwMode="auto">
            <a:xfrm rot="-2531506">
              <a:off x="1104" y="2098"/>
              <a:ext cx="759" cy="170"/>
            </a:xfrm>
            <a:prstGeom prst="rightArrow">
              <a:avLst>
                <a:gd name="adj1" fmla="val 50000"/>
                <a:gd name="adj2" fmla="val 111618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396" name="AutoShape 63"/>
            <p:cNvSpPr>
              <a:spLocks noChangeArrowheads="1"/>
            </p:cNvSpPr>
            <p:nvPr/>
          </p:nvSpPr>
          <p:spPr bwMode="auto">
            <a:xfrm>
              <a:off x="1189" y="2530"/>
              <a:ext cx="576" cy="192"/>
            </a:xfrm>
            <a:prstGeom prst="rightArrow">
              <a:avLst>
                <a:gd name="adj1" fmla="val 50000"/>
                <a:gd name="adj2" fmla="val 7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6397" name="AutoShape 64"/>
            <p:cNvSpPr>
              <a:spLocks noChangeArrowheads="1"/>
            </p:cNvSpPr>
            <p:nvPr/>
          </p:nvSpPr>
          <p:spPr bwMode="auto">
            <a:xfrm rot="2531506" flipV="1">
              <a:off x="1107" y="3010"/>
              <a:ext cx="753" cy="170"/>
            </a:xfrm>
            <a:prstGeom prst="rightArrow">
              <a:avLst>
                <a:gd name="adj1" fmla="val 50000"/>
                <a:gd name="adj2" fmla="val 110735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ja-JP" smtClean="0"/>
              <a:t>FI - symbol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8291D432-5765-428E-A639-096B669FC7D1}" type="slidenum">
              <a:rPr lang="en-US" altLang="ja-JP" sz="140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6</a:t>
            </a:fld>
            <a:endParaRPr lang="en-US" altLang="ja-JP" sz="140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2144713" y="6048375"/>
            <a:ext cx="5588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algn="ctr"/>
            <a:r>
              <a:rPr lang="de-CH" altLang="ja-JP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example of FI subdivisions for G06F9/00</a:t>
            </a:r>
          </a:p>
        </p:txBody>
      </p:sp>
      <p:sp>
        <p:nvSpPr>
          <p:cNvPr id="18439" name="Rectangle 5"/>
          <p:cNvSpPr txBox="1">
            <a:spLocks noChangeArrowheads="1"/>
          </p:cNvSpPr>
          <p:nvPr/>
        </p:nvSpPr>
        <p:spPr bwMode="auto">
          <a:xfrm>
            <a:off x="928688" y="908050"/>
            <a:ext cx="81788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990600" indent="-5334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fr-FR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IPC </a:t>
            </a:r>
            <a:r>
              <a:rPr lang="fr-FR" altLang="ja-JP" sz="2000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symbol</a:t>
            </a:r>
          </a:p>
          <a:p>
            <a:pPr marL="990600" lvl="3" indent="0" eaLnBrk="1" hangingPunct="1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fr-FR" altLang="ja-JP" sz="2000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</a:t>
            </a:r>
            <a:r>
              <a:rPr lang="fr-FR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000" u="sng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A61B</a:t>
            </a:r>
            <a:r>
              <a:rPr lang="fr-FR" altLang="ja-JP" sz="2000" u="sng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5/00</a:t>
            </a:r>
            <a:r>
              <a:rPr lang="en-US" altLang="ja-JP" sz="2000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lang="en-US" altLang="ja-JP" sz="2000" dirty="0">
              <a:solidFill>
                <a:srgbClr val="404B56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IPC symbol + 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extension </a:t>
            </a:r>
            <a:r>
              <a:rPr lang="en-US" altLang="ja-JP" sz="2000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symbol</a:t>
            </a:r>
          </a:p>
          <a:p>
            <a:pPr marL="990600" lvl="3" indent="0" eaLnBrk="1" hangingPunct="1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2000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</a:t>
            </a:r>
            <a:r>
              <a:rPr lang="en-US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000" u="sng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A61B 5/00</a:t>
            </a:r>
            <a:r>
              <a:rPr lang="en-US" altLang="ja-JP" sz="2000" u="sng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000" u="sng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101</a:t>
            </a:r>
            <a:endParaRPr lang="en-US" altLang="ja-JP" sz="2000" u="sng" dirty="0">
              <a:solidFill>
                <a:srgbClr val="00B05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IPC symbol + </a:t>
            </a:r>
            <a:r>
              <a:rPr lang="en-US" altLang="ja-JP" sz="2000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extension symbol </a:t>
            </a:r>
            <a:r>
              <a:rPr lang="en-US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+ </a:t>
            </a:r>
            <a:r>
              <a:rPr lang="en-US" altLang="ja-JP" sz="2000" dirty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file discrimination symbol </a:t>
            </a:r>
            <a:endParaRPr lang="en-US" altLang="ja-JP" sz="2000" dirty="0" smtClean="0">
              <a:solidFill>
                <a:srgbClr val="9933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2000" dirty="0" smtClean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          </a:t>
            </a:r>
            <a:r>
              <a:rPr lang="en-US" altLang="ja-JP" sz="2000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</a:t>
            </a:r>
            <a:r>
              <a:rPr lang="en-US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) </a:t>
            </a:r>
            <a:r>
              <a:rPr lang="en-US" altLang="ja-JP" sz="2000" u="sng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A61B 5/00</a:t>
            </a:r>
            <a:r>
              <a:rPr lang="en-US" altLang="ja-JP" sz="2000" u="sng" dirty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lang="en-US" altLang="ja-JP" sz="2000" u="sng" dirty="0" smtClean="0">
                <a:solidFill>
                  <a:srgbClr val="00B05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101 </a:t>
            </a:r>
            <a:r>
              <a:rPr lang="en-US" altLang="ja-JP" sz="2000" u="sng" dirty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IPC symbol + </a:t>
            </a:r>
            <a:r>
              <a:rPr lang="en-US" altLang="ja-JP" sz="2000" dirty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file discrimination </a:t>
            </a:r>
            <a:r>
              <a:rPr lang="en-US" altLang="ja-JP" sz="2000" dirty="0" smtClean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symbol</a:t>
            </a:r>
          </a:p>
          <a:p>
            <a:pPr marL="990600" lvl="3" indent="0" eaLnBrk="1" hangingPunct="1">
              <a:lnSpc>
                <a:spcPct val="80000"/>
              </a:lnSpc>
              <a:spcBef>
                <a:spcPct val="20000"/>
              </a:spcBef>
              <a:buSzPct val="80000"/>
              <a:defRPr/>
            </a:pPr>
            <a:r>
              <a:rPr lang="en-US" altLang="ja-JP" sz="2000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ex) </a:t>
            </a:r>
            <a:r>
              <a:rPr lang="en-US" altLang="ja-JP" sz="2000" u="sng" dirty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A61B</a:t>
            </a:r>
            <a:r>
              <a:rPr lang="en-US" altLang="ja-JP" sz="2000" u="sng" dirty="0" smtClean="0">
                <a:solidFill>
                  <a:srgbClr val="404B56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5/00 </a:t>
            </a:r>
            <a:r>
              <a:rPr lang="en-US" altLang="ja-JP" sz="2000" u="sng" dirty="0" smtClean="0">
                <a:solidFill>
                  <a:srgbClr val="9933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</a:t>
            </a:r>
            <a:endParaRPr lang="en-US" altLang="ja-JP" sz="2000" dirty="0" smtClean="0">
              <a:solidFill>
                <a:srgbClr val="9933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SzPct val="90000"/>
              <a:buFont typeface="Wingdings" panose="05000000000000000000" pitchFamily="2" charset="2"/>
              <a:buNone/>
              <a:defRPr/>
            </a:pPr>
            <a:endParaRPr lang="en-US" altLang="ja-JP" sz="2000" u="sng" dirty="0">
              <a:solidFill>
                <a:srgbClr val="9933FF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438" name="正方形/長方形 1"/>
          <p:cNvSpPr>
            <a:spLocks noChangeArrowheads="1"/>
          </p:cNvSpPr>
          <p:nvPr/>
        </p:nvSpPr>
        <p:spPr bwMode="auto">
          <a:xfrm>
            <a:off x="517525" y="3883025"/>
            <a:ext cx="9001125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A61B 5/00 Measuring for diagnostic purposes (radiation diagnosis A61B6/00; diagnosis by</a:t>
            </a:r>
            <a:endParaRPr lang="en-US" altLang="ja-JP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ultrasonic, sonic or infrasonic waves A61B8/00); Identification of persons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            A ・ Measurement and recording device for diagnosis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            B ・・ Detection unit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　　　　　　　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            Z ・ Others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        101  ・ Measuring colour, pressure or vibration of human body or parts thereof</a:t>
            </a:r>
          </a:p>
          <a:p>
            <a:r>
              <a:rPr lang="ja-JP" altLang="en-US">
                <a:latin typeface="Arial" panose="020B0604020202020204" pitchFamily="34" charset="0"/>
                <a:cs typeface="Arial" panose="020B0604020202020204" pitchFamily="34" charset="0"/>
              </a:rPr>
              <a:t>          101 A ・・ Colour measurement </a:t>
            </a:r>
          </a:p>
        </p:txBody>
      </p:sp>
      <p:sp>
        <p:nvSpPr>
          <p:cNvPr id="2" name="テキスト ボックス 2"/>
          <p:cNvSpPr txBox="1">
            <a:spLocks noChangeArrowheads="1"/>
          </p:cNvSpPr>
          <p:nvPr/>
        </p:nvSpPr>
        <p:spPr bwMode="auto">
          <a:xfrm>
            <a:off x="1265238" y="4902200"/>
            <a:ext cx="431800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en-US" altLang="ja-JP"/>
              <a:t>…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8F3ABE5A-B672-4117-881A-229D6766FD81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7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Text Box 32"/>
          <p:cNvSpPr txBox="1">
            <a:spLocks noChangeArrowheads="1"/>
          </p:cNvSpPr>
          <p:nvPr/>
        </p:nvSpPr>
        <p:spPr bwMode="auto">
          <a:xfrm>
            <a:off x="560388" y="115888"/>
            <a:ext cx="7993062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tx2"/>
              </a:buClr>
              <a:buSzPct val="80000"/>
            </a:pPr>
            <a:r>
              <a:rPr lang="en-US" altLang="ja-JP" sz="2400" b="1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What is F-term ?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12763" y="1031875"/>
            <a:ext cx="8743950" cy="470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09600" indent="-609600" eaLnBrk="0" hangingPunct="0"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990600" indent="-533400" eaLnBrk="0" hangingPunct="0"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Char char="•"/>
              <a:defRPr kumimoji="1" sz="4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cs typeface="Arial" charset="0"/>
              </a:rPr>
              <a:t>T</a:t>
            </a:r>
            <a:r>
              <a:rPr lang="en-US" altLang="ja-JP" sz="2400" dirty="0" smtClean="0">
                <a:cs typeface="Arial" charset="0"/>
              </a:rPr>
              <a:t>he entire technical field of FI, which has section A to section H, is divided into about 2600 areas and the areas are </a:t>
            </a:r>
            <a:r>
              <a:rPr lang="en-US" altLang="ja-JP" sz="2400" dirty="0">
                <a:cs typeface="Arial" charset="0"/>
              </a:rPr>
              <a:t>called “theme</a:t>
            </a:r>
            <a:r>
              <a:rPr lang="en-US" altLang="ja-JP" sz="2400" dirty="0" smtClean="0">
                <a:cs typeface="Arial" charset="0"/>
              </a:rPr>
              <a:t>”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endParaRPr lang="en-US" altLang="ja-JP" sz="24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 smtClean="0">
                <a:cs typeface="Arial" charset="0"/>
              </a:rPr>
              <a:t>About </a:t>
            </a:r>
            <a:r>
              <a:rPr lang="en-US" altLang="ja-JP" sz="2400" dirty="0" smtClean="0">
                <a:solidFill>
                  <a:srgbClr val="3333FF"/>
                </a:solidFill>
                <a:cs typeface="Arial" charset="0"/>
              </a:rPr>
              <a:t>1700</a:t>
            </a:r>
            <a:r>
              <a:rPr lang="en-US" altLang="ja-JP" sz="2400" dirty="0" smtClean="0">
                <a:cs typeface="Arial" charset="0"/>
              </a:rPr>
              <a:t> themes out of 2600 themes have “</a:t>
            </a:r>
            <a:r>
              <a:rPr lang="en-US" altLang="ja-JP" sz="2400" dirty="0" smtClean="0">
                <a:solidFill>
                  <a:srgbClr val="3333FF"/>
                </a:solidFill>
                <a:cs typeface="Arial" charset="0"/>
              </a:rPr>
              <a:t>F-terms</a:t>
            </a:r>
            <a:r>
              <a:rPr lang="en-US" altLang="ja-JP" sz="2400" dirty="0" smtClean="0">
                <a:cs typeface="Arial" charset="0"/>
              </a:rPr>
              <a:t>”, </a:t>
            </a:r>
            <a:r>
              <a:rPr lang="en-US" altLang="ja-JP" sz="2400" dirty="0">
                <a:cs typeface="Arial" charset="0"/>
              </a:rPr>
              <a:t>which are search </a:t>
            </a:r>
            <a:r>
              <a:rPr lang="en-US" altLang="ja-JP" sz="2400" dirty="0" smtClean="0">
                <a:cs typeface="Arial" charset="0"/>
              </a:rPr>
              <a:t>keys and we </a:t>
            </a:r>
            <a:r>
              <a:rPr lang="en-US" altLang="ja-JP" sz="2400" dirty="0">
                <a:cs typeface="Arial" charset="0"/>
              </a:rPr>
              <a:t>analyze patent documents in each “theme”.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endParaRPr lang="en-US" altLang="ja-JP" sz="2400" dirty="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cs typeface="Arial" charset="0"/>
              </a:rPr>
              <a:t>The F-term </a:t>
            </a:r>
            <a:r>
              <a:rPr lang="en-US" altLang="ja-JP" sz="2400" dirty="0" smtClean="0">
                <a:cs typeface="Arial" charset="0"/>
              </a:rPr>
              <a:t>indexing system </a:t>
            </a:r>
            <a:r>
              <a:rPr lang="en-US" altLang="ja-JP" sz="2400" dirty="0">
                <a:cs typeface="Arial" charset="0"/>
              </a:rPr>
              <a:t>is based on </a:t>
            </a:r>
            <a:r>
              <a:rPr lang="en-US" altLang="ja-JP" sz="2400" dirty="0">
                <a:solidFill>
                  <a:srgbClr val="3333FF"/>
                </a:solidFill>
                <a:cs typeface="Arial" charset="0"/>
              </a:rPr>
              <a:t>multiple viewpoints</a:t>
            </a:r>
            <a:r>
              <a:rPr lang="en-US" altLang="ja-JP" sz="2400" dirty="0">
                <a:cs typeface="Arial" charset="0"/>
              </a:rPr>
              <a:t> differing from those in </a:t>
            </a:r>
            <a:r>
              <a:rPr lang="en-US" altLang="ja-JP" sz="2400" dirty="0" smtClean="0">
                <a:cs typeface="Arial" charset="0"/>
              </a:rPr>
              <a:t>FI.</a:t>
            </a:r>
            <a:endParaRPr lang="en-US" altLang="ja-JP" sz="2400" dirty="0">
              <a:cs typeface="Arial" charset="0"/>
            </a:endParaRPr>
          </a:p>
        </p:txBody>
      </p:sp>
      <p:sp>
        <p:nvSpPr>
          <p:cNvPr id="20485" name="AutoShape 66"/>
          <p:cNvSpPr>
            <a:spLocks noChangeArrowheads="1"/>
          </p:cNvSpPr>
          <p:nvPr/>
        </p:nvSpPr>
        <p:spPr bwMode="auto">
          <a:xfrm>
            <a:off x="1676400" y="5851525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6" name="AutoShape 67"/>
          <p:cNvSpPr>
            <a:spLocks noChangeArrowheads="1"/>
          </p:cNvSpPr>
          <p:nvPr/>
        </p:nvSpPr>
        <p:spPr bwMode="auto">
          <a:xfrm>
            <a:off x="1676400" y="5730875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7" name="AutoShape 68"/>
          <p:cNvSpPr>
            <a:spLocks noChangeArrowheads="1"/>
          </p:cNvSpPr>
          <p:nvPr/>
        </p:nvSpPr>
        <p:spPr bwMode="auto">
          <a:xfrm>
            <a:off x="1676400" y="5610225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8" name="AutoShape 69"/>
          <p:cNvSpPr>
            <a:spLocks noChangeArrowheads="1"/>
          </p:cNvSpPr>
          <p:nvPr/>
        </p:nvSpPr>
        <p:spPr bwMode="auto">
          <a:xfrm>
            <a:off x="1676400" y="5476875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9" name="AutoShape 70"/>
          <p:cNvSpPr>
            <a:spLocks noChangeArrowheads="1"/>
          </p:cNvSpPr>
          <p:nvPr/>
        </p:nvSpPr>
        <p:spPr bwMode="auto">
          <a:xfrm>
            <a:off x="1676400" y="5356225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1854200" y="6348413"/>
            <a:ext cx="8921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FI </a:t>
            </a:r>
          </a:p>
        </p:txBody>
      </p:sp>
      <p:sp>
        <p:nvSpPr>
          <p:cNvPr id="59" name="正方形/長方形 58"/>
          <p:cNvSpPr/>
          <p:nvPr/>
        </p:nvSpPr>
        <p:spPr>
          <a:xfrm>
            <a:off x="1676400" y="5867400"/>
            <a:ext cx="1203325" cy="498475"/>
          </a:xfrm>
          <a:prstGeom prst="rect">
            <a:avLst/>
          </a:prstGeom>
          <a:solidFill>
            <a:srgbClr val="99FF99">
              <a:alpha val="30196"/>
            </a:srgbClr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63" name="直線コネクタ 62"/>
          <p:cNvCxnSpPr/>
          <p:nvPr/>
        </p:nvCxnSpPr>
        <p:spPr>
          <a:xfrm>
            <a:off x="3322638" y="5356225"/>
            <a:ext cx="0" cy="495300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3" name="AutoShape 66"/>
          <p:cNvSpPr>
            <a:spLocks noChangeArrowheads="1"/>
          </p:cNvSpPr>
          <p:nvPr/>
        </p:nvSpPr>
        <p:spPr bwMode="auto">
          <a:xfrm>
            <a:off x="1676400" y="5251450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4" name="AutoShape 67"/>
          <p:cNvSpPr>
            <a:spLocks noChangeArrowheads="1"/>
          </p:cNvSpPr>
          <p:nvPr/>
        </p:nvSpPr>
        <p:spPr bwMode="auto">
          <a:xfrm>
            <a:off x="1676400" y="5130800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5" name="AutoShape 68"/>
          <p:cNvSpPr>
            <a:spLocks noChangeArrowheads="1"/>
          </p:cNvSpPr>
          <p:nvPr/>
        </p:nvSpPr>
        <p:spPr bwMode="auto">
          <a:xfrm>
            <a:off x="1676400" y="5010150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96" name="AutoShape 69"/>
          <p:cNvSpPr>
            <a:spLocks noChangeArrowheads="1"/>
          </p:cNvSpPr>
          <p:nvPr/>
        </p:nvSpPr>
        <p:spPr bwMode="auto">
          <a:xfrm>
            <a:off x="1676400" y="4876800"/>
            <a:ext cx="1646238" cy="514350"/>
          </a:xfrm>
          <a:prstGeom prst="parallelogram">
            <a:avLst>
              <a:gd name="adj" fmla="val 87498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1676400" y="5391150"/>
            <a:ext cx="1203325" cy="476250"/>
          </a:xfrm>
          <a:prstGeom prst="rect">
            <a:avLst/>
          </a:prstGeom>
          <a:solidFill>
            <a:srgbClr val="00FFFF">
              <a:alpha val="29804"/>
            </a:srgbClr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72" name="直線コネクタ 71"/>
          <p:cNvCxnSpPr/>
          <p:nvPr/>
        </p:nvCxnSpPr>
        <p:spPr>
          <a:xfrm>
            <a:off x="3322638" y="4876800"/>
            <a:ext cx="0" cy="581025"/>
          </a:xfrm>
          <a:prstGeom prst="line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9" name="テキスト ボックス 1"/>
          <p:cNvSpPr txBox="1">
            <a:spLocks noChangeArrowheads="1"/>
          </p:cNvSpPr>
          <p:nvPr/>
        </p:nvSpPr>
        <p:spPr bwMode="auto">
          <a:xfrm>
            <a:off x="2101850" y="4778375"/>
            <a:ext cx="6778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r>
              <a:rPr lang="ja-JP" altLang="en-US"/>
              <a:t>･･･</a:t>
            </a:r>
          </a:p>
          <a:p>
            <a:endParaRPr lang="ja-JP" altLang="en-US"/>
          </a:p>
        </p:txBody>
      </p:sp>
      <p:sp>
        <p:nvSpPr>
          <p:cNvPr id="88" name="フリーフォーム 87"/>
          <p:cNvSpPr/>
          <p:nvPr/>
        </p:nvSpPr>
        <p:spPr>
          <a:xfrm>
            <a:off x="2870200" y="4883150"/>
            <a:ext cx="461963" cy="985838"/>
          </a:xfrm>
          <a:custGeom>
            <a:avLst/>
            <a:gdLst>
              <a:gd name="connsiteX0" fmla="*/ 0 w 461963"/>
              <a:gd name="connsiteY0" fmla="*/ 500062 h 985837"/>
              <a:gd name="connsiteX1" fmla="*/ 0 w 461963"/>
              <a:gd name="connsiteY1" fmla="*/ 500062 h 985837"/>
              <a:gd name="connsiteX2" fmla="*/ 33338 w 461963"/>
              <a:gd name="connsiteY2" fmla="*/ 476250 h 985837"/>
              <a:gd name="connsiteX3" fmla="*/ 52388 w 461963"/>
              <a:gd name="connsiteY3" fmla="*/ 452437 h 985837"/>
              <a:gd name="connsiteX4" fmla="*/ 61913 w 461963"/>
              <a:gd name="connsiteY4" fmla="*/ 438150 h 985837"/>
              <a:gd name="connsiteX5" fmla="*/ 76200 w 461963"/>
              <a:gd name="connsiteY5" fmla="*/ 428625 h 985837"/>
              <a:gd name="connsiteX6" fmla="*/ 461963 w 461963"/>
              <a:gd name="connsiteY6" fmla="*/ 0 h 985837"/>
              <a:gd name="connsiteX7" fmla="*/ 461963 w 461963"/>
              <a:gd name="connsiteY7" fmla="*/ 485775 h 985837"/>
              <a:gd name="connsiteX8" fmla="*/ 14288 w 461963"/>
              <a:gd name="connsiteY8" fmla="*/ 985837 h 985837"/>
              <a:gd name="connsiteX9" fmla="*/ 0 w 461963"/>
              <a:gd name="connsiteY9" fmla="*/ 500062 h 9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963" h="985837">
                <a:moveTo>
                  <a:pt x="0" y="500062"/>
                </a:moveTo>
                <a:lnTo>
                  <a:pt x="0" y="500062"/>
                </a:lnTo>
                <a:cubicBezTo>
                  <a:pt x="11113" y="492125"/>
                  <a:pt x="23233" y="485436"/>
                  <a:pt x="33338" y="476250"/>
                </a:cubicBezTo>
                <a:cubicBezTo>
                  <a:pt x="40860" y="469412"/>
                  <a:pt x="46289" y="460569"/>
                  <a:pt x="52388" y="452437"/>
                </a:cubicBezTo>
                <a:cubicBezTo>
                  <a:pt x="55822" y="447858"/>
                  <a:pt x="57866" y="442197"/>
                  <a:pt x="61913" y="438150"/>
                </a:cubicBezTo>
                <a:cubicBezTo>
                  <a:pt x="65960" y="434103"/>
                  <a:pt x="62706" y="440531"/>
                  <a:pt x="76200" y="428625"/>
                </a:cubicBezTo>
                <a:lnTo>
                  <a:pt x="461963" y="0"/>
                </a:lnTo>
                <a:lnTo>
                  <a:pt x="461963" y="485775"/>
                </a:lnTo>
                <a:lnTo>
                  <a:pt x="14288" y="985837"/>
                </a:lnTo>
                <a:lnTo>
                  <a:pt x="0" y="500062"/>
                </a:lnTo>
                <a:close/>
              </a:path>
            </a:pathLst>
          </a:custGeom>
          <a:solidFill>
            <a:srgbClr val="00FFFF">
              <a:alpha val="30196"/>
            </a:srgbClr>
          </a:solidFill>
          <a:ln w="9525">
            <a:solidFill>
              <a:schemeClr val="accent4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481" name="右中かっこ 20480"/>
          <p:cNvSpPr/>
          <p:nvPr/>
        </p:nvSpPr>
        <p:spPr>
          <a:xfrm flipH="1">
            <a:off x="1385888" y="5384800"/>
            <a:ext cx="276225" cy="485775"/>
          </a:xfrm>
          <a:prstGeom prst="rightBrace">
            <a:avLst>
              <a:gd name="adj1" fmla="val 8333"/>
              <a:gd name="adj2" fmla="val 470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0" name="右中かっこ 99"/>
          <p:cNvSpPr/>
          <p:nvPr/>
        </p:nvSpPr>
        <p:spPr>
          <a:xfrm flipH="1">
            <a:off x="1395413" y="5873750"/>
            <a:ext cx="263525" cy="4873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1" name="フリーフォーム 100"/>
          <p:cNvSpPr/>
          <p:nvPr/>
        </p:nvSpPr>
        <p:spPr>
          <a:xfrm>
            <a:off x="2873375" y="5376863"/>
            <a:ext cx="461963" cy="985837"/>
          </a:xfrm>
          <a:custGeom>
            <a:avLst/>
            <a:gdLst>
              <a:gd name="connsiteX0" fmla="*/ 0 w 461963"/>
              <a:gd name="connsiteY0" fmla="*/ 500062 h 985837"/>
              <a:gd name="connsiteX1" fmla="*/ 0 w 461963"/>
              <a:gd name="connsiteY1" fmla="*/ 500062 h 985837"/>
              <a:gd name="connsiteX2" fmla="*/ 33338 w 461963"/>
              <a:gd name="connsiteY2" fmla="*/ 476250 h 985837"/>
              <a:gd name="connsiteX3" fmla="*/ 52388 w 461963"/>
              <a:gd name="connsiteY3" fmla="*/ 452437 h 985837"/>
              <a:gd name="connsiteX4" fmla="*/ 61913 w 461963"/>
              <a:gd name="connsiteY4" fmla="*/ 438150 h 985837"/>
              <a:gd name="connsiteX5" fmla="*/ 76200 w 461963"/>
              <a:gd name="connsiteY5" fmla="*/ 428625 h 985837"/>
              <a:gd name="connsiteX6" fmla="*/ 461963 w 461963"/>
              <a:gd name="connsiteY6" fmla="*/ 0 h 985837"/>
              <a:gd name="connsiteX7" fmla="*/ 461963 w 461963"/>
              <a:gd name="connsiteY7" fmla="*/ 485775 h 985837"/>
              <a:gd name="connsiteX8" fmla="*/ 14288 w 461963"/>
              <a:gd name="connsiteY8" fmla="*/ 985837 h 985837"/>
              <a:gd name="connsiteX9" fmla="*/ 0 w 461963"/>
              <a:gd name="connsiteY9" fmla="*/ 500062 h 98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1963" h="985837">
                <a:moveTo>
                  <a:pt x="0" y="500062"/>
                </a:moveTo>
                <a:lnTo>
                  <a:pt x="0" y="500062"/>
                </a:lnTo>
                <a:cubicBezTo>
                  <a:pt x="11113" y="492125"/>
                  <a:pt x="23233" y="485436"/>
                  <a:pt x="33338" y="476250"/>
                </a:cubicBezTo>
                <a:cubicBezTo>
                  <a:pt x="40860" y="469412"/>
                  <a:pt x="46289" y="460569"/>
                  <a:pt x="52388" y="452437"/>
                </a:cubicBezTo>
                <a:cubicBezTo>
                  <a:pt x="55822" y="447858"/>
                  <a:pt x="57866" y="442197"/>
                  <a:pt x="61913" y="438150"/>
                </a:cubicBezTo>
                <a:cubicBezTo>
                  <a:pt x="65960" y="434103"/>
                  <a:pt x="62706" y="440531"/>
                  <a:pt x="76200" y="428625"/>
                </a:cubicBezTo>
                <a:lnTo>
                  <a:pt x="461963" y="0"/>
                </a:lnTo>
                <a:lnTo>
                  <a:pt x="461963" y="485775"/>
                </a:lnTo>
                <a:lnTo>
                  <a:pt x="14288" y="985837"/>
                </a:lnTo>
                <a:lnTo>
                  <a:pt x="0" y="500062"/>
                </a:lnTo>
                <a:close/>
              </a:path>
            </a:pathLst>
          </a:custGeom>
          <a:solidFill>
            <a:srgbClr val="FFFF00">
              <a:alpha val="20000"/>
            </a:srgbClr>
          </a:solidFill>
          <a:ln w="9525">
            <a:solidFill>
              <a:schemeClr val="accent4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2" name="正方形/長方形 101"/>
          <p:cNvSpPr/>
          <p:nvPr/>
        </p:nvSpPr>
        <p:spPr>
          <a:xfrm>
            <a:off x="1679575" y="5884863"/>
            <a:ext cx="1203325" cy="47625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solidFill>
              <a:schemeClr val="accent3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03" name="Text Box 108"/>
          <p:cNvSpPr txBox="1">
            <a:spLocks noChangeArrowheads="1"/>
          </p:cNvSpPr>
          <p:nvPr/>
        </p:nvSpPr>
        <p:spPr bwMode="auto">
          <a:xfrm>
            <a:off x="382588" y="5356225"/>
            <a:ext cx="1100137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theme </a:t>
            </a:r>
          </a:p>
        </p:txBody>
      </p:sp>
      <p:grpSp>
        <p:nvGrpSpPr>
          <p:cNvPr id="20506" name="グループ化 20497"/>
          <p:cNvGrpSpPr>
            <a:grpSpLocks/>
          </p:cNvGrpSpPr>
          <p:nvPr/>
        </p:nvGrpSpPr>
        <p:grpSpPr bwMode="auto">
          <a:xfrm>
            <a:off x="5826125" y="5376863"/>
            <a:ext cx="1658938" cy="995362"/>
            <a:chOff x="5858974" y="5344109"/>
            <a:chExt cx="1658462" cy="994841"/>
          </a:xfrm>
        </p:grpSpPr>
        <p:sp>
          <p:nvSpPr>
            <p:cNvPr id="93" name="正方形/長方形 92"/>
            <p:cNvSpPr/>
            <p:nvPr/>
          </p:nvSpPr>
          <p:spPr>
            <a:xfrm>
              <a:off x="5865322" y="5853429"/>
              <a:ext cx="1202980" cy="477588"/>
            </a:xfrm>
            <a:prstGeom prst="rect">
              <a:avLst/>
            </a:prstGeom>
            <a:solidFill>
              <a:srgbClr val="99FF99">
                <a:alpha val="29804"/>
              </a:srgb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94" name="フリーフォーム 93"/>
            <p:cNvSpPr/>
            <p:nvPr/>
          </p:nvSpPr>
          <p:spPr>
            <a:xfrm>
              <a:off x="7055606" y="5347282"/>
              <a:ext cx="461830" cy="986908"/>
            </a:xfrm>
            <a:custGeom>
              <a:avLst/>
              <a:gdLst>
                <a:gd name="connsiteX0" fmla="*/ 0 w 461963"/>
                <a:gd name="connsiteY0" fmla="*/ 500062 h 985837"/>
                <a:gd name="connsiteX1" fmla="*/ 0 w 461963"/>
                <a:gd name="connsiteY1" fmla="*/ 500062 h 985837"/>
                <a:gd name="connsiteX2" fmla="*/ 33338 w 461963"/>
                <a:gd name="connsiteY2" fmla="*/ 476250 h 985837"/>
                <a:gd name="connsiteX3" fmla="*/ 52388 w 461963"/>
                <a:gd name="connsiteY3" fmla="*/ 452437 h 985837"/>
                <a:gd name="connsiteX4" fmla="*/ 61913 w 461963"/>
                <a:gd name="connsiteY4" fmla="*/ 438150 h 985837"/>
                <a:gd name="connsiteX5" fmla="*/ 76200 w 461963"/>
                <a:gd name="connsiteY5" fmla="*/ 428625 h 985837"/>
                <a:gd name="connsiteX6" fmla="*/ 461963 w 461963"/>
                <a:gd name="connsiteY6" fmla="*/ 0 h 985837"/>
                <a:gd name="connsiteX7" fmla="*/ 461963 w 461963"/>
                <a:gd name="connsiteY7" fmla="*/ 485775 h 985837"/>
                <a:gd name="connsiteX8" fmla="*/ 14288 w 461963"/>
                <a:gd name="connsiteY8" fmla="*/ 985837 h 985837"/>
                <a:gd name="connsiteX9" fmla="*/ 0 w 461963"/>
                <a:gd name="connsiteY9" fmla="*/ 500062 h 985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1963" h="985837">
                  <a:moveTo>
                    <a:pt x="0" y="500062"/>
                  </a:moveTo>
                  <a:lnTo>
                    <a:pt x="0" y="500062"/>
                  </a:lnTo>
                  <a:cubicBezTo>
                    <a:pt x="11113" y="492125"/>
                    <a:pt x="23233" y="485436"/>
                    <a:pt x="33338" y="476250"/>
                  </a:cubicBezTo>
                  <a:cubicBezTo>
                    <a:pt x="40860" y="469412"/>
                    <a:pt x="46289" y="460569"/>
                    <a:pt x="52388" y="452437"/>
                  </a:cubicBezTo>
                  <a:cubicBezTo>
                    <a:pt x="55822" y="447858"/>
                    <a:pt x="57866" y="442197"/>
                    <a:pt x="61913" y="438150"/>
                  </a:cubicBezTo>
                  <a:cubicBezTo>
                    <a:pt x="65960" y="434103"/>
                    <a:pt x="62706" y="440531"/>
                    <a:pt x="76200" y="428625"/>
                  </a:cubicBezTo>
                  <a:lnTo>
                    <a:pt x="461963" y="0"/>
                  </a:lnTo>
                  <a:lnTo>
                    <a:pt x="461963" y="485775"/>
                  </a:lnTo>
                  <a:lnTo>
                    <a:pt x="14288" y="985837"/>
                  </a:lnTo>
                  <a:lnTo>
                    <a:pt x="0" y="500062"/>
                  </a:lnTo>
                  <a:close/>
                </a:path>
              </a:pathLst>
            </a:custGeom>
            <a:solidFill>
              <a:srgbClr val="99FF99">
                <a:alpha val="30196"/>
              </a:srgbClr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13" name="直線コネクタ 112"/>
            <p:cNvCxnSpPr/>
            <p:nvPr/>
          </p:nvCxnSpPr>
          <p:spPr>
            <a:xfrm flipH="1">
              <a:off x="6246213" y="5853429"/>
              <a:ext cx="4762" cy="48552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直線コネクタ 115"/>
            <p:cNvCxnSpPr/>
            <p:nvPr/>
          </p:nvCxnSpPr>
          <p:spPr>
            <a:xfrm>
              <a:off x="6622343" y="5843909"/>
              <a:ext cx="9522" cy="49504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直線コネクタ 125"/>
            <p:cNvCxnSpPr/>
            <p:nvPr/>
          </p:nvCxnSpPr>
          <p:spPr>
            <a:xfrm>
              <a:off x="7217484" y="5699523"/>
              <a:ext cx="17458" cy="45220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直線コネクタ 126"/>
            <p:cNvCxnSpPr/>
            <p:nvPr/>
          </p:nvCxnSpPr>
          <p:spPr>
            <a:xfrm>
              <a:off x="7380950" y="5485322"/>
              <a:ext cx="7935" cy="49504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直線コネクタ 128"/>
            <p:cNvCxnSpPr/>
            <p:nvPr/>
          </p:nvCxnSpPr>
          <p:spPr>
            <a:xfrm flipH="1" flipV="1">
              <a:off x="5858974" y="6091430"/>
              <a:ext cx="1215676" cy="634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線コネクタ 129"/>
            <p:cNvCxnSpPr/>
            <p:nvPr/>
          </p:nvCxnSpPr>
          <p:spPr>
            <a:xfrm flipH="1">
              <a:off x="7071476" y="5596389"/>
              <a:ext cx="444372" cy="51090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23" name="AutoShape 70"/>
            <p:cNvSpPr>
              <a:spLocks noChangeArrowheads="1"/>
            </p:cNvSpPr>
            <p:nvPr/>
          </p:nvSpPr>
          <p:spPr bwMode="auto">
            <a:xfrm>
              <a:off x="5871166" y="5344109"/>
              <a:ext cx="1644686" cy="514350"/>
            </a:xfrm>
            <a:prstGeom prst="parallelogram">
              <a:avLst>
                <a:gd name="adj" fmla="val 87505"/>
              </a:avLst>
            </a:prstGeom>
            <a:solidFill>
              <a:srgbClr val="CC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 Unicode MS" pitchFamily="50" charset="-128"/>
                  <a:ea typeface="ＭＳ ゴシック" panose="020B0609070205080204" pitchFamily="49" charset="-128"/>
                </a:defRPr>
              </a:lvl9pPr>
            </a:lstStyle>
            <a:p>
              <a:pPr eaLnBrk="1" hangingPunct="1"/>
              <a:endParaRPr lang="ja-JP" altLang="en-US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cxnSp>
          <p:nvCxnSpPr>
            <p:cNvPr id="2" name="直線コネクタ 20485"/>
            <p:cNvCxnSpPr>
              <a:stCxn id="20523" idx="0"/>
            </p:cNvCxnSpPr>
            <p:nvPr/>
          </p:nvCxnSpPr>
          <p:spPr>
            <a:xfrm flipH="1">
              <a:off x="6250974" y="5344109"/>
              <a:ext cx="442785" cy="50932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線コネクタ 109"/>
            <p:cNvCxnSpPr/>
            <p:nvPr/>
          </p:nvCxnSpPr>
          <p:spPr>
            <a:xfrm flipH="1">
              <a:off x="6622343" y="5345695"/>
              <a:ext cx="442785" cy="509321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直線コネクタ 117"/>
            <p:cNvCxnSpPr/>
            <p:nvPr/>
          </p:nvCxnSpPr>
          <p:spPr>
            <a:xfrm flipH="1">
              <a:off x="6020853" y="5682069"/>
              <a:ext cx="1199806" cy="3173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直線コネクタ 121"/>
            <p:cNvCxnSpPr/>
            <p:nvPr/>
          </p:nvCxnSpPr>
          <p:spPr>
            <a:xfrm flipH="1" flipV="1">
              <a:off x="6181145" y="5488495"/>
              <a:ext cx="1207740" cy="11107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04" name="直線コネクタ 20503"/>
          <p:cNvCxnSpPr>
            <a:stCxn id="101" idx="6"/>
          </p:cNvCxnSpPr>
          <p:nvPr/>
        </p:nvCxnSpPr>
        <p:spPr>
          <a:xfrm>
            <a:off x="3335338" y="5376863"/>
            <a:ext cx="2478087" cy="971550"/>
          </a:xfrm>
          <a:prstGeom prst="line">
            <a:avLst/>
          </a:prstGeom>
          <a:ln w="12700"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線コネクタ 140"/>
          <p:cNvCxnSpPr>
            <a:stCxn id="88" idx="6"/>
          </p:cNvCxnSpPr>
          <p:nvPr/>
        </p:nvCxnSpPr>
        <p:spPr>
          <a:xfrm>
            <a:off x="3332163" y="4883150"/>
            <a:ext cx="2976562" cy="498475"/>
          </a:xfrm>
          <a:prstGeom prst="line">
            <a:avLst/>
          </a:prstGeom>
          <a:ln w="12700">
            <a:solidFill>
              <a:schemeClr val="accent3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7" name="下矢印 20506"/>
          <p:cNvSpPr/>
          <p:nvPr/>
        </p:nvSpPr>
        <p:spPr>
          <a:xfrm>
            <a:off x="7456488" y="5541963"/>
            <a:ext cx="246062" cy="338137"/>
          </a:xfrm>
          <a:prstGeom prst="downArrow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5" name="下矢印 144"/>
          <p:cNvSpPr/>
          <p:nvPr/>
        </p:nvSpPr>
        <p:spPr>
          <a:xfrm rot="16200000" flipV="1">
            <a:off x="7094538" y="5116513"/>
            <a:ext cx="261937" cy="414337"/>
          </a:xfrm>
          <a:prstGeom prst="downArrow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7" name="下矢印 146"/>
          <p:cNvSpPr/>
          <p:nvPr/>
        </p:nvSpPr>
        <p:spPr>
          <a:xfrm rot="2943997">
            <a:off x="7089775" y="5418138"/>
            <a:ext cx="301625" cy="415925"/>
          </a:xfrm>
          <a:prstGeom prst="downArrow">
            <a:avLst/>
          </a:prstGeom>
          <a:solidFill>
            <a:schemeClr val="accent3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8" name="Text Box 108"/>
          <p:cNvSpPr txBox="1">
            <a:spLocks noChangeArrowheads="1"/>
          </p:cNvSpPr>
          <p:nvPr/>
        </p:nvSpPr>
        <p:spPr bwMode="auto">
          <a:xfrm>
            <a:off x="7704138" y="5049838"/>
            <a:ext cx="1697037" cy="6524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multiple</a:t>
            </a:r>
            <a:endParaRPr lang="en-US" altLang="ja-JP" sz="2400" kern="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ea typeface="MS PGothic" pitchFamily="50" charset="-128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ja-JP" sz="2400" kern="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viewpoints </a:t>
            </a:r>
          </a:p>
        </p:txBody>
      </p:sp>
      <p:sp>
        <p:nvSpPr>
          <p:cNvPr id="149" name="Text Box 108"/>
          <p:cNvSpPr txBox="1">
            <a:spLocks noChangeArrowheads="1"/>
          </p:cNvSpPr>
          <p:nvPr/>
        </p:nvSpPr>
        <p:spPr bwMode="auto">
          <a:xfrm>
            <a:off x="5845175" y="6367463"/>
            <a:ext cx="1236663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F-term </a:t>
            </a:r>
          </a:p>
        </p:txBody>
      </p:sp>
      <p:sp>
        <p:nvSpPr>
          <p:cNvPr id="154" name="Text Box 108"/>
          <p:cNvSpPr txBox="1">
            <a:spLocks noChangeArrowheads="1"/>
          </p:cNvSpPr>
          <p:nvPr/>
        </p:nvSpPr>
        <p:spPr bwMode="auto">
          <a:xfrm>
            <a:off x="400050" y="5840413"/>
            <a:ext cx="1100138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50" charset="-128"/>
              </a:rPr>
              <a:t>theme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263" y="1558925"/>
            <a:ext cx="71675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スライド番号プレースホルダ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10394F5D-7921-4BA5-9F18-989FA555BCDA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8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2" name="Oval 32"/>
          <p:cNvSpPr>
            <a:spLocks noChangeArrowheads="1"/>
          </p:cNvSpPr>
          <p:nvPr/>
        </p:nvSpPr>
        <p:spPr bwMode="auto">
          <a:xfrm>
            <a:off x="2195513" y="1422400"/>
            <a:ext cx="2182812" cy="334963"/>
          </a:xfrm>
          <a:prstGeom prst="ellipse">
            <a:avLst/>
          </a:prstGeom>
          <a:noFill/>
          <a:ln w="19050" algn="ctr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3" name="Oval 33"/>
          <p:cNvSpPr>
            <a:spLocks noChangeArrowheads="1"/>
          </p:cNvSpPr>
          <p:nvPr/>
        </p:nvSpPr>
        <p:spPr bwMode="auto">
          <a:xfrm>
            <a:off x="1711325" y="1601788"/>
            <a:ext cx="863600" cy="358775"/>
          </a:xfrm>
          <a:prstGeom prst="ellipse">
            <a:avLst/>
          </a:prstGeom>
          <a:noFill/>
          <a:ln w="19050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4" name="Oval 34"/>
          <p:cNvSpPr>
            <a:spLocks noChangeArrowheads="1"/>
          </p:cNvSpPr>
          <p:nvPr/>
        </p:nvSpPr>
        <p:spPr bwMode="auto">
          <a:xfrm>
            <a:off x="2239963" y="1765300"/>
            <a:ext cx="1654175" cy="25082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5" name="Oval 35"/>
          <p:cNvSpPr>
            <a:spLocks noChangeArrowheads="1"/>
          </p:cNvSpPr>
          <p:nvPr/>
        </p:nvSpPr>
        <p:spPr bwMode="auto">
          <a:xfrm>
            <a:off x="1584325" y="2649538"/>
            <a:ext cx="387350" cy="546100"/>
          </a:xfrm>
          <a:prstGeom prst="ellipse">
            <a:avLst/>
          </a:prstGeom>
          <a:noFill/>
          <a:ln w="19050" algn="ctr">
            <a:solidFill>
              <a:srgbClr val="DA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6" name="Line 36"/>
          <p:cNvSpPr>
            <a:spLocks noChangeShapeType="1"/>
          </p:cNvSpPr>
          <p:nvPr/>
        </p:nvSpPr>
        <p:spPr bwMode="auto">
          <a:xfrm flipV="1">
            <a:off x="4267200" y="1330325"/>
            <a:ext cx="2203450" cy="1651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37"/>
          <p:cNvSpPr>
            <a:spLocks noChangeShapeType="1"/>
          </p:cNvSpPr>
          <p:nvPr/>
        </p:nvSpPr>
        <p:spPr bwMode="auto">
          <a:xfrm>
            <a:off x="3498850" y="2024063"/>
            <a:ext cx="2617788" cy="130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38"/>
          <p:cNvSpPr>
            <a:spLocks noChangeShapeType="1"/>
          </p:cNvSpPr>
          <p:nvPr/>
        </p:nvSpPr>
        <p:spPr bwMode="auto">
          <a:xfrm>
            <a:off x="1103313" y="1589088"/>
            <a:ext cx="579437" cy="169862"/>
          </a:xfrm>
          <a:prstGeom prst="line">
            <a:avLst/>
          </a:prstGeom>
          <a:noFill/>
          <a:ln w="19050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39"/>
          <p:cNvSpPr>
            <a:spLocks noChangeShapeType="1"/>
          </p:cNvSpPr>
          <p:nvPr/>
        </p:nvSpPr>
        <p:spPr bwMode="auto">
          <a:xfrm flipH="1">
            <a:off x="1219200" y="2924175"/>
            <a:ext cx="365125" cy="615950"/>
          </a:xfrm>
          <a:prstGeom prst="line">
            <a:avLst/>
          </a:prstGeom>
          <a:noFill/>
          <a:ln w="19050">
            <a:solidFill>
              <a:srgbClr val="DA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0" name="Line 40"/>
          <p:cNvSpPr>
            <a:spLocks noChangeShapeType="1"/>
          </p:cNvSpPr>
          <p:nvPr/>
        </p:nvSpPr>
        <p:spPr bwMode="auto">
          <a:xfrm flipH="1" flipV="1">
            <a:off x="1130300" y="4298950"/>
            <a:ext cx="427038" cy="839788"/>
          </a:xfrm>
          <a:prstGeom prst="line">
            <a:avLst/>
          </a:prstGeom>
          <a:noFill/>
          <a:ln w="19050">
            <a:solidFill>
              <a:srgbClr val="DA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1" name="Oval 41"/>
          <p:cNvSpPr>
            <a:spLocks noChangeArrowheads="1"/>
          </p:cNvSpPr>
          <p:nvPr/>
        </p:nvSpPr>
        <p:spPr bwMode="auto">
          <a:xfrm>
            <a:off x="1557338" y="5059363"/>
            <a:ext cx="431800" cy="401637"/>
          </a:xfrm>
          <a:prstGeom prst="ellipse">
            <a:avLst/>
          </a:prstGeom>
          <a:noFill/>
          <a:ln w="19050" algn="ctr">
            <a:solidFill>
              <a:srgbClr val="DA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ja-JP" sz="4000">
              <a:solidFill>
                <a:srgbClr val="6633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42" name="Text Box 45"/>
          <p:cNvSpPr txBox="1">
            <a:spLocks noChangeArrowheads="1"/>
          </p:cNvSpPr>
          <p:nvPr/>
        </p:nvSpPr>
        <p:spPr bwMode="auto">
          <a:xfrm>
            <a:off x="225425" y="1135063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FFC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Theme Code</a:t>
            </a:r>
          </a:p>
        </p:txBody>
      </p:sp>
      <p:sp>
        <p:nvSpPr>
          <p:cNvPr id="22543" name="Text Box 46"/>
          <p:cNvSpPr txBox="1">
            <a:spLocks noChangeArrowheads="1"/>
          </p:cNvSpPr>
          <p:nvPr/>
        </p:nvSpPr>
        <p:spPr bwMode="auto">
          <a:xfrm>
            <a:off x="411163" y="3468688"/>
            <a:ext cx="1042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r>
              <a:rPr lang="en-US" altLang="ja-JP" sz="2400">
                <a:solidFill>
                  <a:srgbClr val="DA82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View</a:t>
            </a:r>
            <a:br>
              <a:rPr lang="en-US" altLang="ja-JP" sz="2400">
                <a:solidFill>
                  <a:srgbClr val="DA82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ja-JP" sz="2400">
                <a:solidFill>
                  <a:srgbClr val="DA82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point</a:t>
            </a:r>
          </a:p>
        </p:txBody>
      </p:sp>
      <p:sp>
        <p:nvSpPr>
          <p:cNvPr id="22544" name="Text Box 47"/>
          <p:cNvSpPr txBox="1">
            <a:spLocks noChangeArrowheads="1"/>
          </p:cNvSpPr>
          <p:nvPr/>
        </p:nvSpPr>
        <p:spPr bwMode="auto">
          <a:xfrm>
            <a:off x="6537325" y="1062038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Subject of theme</a:t>
            </a:r>
          </a:p>
        </p:txBody>
      </p:sp>
      <p:sp>
        <p:nvSpPr>
          <p:cNvPr id="22545" name="Text Box 48"/>
          <p:cNvSpPr txBox="1">
            <a:spLocks noChangeArrowheads="1"/>
          </p:cNvSpPr>
          <p:nvPr/>
        </p:nvSpPr>
        <p:spPr bwMode="auto">
          <a:xfrm>
            <a:off x="6165850" y="19129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ja-JP" sz="240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 Coverage</a:t>
            </a:r>
          </a:p>
        </p:txBody>
      </p:sp>
      <p:sp>
        <p:nvSpPr>
          <p:cNvPr id="22546" name="AutoShape 49"/>
          <p:cNvSpPr>
            <a:spLocks/>
          </p:cNvSpPr>
          <p:nvPr/>
        </p:nvSpPr>
        <p:spPr bwMode="auto">
          <a:xfrm>
            <a:off x="1914525" y="2647950"/>
            <a:ext cx="287338" cy="2386013"/>
          </a:xfrm>
          <a:prstGeom prst="leftBrace">
            <a:avLst>
              <a:gd name="adj1" fmla="val 69199"/>
              <a:gd name="adj2" fmla="val 16667"/>
            </a:avLst>
          </a:prstGeom>
          <a:noFill/>
          <a:ln w="19050">
            <a:solidFill>
              <a:srgbClr val="DA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47" name="AutoShape 50"/>
          <p:cNvSpPr>
            <a:spLocks/>
          </p:cNvSpPr>
          <p:nvPr/>
        </p:nvSpPr>
        <p:spPr bwMode="auto">
          <a:xfrm>
            <a:off x="1922463" y="5095875"/>
            <a:ext cx="293687" cy="1401763"/>
          </a:xfrm>
          <a:prstGeom prst="leftBrace">
            <a:avLst>
              <a:gd name="adj1" fmla="val 54580"/>
              <a:gd name="adj2" fmla="val 16667"/>
            </a:avLst>
          </a:prstGeom>
          <a:noFill/>
          <a:ln w="19050">
            <a:solidFill>
              <a:srgbClr val="DA82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pPr eaLnBrk="1" hangingPunct="1"/>
            <a:endParaRPr lang="ja-JP" altLang="en-US" sz="4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560388" y="44450"/>
            <a:ext cx="4537075" cy="1246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altLang="ja-JP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What is F-term ?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altLang="ja-JP" sz="3400" dirty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Sample of F-term List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>
                <a:solidFill>
                  <a:srgbClr val="0000FF"/>
                </a:solidFill>
              </a:rPr>
              <a:t>What is </a:t>
            </a:r>
            <a:r>
              <a:rPr lang="en-GB" altLang="ja-JP" smtClean="0"/>
              <a:t>Broad</a:t>
            </a:r>
            <a:r>
              <a:rPr lang="ja-JP" altLang="en-US" smtClean="0"/>
              <a:t> </a:t>
            </a:r>
            <a:r>
              <a:rPr lang="en-GB" altLang="ja-JP" smtClean="0"/>
              <a:t>Facet?</a:t>
            </a:r>
            <a:endParaRPr lang="ja-JP" altLang="en-US" smtClean="0"/>
          </a:p>
        </p:txBody>
      </p:sp>
      <p:sp>
        <p:nvSpPr>
          <p:cNvPr id="24579" name="スライド番号プレースホルダー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 Unicode MS" pitchFamily="50" charset="-128"/>
                <a:ea typeface="ＭＳ ゴシック" panose="020B0609070205080204" pitchFamily="49" charset="-128"/>
              </a:defRPr>
            </a:lvl9pPr>
          </a:lstStyle>
          <a:p>
            <a:fld id="{AA4344FA-D19D-4896-AD4F-B6B69F062981}" type="slidenum">
              <a:rPr lang="en-US" altLang="ja-JP" sz="140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pPr/>
              <a:t>9</a:t>
            </a:fld>
            <a:endParaRPr lang="en-US" altLang="ja-JP" sz="140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96875" y="1100138"/>
            <a:ext cx="9170988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75000"/>
              <a:defRPr/>
            </a:pPr>
            <a:r>
              <a:rPr lang="en-US" altLang="ja-JP" sz="2400" dirty="0">
                <a:solidFill>
                  <a:srgbClr val="1D1DFF"/>
                </a:solidFill>
                <a:latin typeface="+mj-lt"/>
                <a:ea typeface="+mj-ea"/>
                <a:cs typeface="Times New Roman" panose="02020603050405020304" pitchFamily="18" charset="0"/>
              </a:rPr>
              <a:t>JPO has a national classification Facet in addition</a:t>
            </a:r>
            <a:r>
              <a:rPr lang="ja-JP" altLang="en-US" sz="2400" dirty="0">
                <a:solidFill>
                  <a:srgbClr val="1D1DFF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400" dirty="0">
                <a:solidFill>
                  <a:srgbClr val="1D1DFF"/>
                </a:solidFill>
                <a:latin typeface="+mj-lt"/>
                <a:ea typeface="+mj-ea"/>
                <a:cs typeface="Times New Roman" panose="02020603050405020304" pitchFamily="18" charset="0"/>
              </a:rPr>
              <a:t>to FI and F-term</a:t>
            </a:r>
            <a:endParaRPr lang="en-US" altLang="ja-JP" sz="2400" dirty="0">
              <a:solidFill>
                <a:srgbClr val="000000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buClr>
                <a:schemeClr val="tx1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Facet covers all the fields of FI </a:t>
            </a:r>
            <a:r>
              <a:rPr lang="en-US" altLang="ja-JP" sz="2400" dirty="0">
                <a:solidFill>
                  <a:srgbClr val="000000"/>
                </a:solidFill>
                <a:latin typeface="+mj-lt"/>
                <a:ea typeface="+mj-ea"/>
                <a:cs typeface="Times New Roman" panose="02020603050405020304" pitchFamily="18" charset="0"/>
              </a:rPr>
              <a:t>(A section to H section) or the part of the fields of FI, e.g. subclasses or groups. The coverage of Facet can be set more broadly than that of F-term.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j-lt"/>
                <a:ea typeface="+mj-ea"/>
                <a:cs typeface="Times New Roman" panose="02020603050405020304" pitchFamily="18" charset="0"/>
              </a:rPr>
              <a:t>Facet enables prior art search of viewpoints different from viewpoints in FI and F-term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01613" y="3416300"/>
            <a:ext cx="8178800" cy="417195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kumimoj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kumimoji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400">
                <a:solidFill>
                  <a:schemeClr val="tx1"/>
                </a:solidFill>
                <a:latin typeface="+mj-lt"/>
                <a:ea typeface="+mj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1200">
                <a:solidFill>
                  <a:schemeClr val="tx1"/>
                </a:solidFill>
                <a:latin typeface="+mj-lt"/>
                <a:ea typeface="+mj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j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j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j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j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chemeClr val="tx1"/>
                </a:solidFill>
                <a:latin typeface="+mj-lt"/>
                <a:ea typeface="+mj-ea"/>
              </a:defRPr>
            </a:lvl9pPr>
          </a:lstStyle>
          <a:p>
            <a:pPr marL="457200" lvl="1" indent="0" eaLnBrk="1" hangingPunct="1">
              <a:buFont typeface="Wingdings" pitchFamily="2" charset="2"/>
              <a:buNone/>
              <a:defRPr/>
            </a:pPr>
            <a:endParaRPr lang="ja-JP" altLang="en-US" kern="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6875" y="3983038"/>
            <a:ext cx="9355138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SzPct val="75000"/>
              <a:defRPr/>
            </a:pPr>
            <a:r>
              <a:rPr lang="en-US" altLang="ja-JP" sz="2400" dirty="0">
                <a:solidFill>
                  <a:srgbClr val="1D1DFF"/>
                </a:solidFill>
                <a:latin typeface="+mj-lt"/>
                <a:ea typeface="+mj-ea"/>
                <a:cs typeface="Times New Roman" panose="02020603050405020304" pitchFamily="18" charset="0"/>
              </a:rPr>
              <a:t>Symbol of Broad Facet</a:t>
            </a:r>
            <a:endParaRPr lang="en-US" altLang="ja-JP" sz="2800" dirty="0">
              <a:solidFill>
                <a:srgbClr val="000000"/>
              </a:solidFill>
              <a:latin typeface="+mj-lt"/>
              <a:ea typeface="+mj-ea"/>
              <a:cs typeface="Times New Roman" panose="02020603050405020304" pitchFamily="18" charset="0"/>
            </a:endParaRPr>
          </a:p>
          <a:p>
            <a:pPr marL="800100" lvl="1" indent="-3429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Three Alphabet symbols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solidFill>
                  <a:srgbClr val="000000"/>
                </a:solidFill>
                <a:latin typeface="+mj-lt"/>
                <a:ea typeface="+mj-ea"/>
                <a:cs typeface="Times New Roman" panose="02020603050405020304" pitchFamily="18" charset="0"/>
              </a:rPr>
              <a:t>Leftmost symbol is “</a:t>
            </a:r>
            <a:r>
              <a:rPr lang="en-US" altLang="ja-JP" sz="2400" dirty="0">
                <a:solidFill>
                  <a:srgbClr val="FF0000"/>
                </a:solidFill>
                <a:latin typeface="+mj-lt"/>
                <a:ea typeface="+mj-ea"/>
                <a:cs typeface="Times New Roman" panose="02020603050405020304" pitchFamily="18" charset="0"/>
              </a:rPr>
              <a:t>Z</a:t>
            </a:r>
            <a:r>
              <a:rPr lang="en-US" altLang="ja-JP" sz="2400" dirty="0">
                <a:solidFill>
                  <a:srgbClr val="000000"/>
                </a:solidFill>
                <a:latin typeface="+mj-lt"/>
                <a:ea typeface="+mj-ea"/>
                <a:cs typeface="Times New Roman" panose="02020603050405020304" pitchFamily="18" charset="0"/>
              </a:rPr>
              <a:t>”</a:t>
            </a:r>
          </a:p>
          <a:p>
            <a:pPr marL="800100" lvl="1" indent="-342900">
              <a:buSzPct val="75000"/>
              <a:buFont typeface="Wingdings" panose="05000000000000000000" pitchFamily="2" charset="2"/>
              <a:buChar char="Ø"/>
              <a:defRPr/>
            </a:pPr>
            <a:r>
              <a:rPr lang="en-US" altLang="ja-JP" sz="2400" dirty="0">
                <a:latin typeface="+mj-lt"/>
                <a:cs typeface="Arial" panose="020B0604020202020204" pitchFamily="34" charset="0"/>
              </a:rPr>
              <a:t>JPO has 22 Broad Facets including </a:t>
            </a:r>
            <a:r>
              <a:rPr lang="en-US" altLang="ja-JP" sz="2400" dirty="0" err="1">
                <a:latin typeface="+mj-lt"/>
                <a:cs typeface="Arial" panose="020B0604020202020204" pitchFamily="34" charset="0"/>
              </a:rPr>
              <a:t>IoT</a:t>
            </a:r>
            <a:r>
              <a:rPr lang="en-US" altLang="ja-JP" sz="2400" dirty="0">
                <a:latin typeface="+mj-lt"/>
                <a:cs typeface="Arial" panose="020B0604020202020204" pitchFamily="34" charset="0"/>
              </a:rPr>
              <a:t> related Facet, “ZIT” </a:t>
            </a:r>
            <a:endParaRPr lang="en-US" altLang="ja-JP" sz="2000" dirty="0">
              <a:solidFill>
                <a:srgbClr val="00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標準デザイン">
  <a:themeElements>
    <a:clrScheme name="1_標準デザイン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HG丸ｺﾞｼｯｸM-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標準デザイン">
  <a:themeElements>
    <a:clrScheme name="3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HG丸ｺﾞｼｯｸM-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25781</TotalTime>
  <Words>1039</Words>
  <Application>Microsoft Office PowerPoint</Application>
  <PresentationFormat>A4 Paper (210x297 mm)</PresentationFormat>
  <Paragraphs>225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 Unicode MS</vt:lpstr>
      <vt:lpstr>ＭＳ ゴシック</vt:lpstr>
      <vt:lpstr>Arial</vt:lpstr>
      <vt:lpstr>ＭＳ Ｐゴシック</vt:lpstr>
      <vt:lpstr>HG丸ｺﾞｼｯｸM-PRO</vt:lpstr>
      <vt:lpstr>Wingdings</vt:lpstr>
      <vt:lpstr>ＭＳ Ｐ明朝</vt:lpstr>
      <vt:lpstr>Candara</vt:lpstr>
      <vt:lpstr>Times New Roman</vt:lpstr>
      <vt:lpstr>1_標準デザイン</vt:lpstr>
      <vt:lpstr>3_標準デザイン</vt:lpstr>
      <vt:lpstr>FI/F-term</vt:lpstr>
      <vt:lpstr>Index</vt:lpstr>
      <vt:lpstr>Index</vt:lpstr>
      <vt:lpstr>PowerPoint Presentation</vt:lpstr>
      <vt:lpstr>What is FI? Characteristics of FI</vt:lpstr>
      <vt:lpstr>FI - symbol</vt:lpstr>
      <vt:lpstr>PowerPoint Presentation</vt:lpstr>
      <vt:lpstr>PowerPoint Presentation</vt:lpstr>
      <vt:lpstr>What is Broad Facet?</vt:lpstr>
      <vt:lpstr>File Index (FI)</vt:lpstr>
      <vt:lpstr>Index</vt:lpstr>
      <vt:lpstr>JPO website on Classification</vt:lpstr>
      <vt:lpstr>PMGS (Patent Map Guidance) </vt:lpstr>
      <vt:lpstr>PowerPoint Presentation</vt:lpstr>
      <vt:lpstr>IPC-FI-CPC scheme parallel viewer</vt:lpstr>
      <vt:lpstr>IPC-FI-CPC scheme parallel viewer</vt:lpstr>
      <vt:lpstr>IPC-FI-CPC parallel viewer</vt:lpstr>
      <vt:lpstr>Index</vt:lpstr>
      <vt:lpstr>JPO website on classification</vt:lpstr>
      <vt:lpstr>Index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太田　良隆</dc:creator>
  <cp:lastModifiedBy>MALANGA SALAZAR Isabelle</cp:lastModifiedBy>
  <cp:revision>2360</cp:revision>
  <cp:lastPrinted>2018-01-31T06:20:18Z</cp:lastPrinted>
  <dcterms:created xsi:type="dcterms:W3CDTF">2007-04-23T02:50:57Z</dcterms:created>
  <dcterms:modified xsi:type="dcterms:W3CDTF">2020-02-27T10:08:59Z</dcterms:modified>
</cp:coreProperties>
</file>