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2" r:id="rId2"/>
    <p:sldMasterId id="2147483673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58" r:id="rId6"/>
    <p:sldId id="371" r:id="rId7"/>
    <p:sldId id="372" r:id="rId8"/>
    <p:sldId id="262" r:id="rId9"/>
    <p:sldId id="411" r:id="rId10"/>
    <p:sldId id="412" r:id="rId11"/>
    <p:sldId id="410" r:id="rId12"/>
    <p:sldId id="464" r:id="rId13"/>
    <p:sldId id="423" r:id="rId14"/>
    <p:sldId id="436" r:id="rId15"/>
    <p:sldId id="424" r:id="rId16"/>
    <p:sldId id="427" r:id="rId17"/>
    <p:sldId id="428" r:id="rId18"/>
    <p:sldId id="432" r:id="rId19"/>
    <p:sldId id="433" r:id="rId20"/>
    <p:sldId id="435" r:id="rId21"/>
    <p:sldId id="445" r:id="rId22"/>
    <p:sldId id="446" r:id="rId23"/>
    <p:sldId id="447" r:id="rId24"/>
    <p:sldId id="448" r:id="rId25"/>
    <p:sldId id="449" r:id="rId26"/>
    <p:sldId id="450" r:id="rId27"/>
    <p:sldId id="458" r:id="rId28"/>
    <p:sldId id="459" r:id="rId29"/>
    <p:sldId id="463" r:id="rId3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7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orient="horz" pos="2982">
          <p15:clr>
            <a:srgbClr val="A4A3A4"/>
          </p15:clr>
        </p15:guide>
        <p15:guide id="4" orient="horz" pos="630">
          <p15:clr>
            <a:srgbClr val="A4A3A4"/>
          </p15:clr>
        </p15:guide>
        <p15:guide id="7" pos="431">
          <p15:clr>
            <a:srgbClr val="A4A3A4"/>
          </p15:clr>
        </p15:guide>
        <p15:guide id="8" pos="5375">
          <p15:clr>
            <a:srgbClr val="A4A3A4"/>
          </p15:clr>
        </p15:guide>
        <p15:guide id="9" pos="1965">
          <p15:clr>
            <a:srgbClr val="A4A3A4"/>
          </p15:clr>
        </p15:guide>
        <p15:guide id="10" pos="2132">
          <p15:clr>
            <a:srgbClr val="A4A3A4"/>
          </p15:clr>
        </p15:guide>
        <p15:guide id="11" pos="3651">
          <p15:clr>
            <a:srgbClr val="A4A3A4"/>
          </p15:clr>
        </p15:guide>
        <p15:guide id="12" pos="3810" userDrawn="1">
          <p15:clr>
            <a:srgbClr val="A4A3A4"/>
          </p15:clr>
        </p15:guide>
        <p15:guide id="13" pos="5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827" userDrawn="1">
          <p15:clr>
            <a:srgbClr val="A4A3A4"/>
          </p15:clr>
        </p15:guide>
        <p15:guide id="4" pos="2097" userDrawn="1">
          <p15:clr>
            <a:srgbClr val="A4A3A4"/>
          </p15:clr>
        </p15:guide>
        <p15:guide id="5" orient="horz" pos="3032" userDrawn="1">
          <p15:clr>
            <a:srgbClr val="A4A3A4"/>
          </p15:clr>
        </p15:guide>
        <p15:guide id="7" pos="2326" userDrawn="1">
          <p15:clr>
            <a:srgbClr val="A4A3A4"/>
          </p15:clr>
        </p15:guide>
        <p15:guide id="8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EF4"/>
    <a:srgbClr val="E1E9F1"/>
    <a:srgbClr val="D8DEE4"/>
    <a:srgbClr val="D5DBE1"/>
    <a:srgbClr val="CDD5DD"/>
    <a:srgbClr val="C9D0D5"/>
    <a:srgbClr val="94A4AE"/>
    <a:srgbClr val="000000"/>
    <a:srgbClr val="DEE1E5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9" autoAdjust="0"/>
    <p:restoredTop sz="87117" autoAdjust="0"/>
  </p:normalViewPr>
  <p:slideViewPr>
    <p:cSldViewPr snapToGrid="0" snapToObjects="1">
      <p:cViewPr varScale="1">
        <p:scale>
          <a:sx n="53" d="100"/>
          <a:sy n="53" d="100"/>
        </p:scale>
        <p:origin x="-460" y="-60"/>
      </p:cViewPr>
      <p:guideLst>
        <p:guide orient="horz" pos="577"/>
        <p:guide orient="horz" pos="169"/>
        <p:guide orient="horz" pos="2982"/>
        <p:guide orient="horz" pos="630"/>
        <p:guide pos="431"/>
        <p:guide pos="5375"/>
        <p:guide pos="1965"/>
        <p:guide pos="2132"/>
        <p:guide pos="3651"/>
        <p:guide pos="3810"/>
        <p:guide pos="571"/>
      </p:guideLst>
    </p:cSldViewPr>
  </p:slideViewPr>
  <p:outlineViewPr>
    <p:cViewPr>
      <p:scale>
        <a:sx n="33" d="100"/>
        <a:sy n="33" d="100"/>
      </p:scale>
      <p:origin x="0" y="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3907" y="-86"/>
      </p:cViewPr>
      <p:guideLst>
        <p:guide orient="horz" pos="2928"/>
        <p:guide orient="horz" pos="2827"/>
        <p:guide orient="horz" pos="3032"/>
        <p:guide pos="2209"/>
        <p:guide pos="2097"/>
        <p:guide pos="232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03455818022749E-2"/>
          <c:y val="5.4302422723475352E-2"/>
          <c:w val="0.60388888888888892"/>
          <c:h val="0.90810359231411864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Sheet1!$B$5:$B$6</c:f>
              <c:strCache>
                <c:ptCount val="2"/>
                <c:pt idx="0">
                  <c:v>documents classified in CPC</c:v>
                </c:pt>
                <c:pt idx="1">
                  <c:v>documents w/CPCNO symbols only</c:v>
                </c:pt>
              </c:strCache>
            </c:strRef>
          </c:cat>
          <c:val>
            <c:numRef>
              <c:f>Sheet1!$C$5:$C$6</c:f>
              <c:numCache>
                <c:formatCode>General</c:formatCode>
                <c:ptCount val="2"/>
                <c:pt idx="0">
                  <c:v>50000000</c:v>
                </c:pt>
                <c:pt idx="1">
                  <c:v>2600000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Sheet1!$B$5:$B$6</c:f>
              <c:strCache>
                <c:ptCount val="2"/>
                <c:pt idx="0">
                  <c:v>documents classified in CPC</c:v>
                </c:pt>
                <c:pt idx="1">
                  <c:v>documents w/CPCNO symbols only</c:v>
                </c:pt>
              </c:strCache>
            </c:strRef>
          </c:cat>
          <c:val>
            <c:numRef>
              <c:f>Sheet1!$C$5:$C$6</c:f>
              <c:numCache>
                <c:formatCode>General</c:formatCode>
                <c:ptCount val="2"/>
                <c:pt idx="0">
                  <c:v>50000000</c:v>
                </c:pt>
                <c:pt idx="1">
                  <c:v>2600000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64720034995628"/>
          <c:y val="0.27130227142659796"/>
          <c:w val="0.32579724409448818"/>
          <c:h val="0.4699267854676060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</cdr:x>
      <cdr:y>0.56111</cdr:y>
    </cdr:from>
    <cdr:to>
      <cdr:x>0.575</cdr:x>
      <cdr:y>0.89444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14500" y="1539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50 Million</a:t>
          </a:r>
        </a:p>
        <a:p xmlns:a="http://schemas.openxmlformats.org/drawingml/2006/main">
          <a:r>
            <a:rPr lang="en-US" sz="1100"/>
            <a:t> documents</a:t>
          </a:r>
        </a:p>
      </cdr:txBody>
    </cdr:sp>
  </cdr:relSizeAnchor>
  <cdr:relSizeAnchor xmlns:cdr="http://schemas.openxmlformats.org/drawingml/2006/chartDrawing">
    <cdr:from>
      <cdr:x>0.46281</cdr:x>
      <cdr:y>0</cdr:y>
    </cdr:from>
    <cdr:to>
      <cdr:x>0.66281</cdr:x>
      <cdr:y>0.33334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115967" y="0"/>
          <a:ext cx="914400" cy="1013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2.6 </a:t>
          </a:r>
          <a:r>
            <a:rPr lang="en-US" sz="1100" dirty="0" smtClean="0"/>
            <a:t>Million</a:t>
          </a:r>
          <a:endParaRPr lang="en-US" sz="1100" dirty="0"/>
        </a:p>
        <a:p xmlns:a="http://schemas.openxmlformats.org/drawingml/2006/main">
          <a:r>
            <a:rPr lang="en-US" sz="1100" dirty="0"/>
            <a:t> documents</a:t>
          </a:r>
        </a:p>
      </cdr:txBody>
    </cdr:sp>
  </cdr:relSizeAnchor>
  <cdr:relSizeAnchor xmlns:cdr="http://schemas.openxmlformats.org/drawingml/2006/chartDrawing">
    <cdr:from>
      <cdr:x>0.33531</cdr:x>
      <cdr:y>0.05891</cdr:y>
    </cdr:from>
    <cdr:to>
      <cdr:x>0.46093</cdr:x>
      <cdr:y>0.10365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1533038" y="179100"/>
          <a:ext cx="574334" cy="1360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70" cy="464521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80" y="1"/>
            <a:ext cx="3038170" cy="464521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r">
              <a:defRPr sz="1200"/>
            </a:lvl1pPr>
          </a:lstStyle>
          <a:p>
            <a:fld id="{304A7140-0D4F-47D3-BC70-877BB0C15B40}" type="datetimeFigureOut">
              <a:rPr lang="en-GB" smtClean="0"/>
              <a:pPr/>
              <a:t>08-02-2018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86"/>
            <a:ext cx="3038170" cy="464521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80" y="8830386"/>
            <a:ext cx="3038170" cy="464521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r">
              <a:defRPr sz="1200"/>
            </a:lvl1pPr>
          </a:lstStyle>
          <a:p>
            <a:fld id="{A3507171-5916-4599-B6EB-39A2CB2334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0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r">
              <a:defRPr sz="1200"/>
            </a:lvl1pPr>
          </a:lstStyle>
          <a:p>
            <a:fld id="{C2A68193-306D-4045-A508-8138E684065E}" type="datetimeFigureOut">
              <a:rPr lang="en-GB" smtClean="0"/>
              <a:pPr/>
              <a:t>08-02-2018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8" tIns="44835" rIns="89668" bIns="448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89668" tIns="44835" rIns="89668" bIns="448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r">
              <a:defRPr sz="1200"/>
            </a:lvl1pPr>
          </a:lstStyle>
          <a:p>
            <a:fld id="{2822F9FE-7A0B-43DC-9EDC-E9A4F8D39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9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4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Overall, </a:t>
            </a:r>
            <a:r>
              <a:rPr lang="en-US" sz="1100" dirty="0">
                <a:solidFill>
                  <a:srgbClr val="FF0000"/>
                </a:solidFill>
              </a:rPr>
              <a:t>50 million</a:t>
            </a:r>
            <a:r>
              <a:rPr lang="en-US" sz="1100" dirty="0"/>
              <a:t> documents classified in CPC (at Family or Document level), incl. 47 million patent documents</a:t>
            </a:r>
          </a:p>
          <a:p>
            <a:pPr marL="591371" lvl="1" indent="-161283" defTabSz="860176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rgbClr val="FF0000"/>
                </a:solidFill>
              </a:rPr>
              <a:t>3.3 </a:t>
            </a:r>
            <a:r>
              <a:rPr lang="en-US" sz="1100" dirty="0">
                <a:solidFill>
                  <a:srgbClr val="FF0000"/>
                </a:solidFill>
              </a:rPr>
              <a:t>million</a:t>
            </a:r>
            <a:r>
              <a:rPr lang="en-US" sz="1100" dirty="0"/>
              <a:t> documents bearing CPCNO </a:t>
            </a:r>
            <a:r>
              <a:rPr lang="en-US" sz="1100" dirty="0" smtClean="0"/>
              <a:t>allocations, AND also CPC allocations at the</a:t>
            </a:r>
            <a:r>
              <a:rPr lang="en-US" sz="1100" baseline="0" dirty="0" smtClean="0"/>
              <a:t> family level</a:t>
            </a:r>
            <a:endParaRPr lang="en-US" sz="1100" dirty="0"/>
          </a:p>
          <a:p>
            <a:pPr marL="591371" lvl="1" indent="-161283" defTabSz="860176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rgbClr val="FF0000"/>
                </a:solidFill>
              </a:rPr>
              <a:t>2.6 </a:t>
            </a:r>
            <a:r>
              <a:rPr lang="en-US" sz="1100" dirty="0">
                <a:solidFill>
                  <a:srgbClr val="FF0000"/>
                </a:solidFill>
              </a:rPr>
              <a:t>million </a:t>
            </a:r>
            <a:r>
              <a:rPr lang="en-US" sz="1100" dirty="0"/>
              <a:t>documents bearing </a:t>
            </a:r>
            <a:r>
              <a:rPr lang="en-US" sz="1100" dirty="0" smtClean="0"/>
              <a:t>only CPCNO </a:t>
            </a:r>
            <a:r>
              <a:rPr lang="en-US" sz="1100" dirty="0"/>
              <a:t>symbols </a:t>
            </a:r>
            <a:r>
              <a:rPr lang="en-US" sz="1100" dirty="0" smtClean="0"/>
              <a:t> </a:t>
            </a:r>
            <a:r>
              <a:rPr lang="en-US" sz="1100" dirty="0"/>
              <a:t>(i.e. without CPC allocations at family level)</a:t>
            </a:r>
          </a:p>
          <a:p>
            <a:pPr marL="591371" lvl="1" indent="-161283" defTabSz="860176">
              <a:buFont typeface="Arial" panose="020B0604020202020204" pitchFamily="34" charset="0"/>
              <a:buChar char="•"/>
              <a:defRPr/>
            </a:pPr>
            <a:endParaRPr lang="en-US" sz="1100" b="1" dirty="0"/>
          </a:p>
          <a:p>
            <a:pPr marL="161283" indent="-161283">
              <a:buFont typeface="Arial" panose="020B0604020202020204" pitchFamily="34" charset="0"/>
              <a:buChar char="•"/>
              <a:defRPr/>
            </a:pP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6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6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decided that we will have four publication in 2018…</a:t>
            </a:r>
            <a:r>
              <a:rPr lang="en-US" dirty="0" err="1" smtClean="0"/>
              <a:t>jan</a:t>
            </a:r>
            <a:r>
              <a:rPr lang="en-US" dirty="0" smtClean="0"/>
              <a:t> and </a:t>
            </a:r>
            <a:r>
              <a:rPr lang="en-US" dirty="0" err="1" smtClean="0"/>
              <a:t>feb</a:t>
            </a:r>
            <a:r>
              <a:rPr lang="en-US" dirty="0" smtClean="0"/>
              <a:t> already released and </a:t>
            </a:r>
            <a:r>
              <a:rPr lang="en-US" dirty="0" err="1" smtClean="0"/>
              <a:t>engterd</a:t>
            </a:r>
            <a:r>
              <a:rPr lang="en-US" dirty="0" smtClean="0"/>
              <a:t> into</a:t>
            </a:r>
            <a:r>
              <a:rPr lang="en-US" baseline="0" dirty="0" smtClean="0"/>
              <a:t> force. Next will be in May and final one will be in August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3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CPC scheme and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3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CPCinfo</a:t>
            </a:r>
            <a:r>
              <a:rPr lang="en-US" dirty="0" smtClean="0"/>
              <a:t>…we have under subsection of </a:t>
            </a:r>
            <a:r>
              <a:rPr lang="en-US" dirty="0" err="1" smtClean="0"/>
              <a:t>pubcliation</a:t>
            </a:r>
            <a:r>
              <a:rPr lang="en-US" dirty="0" smtClean="0"/>
              <a:t> a list of CPC subclasses C-sets are authorized.</a:t>
            </a:r>
            <a:r>
              <a:rPr lang="en-US" baseline="0" dirty="0" smtClean="0"/>
              <a:t> If some subclasses are not on this list C-sets are not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9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Mostly</a:t>
            </a:r>
            <a:r>
              <a:rPr lang="en-US" baseline="0" dirty="0" smtClean="0"/>
              <a:t> in chemical area and some in semiconductor area. We also blocking C-sets through XML.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– Human</a:t>
            </a:r>
            <a:r>
              <a:rPr lang="en-US" baseline="0" dirty="0" smtClean="0"/>
              <a:t> necessities</a:t>
            </a:r>
          </a:p>
          <a:p>
            <a:r>
              <a:rPr lang="en-US" baseline="0" dirty="0" smtClean="0"/>
              <a:t>B- Performing Operations, Transporting</a:t>
            </a:r>
          </a:p>
          <a:p>
            <a:r>
              <a:rPr lang="en-US" baseline="0" dirty="0" smtClean="0"/>
              <a:t>C- Chemistry, Metallurgy</a:t>
            </a:r>
          </a:p>
          <a:p>
            <a:r>
              <a:rPr lang="en-US" baseline="0" dirty="0" smtClean="0"/>
              <a:t>D- Textile, paper</a:t>
            </a:r>
          </a:p>
          <a:p>
            <a:r>
              <a:rPr lang="en-US" baseline="0" dirty="0" smtClean="0"/>
              <a:t>E – Fixed constructions</a:t>
            </a:r>
          </a:p>
          <a:p>
            <a:r>
              <a:rPr lang="en-US" baseline="0" dirty="0" smtClean="0"/>
              <a:t>F – Mechanical Engineering, Lighting, Heating, weapons, blasting engines or pumps</a:t>
            </a:r>
          </a:p>
          <a:p>
            <a:r>
              <a:rPr lang="en-US" baseline="0" dirty="0" smtClean="0"/>
              <a:t>G – Physics</a:t>
            </a:r>
          </a:p>
          <a:p>
            <a:r>
              <a:rPr lang="en-US" baseline="0" dirty="0" smtClean="0"/>
              <a:t>H – Electricity</a:t>
            </a:r>
          </a:p>
          <a:p>
            <a:r>
              <a:rPr lang="en-US" baseline="0" dirty="0" smtClean="0"/>
              <a:t>No Y section for C-sets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91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 1 –</a:t>
            </a:r>
            <a:r>
              <a:rPr lang="en-US" dirty="0" err="1" smtClean="0"/>
              <a:t>cPC</a:t>
            </a:r>
            <a:r>
              <a:rPr lang="en-US" dirty="0" smtClean="0"/>
              <a:t> changes due to RP , MP (cleaning scheme) and DP (changing definition)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2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CEF were</a:t>
            </a:r>
            <a:r>
              <a:rPr lang="en-US" baseline="0" dirty="0" smtClean="0"/>
              <a:t> we discussed RPs</a:t>
            </a:r>
          </a:p>
          <a:p>
            <a:r>
              <a:rPr lang="en-US" baseline="0" dirty="0" smtClean="0"/>
              <a:t>Read access for Nos, in  order to have read access f…each offices is classifying in CPC </a:t>
            </a:r>
            <a:r>
              <a:rPr lang="en-US" baseline="0" dirty="0" err="1" smtClean="0"/>
              <a:t>hacve</a:t>
            </a:r>
            <a:r>
              <a:rPr lang="en-US" baseline="0" dirty="0" smtClean="0"/>
              <a:t> access to CEF</a:t>
            </a:r>
          </a:p>
          <a:p>
            <a:r>
              <a:rPr lang="en-US" baseline="0" dirty="0" smtClean="0"/>
              <a:t>In order to have access of CEF, your office must implement SAML authentication security. You have given the detail of how to install SAML. If you have further question contact USPTO;/EPO.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 err="1" smtClean="0"/>
              <a:t>timebeing</a:t>
            </a:r>
            <a:r>
              <a:rPr lang="en-US" baseline="0" dirty="0" smtClean="0"/>
              <a:t> CPC if your offices is interested in submitting feedback you can contact EPO/USPTO directly via email.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04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format title list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66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9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0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0176">
              <a:defRPr/>
            </a:pPr>
            <a:r>
              <a:rPr lang="en-GB" sz="1100" dirty="0"/>
              <a:t>if an Office identifies areas of CPC-IPC non-alignment, please bring this to USPTO’s or EPO’s attention</a:t>
            </a:r>
          </a:p>
          <a:p>
            <a:r>
              <a:rPr lang="en-US" dirty="0" smtClean="0"/>
              <a:t>ere – talking point or leave it as note?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0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78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8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0088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21E71-38DC-4C34-B4D9-8C45B8C8C69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0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42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095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USPTO is working on CE </a:t>
            </a:r>
            <a:r>
              <a:rPr lang="en-US" dirty="0" err="1" smtClean="0"/>
              <a:t>projecgt</a:t>
            </a:r>
            <a:r>
              <a:rPr lang="en-US" dirty="0" smtClean="0"/>
              <a:t>. We are setting up CE in cloud…for now USPTO/EPO have </a:t>
            </a:r>
            <a:r>
              <a:rPr lang="en-US" dirty="0" err="1" smtClean="0"/>
              <a:t>accesse</a:t>
            </a:r>
            <a:r>
              <a:rPr lang="en-US" dirty="0" smtClean="0"/>
              <a:t> to this product…Scheme view, revision</a:t>
            </a:r>
            <a:r>
              <a:rPr lang="en-US" baseline="0" dirty="0" smtClean="0"/>
              <a:t> tool and collaboration sand box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phase - Scheme viewer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also working on Revision tool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future there will be sand box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offices classified in CPC  will have access to this CE through SAML. For the time being we do not have access for the Nos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 in 2019 we </a:t>
            </a:r>
            <a:r>
              <a:rPr lang="en-US" baseline="0" dirty="0" err="1" smtClean="0"/>
              <a:t>expexct</a:t>
            </a:r>
            <a:r>
              <a:rPr lang="en-US" baseline="0" dirty="0" smtClean="0"/>
              <a:t> to have access for 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87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0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8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Talking Points:</a:t>
            </a:r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baseline="0" dirty="0" smtClean="0"/>
              <a:t>CPC is used for search by more than 45 Patent Offices and by more than 25000 examiners.</a:t>
            </a:r>
            <a:endParaRPr lang="en-US" dirty="0" smtClean="0"/>
          </a:p>
          <a:p>
            <a:endParaRPr lang="en-US" dirty="0" smtClean="0"/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dirty="0" smtClean="0"/>
              <a:t>Light pink – EAPO – National Offices in the CPC </a:t>
            </a:r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dirty="0" smtClean="0"/>
              <a:t>Dark</a:t>
            </a:r>
            <a:r>
              <a:rPr lang="en-US" baseline="0" dirty="0" smtClean="0"/>
              <a:t> Red – National offices in the CPC which also delivers CPC data</a:t>
            </a:r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baseline="0" dirty="0" smtClean="0"/>
              <a:t>Green – Offices to sign a CPC agreement (MOU) or to incorporate the CPC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0176">
              <a:defRPr/>
            </a:pPr>
            <a:r>
              <a:rPr lang="en-US" dirty="0" smtClean="0"/>
              <a:t>16 Offices within the European</a:t>
            </a:r>
            <a:r>
              <a:rPr lang="en-US" baseline="0" dirty="0" smtClean="0"/>
              <a:t> Patent Organization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6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8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coverages statistics between 2/2017 and 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4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coverages statistics between 2/2017 and 1/2018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4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Allocations inherited from</a:t>
            </a:r>
            <a:r>
              <a:rPr lang="en-US" baseline="0" dirty="0" smtClean="0"/>
              <a:t> family members of other offices (US,EP or others)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9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0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err="1" smtClean="0"/>
              <a:t>Geneva</a:t>
            </a:r>
            <a:r>
              <a:rPr lang="de-CH" dirty="0" smtClean="0"/>
              <a:t>, 6 </a:t>
            </a:r>
            <a:r>
              <a:rPr lang="de-CH" dirty="0" err="1" smtClean="0"/>
              <a:t>February</a:t>
            </a:r>
            <a:r>
              <a:rPr lang="de-CH" dirty="0" smtClean="0"/>
              <a:t> 2018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78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0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38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596-8016-416B-96F0-BA0EA6D8D8FA}" type="datetime1">
              <a:rPr lang="en-US" smtClean="0"/>
              <a:t>2/8/2018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0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E9D0-B227-4688-8AFE-E0CDF8EE395C}" type="datetime1">
              <a:rPr lang="en-US" smtClean="0"/>
              <a:t>2/8/2018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4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DBDA-1CFE-4164-A538-6D6838145438}" type="datetime1">
              <a:rPr lang="en-US" smtClean="0"/>
              <a:t>2/8/2018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9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472A-386C-4090-8993-B5B3C5A2B7A0}" type="datetime1">
              <a:rPr lang="en-US" smtClean="0"/>
              <a:t>2/8/2018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1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A098-5178-4EAC-817C-246B01135AE7}" type="datetime1">
              <a:rPr lang="en-US" smtClean="0"/>
              <a:t>2/8/2018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0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1E22-30C7-4C42-9889-147937B7C47E}" type="datetime1">
              <a:rPr lang="en-US" smtClean="0"/>
              <a:t>2/8/2018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1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CA40-6FEF-438F-BB0F-90A3ED06EB16}" type="datetime1">
              <a:rPr lang="en-US" smtClean="0"/>
              <a:t>2/8/2018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16AA-7CBD-43F7-A43F-9E999C262053}" type="datetime1">
              <a:rPr lang="en-US" smtClean="0"/>
              <a:t>2/8/2018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89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93DF-B3A6-49AA-BC30-225E93FC2ED3}" type="datetime1">
              <a:rPr lang="en-US" smtClean="0"/>
              <a:t>2/8/2018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0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8E6A-3DF3-41AB-BB07-48357D8D9C56}" type="datetime1">
              <a:rPr lang="en-US" smtClean="0"/>
              <a:t>2/8/2018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4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43" b="51443"/>
          <a:stretch/>
        </p:blipFill>
        <p:spPr>
          <a:xfrm>
            <a:off x="0" y="3149136"/>
            <a:ext cx="9144000" cy="1994428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656640" y="4638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loredframe"/>
          <p:cNvSpPr>
            <a:spLocks noChangeArrowheads="1"/>
          </p:cNvSpPr>
          <p:nvPr/>
        </p:nvSpPr>
        <p:spPr bwMode="auto">
          <a:xfrm>
            <a:off x="1208091" y="2"/>
            <a:ext cx="3538537" cy="440531"/>
          </a:xfrm>
          <a:prstGeom prst="rect">
            <a:avLst/>
          </a:prstGeom>
          <a:solidFill>
            <a:srgbClr val="C03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9" descr="EPO_rgb_3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1668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loredframe"/>
          <p:cNvSpPr>
            <a:spLocks noChangeArrowheads="1"/>
          </p:cNvSpPr>
          <p:nvPr userDrawn="1"/>
        </p:nvSpPr>
        <p:spPr bwMode="auto">
          <a:xfrm>
            <a:off x="4756153" y="2"/>
            <a:ext cx="3154679" cy="4405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167"/>
            <a:ext cx="7485062" cy="1102519"/>
          </a:xfrm>
        </p:spPr>
        <p:txBody>
          <a:bodyPr anchor="t"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187" y="3684352"/>
            <a:ext cx="3896064" cy="338619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de-DE" dirty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rIns="91440" anchor="t"/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BDEFC-6E32-4D4C-8126-254E9910204D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anchor="t"/>
          <a:lstStyle>
            <a:lvl1pPr>
              <a:defRPr sz="1400" smtClean="0"/>
            </a:lvl1pPr>
          </a:lstStyle>
          <a:p>
            <a:pPr>
              <a:defRPr/>
            </a:pPr>
            <a:fld id="{6E824D08-3354-4980-BD01-02F22D5169FC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  <p:pic>
        <p:nvPicPr>
          <p:cNvPr id="1027" name="Picture 18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25" y="0"/>
            <a:ext cx="118579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1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50" y="-59218"/>
            <a:ext cx="7689850" cy="4160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575376"/>
            <a:ext cx="8500820" cy="3994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8000" y="4900500"/>
            <a:ext cx="7848000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6000" y="4941000"/>
            <a:ext cx="1800000" cy="162000"/>
          </a:xfrm>
        </p:spPr>
        <p:txBody>
          <a:bodyPr wrap="none" lIns="0" tIns="0" rIns="0" bIns="0" anchor="t" anchorCtr="0"/>
          <a:lstStyle>
            <a:lvl1pPr>
              <a:defRPr sz="1000">
                <a:solidFill>
                  <a:srgbClr val="3B464D"/>
                </a:solidFill>
              </a:defRPr>
            </a:lvl1pPr>
          </a:lstStyle>
          <a:p>
            <a:r>
              <a:rPr lang="en-GB" dirty="0"/>
              <a:t>Page  </a:t>
            </a:r>
            <a:fld id="{3B506E44-D84A-4F3A-9824-78A2EC201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8000" y="4945787"/>
            <a:ext cx="1551736" cy="171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de-CH" sz="900" dirty="0">
                <a:solidFill>
                  <a:srgbClr val="3B464D"/>
                </a:solidFill>
                <a:cs typeface="Arial" pitchFamily="34" charset="0"/>
              </a:rPr>
              <a:t>European Patent Office</a:t>
            </a:r>
            <a:endParaRPr lang="en-GB" sz="900" dirty="0">
              <a:solidFill>
                <a:srgbClr val="3B464D"/>
              </a:solidFill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15975" y="283370"/>
            <a:ext cx="7560000" cy="130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" name="Picture 9" descr="EPO_rgb_30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792163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88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2E1C6-699C-47DA-AC27-9729C05FBB3A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68663-294B-4903-A7E7-0966269661CF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8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3" y="897731"/>
            <a:ext cx="3762375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8" y="897731"/>
            <a:ext cx="3763963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0BF20-6E4E-4DD2-9A8C-561C72D5AE9F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CD63AD-4CEC-4F13-BAED-CBC01392B887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66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408A2-CE8A-4183-9B87-ECF082BB973A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2691E3-2C8C-4165-B95E-50E89FE15D01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83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A34EC-9F39-4DF2-B86B-325BE6A6683E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2B77C9-8991-4D01-B2FF-3AAAB844775A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F6529-ACE6-490D-B16E-6F43F6203096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61398-1E34-4966-B2B9-D2E35DBD88A9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32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03CA6-C2C2-4233-AABB-55B59C0EFFE2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17330-E6C6-434D-9498-27A9F54E9C16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3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D2837-D6A6-4B9E-A844-6803EB7883E4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A1FB5-9BF2-4266-B8B6-4FC68E6DF43F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582AB-E760-4507-AB6B-0A451933E2F9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41E9A5-0A53-4E93-9A18-0EE3B953F0B3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3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213" y="915988"/>
            <a:ext cx="3833334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99479" y="915988"/>
            <a:ext cx="3833334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038" y="303611"/>
            <a:ext cx="1922462" cy="42660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303611"/>
            <a:ext cx="5614988" cy="4266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C257E-7C79-4DD3-8F1D-70E510C7BF07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B77167-04EC-45A5-A3A6-16D878F8F738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99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303611"/>
            <a:ext cx="7689850" cy="4266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08850" y="4938714"/>
            <a:ext cx="1150938" cy="15597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0734-DA24-4B99-B4CE-594C12D32A80}" type="datetime1">
              <a:rPr lang="en-US" altLang="en-US" smtClean="0">
                <a:solidFill>
                  <a:prstClr val="black"/>
                </a:solidFill>
                <a:cs typeface="Arial" charset="0"/>
              </a:rPr>
              <a:t>2/8/2018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2059E4-E6AF-4F8A-B277-3428A98FCC63}" type="slidenum">
              <a:rPr lang="de-DE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42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4939857"/>
            <a:ext cx="2519562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Name </a:t>
            </a:r>
            <a:r>
              <a:rPr lang="de-CH" dirty="0" err="1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939857"/>
            <a:ext cx="1334168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5" y="4939857"/>
            <a:ext cx="2879500" cy="161963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Position Department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32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4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" y="2817987"/>
            <a:ext cx="3048671" cy="20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831" y="1350863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799" baseline="0"/>
            </a:lvl1pPr>
          </a:lstStyle>
          <a:p>
            <a:r>
              <a:rPr lang="en-US" dirty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831" y="177597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here the subtitle of the presentation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2412" cy="7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15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91" y="40490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2799"/>
              </a:lnSpc>
              <a:spcBef>
                <a:spcPts val="0"/>
              </a:spcBef>
              <a:buNone/>
              <a:defRPr sz="2400" b="1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91" y="971776"/>
            <a:ext cx="7846637" cy="3572239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799"/>
              </a:lnSpc>
              <a:spcBef>
                <a:spcPts val="0"/>
              </a:spcBef>
              <a:defRPr sz="1800"/>
            </a:lvl1pPr>
            <a:lvl2pPr>
              <a:lnSpc>
                <a:spcPts val="2799"/>
              </a:lnSpc>
              <a:spcBef>
                <a:spcPts val="0"/>
              </a:spcBef>
              <a:defRPr sz="1800"/>
            </a:lvl2pPr>
            <a:lvl3pPr>
              <a:lnSpc>
                <a:spcPts val="2799"/>
              </a:lnSpc>
              <a:spcBef>
                <a:spcPts val="0"/>
              </a:spcBef>
              <a:defRPr sz="1800"/>
            </a:lvl3pPr>
            <a:lvl4pPr>
              <a:lnSpc>
                <a:spcPts val="2799"/>
              </a:lnSpc>
              <a:spcBef>
                <a:spcPts val="0"/>
              </a:spcBef>
              <a:defRPr sz="1800"/>
            </a:lvl4pPr>
            <a:lvl5pPr>
              <a:lnSpc>
                <a:spcPts val="2799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41" y="4939857"/>
            <a:ext cx="1799687" cy="161963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408B4678-DE48-4D0D-8EE3-850882DCA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92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4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5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65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2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80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2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40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5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0227" y="904291"/>
            <a:ext cx="17997" cy="3711641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62311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46662" y="904291"/>
            <a:ext cx="17997" cy="3711641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8446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 userDrawn="1"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70000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84000" y="915988"/>
            <a:ext cx="2456519" cy="381600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47864" y="915988"/>
            <a:ext cx="5174094" cy="381600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3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84213" y="1538644"/>
            <a:ext cx="7810613" cy="3193346"/>
          </a:xfrm>
        </p:spPr>
        <p:txBody>
          <a:bodyPr lIns="0" tIns="0" rIns="0" bIns="0"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915988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15988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64" y="1538643"/>
            <a:ext cx="7810362" cy="3193347"/>
          </a:xfrm>
        </p:spPr>
        <p:txBody>
          <a:bodyPr lIns="0" tIns="0" rIns="0" bIns="0"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197A2D5-6F85-4E57-98C0-AF2895B5B270}" type="datetime1">
              <a:rPr lang="en-US" smtClean="0"/>
              <a:t>2/8/2018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B97F-E644-4F38-A173-C6779C6DD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4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884F-9687-4ED2-B39C-4193DB83B1EC}" type="datetime1">
              <a:rPr lang="en-US" smtClean="0"/>
              <a:t>2/8/2018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8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76" y="268288"/>
            <a:ext cx="7846637" cy="5209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09" y="915988"/>
            <a:ext cx="7846637" cy="3640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803998"/>
            <a:ext cx="2133600" cy="2880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06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217" rtl="0" eaLnBrk="1" latinLnBrk="0" hangingPunct="1">
        <a:spcBef>
          <a:spcPct val="0"/>
        </a:spcBef>
        <a:buNone/>
        <a:defRPr sz="2400" b="1" kern="1200" spc="0" baseline="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217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2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8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4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80000" indent="-216000" algn="l" defTabSz="9872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8160-19D4-4AFB-8DB7-8A859E60B68B}" type="datetime1">
              <a:rPr lang="en-US" smtClean="0"/>
              <a:t>2/8/2018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18A8-00E3-4704-8A3F-20AFE798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2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93469"/>
            <a:ext cx="28956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893470"/>
            <a:ext cx="9144000" cy="2500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66149"/>
            <a:ext cx="7689850" cy="4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Click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edit</a:t>
            </a:r>
            <a:r>
              <a:rPr lang="de-DE" altLang="en-US" dirty="0"/>
              <a:t>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897731"/>
            <a:ext cx="76787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</a:p>
        </p:txBody>
      </p:sp>
      <p:sp>
        <p:nvSpPr>
          <p:cNvPr id="464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938713"/>
            <a:ext cx="755650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2C89F-ED3D-4632-945B-EB5DF4669DCB}" type="slidenum">
              <a:rPr lang="de-DE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15975" y="283370"/>
            <a:ext cx="7560000" cy="130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33" name="Picture 9" descr="EPO_rgb_300dpi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792163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B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04B5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04B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04B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04B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info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ativepatentclassification.org/cpcSchemeAndDefinitions/Bulk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uspto.gov/web/patents/classification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perativepatentclassification.org/publications/CombiSetsListofField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perativepatentclassification.org/publications/CombiSetsListofFields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info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ativepatentclassification.org/CPCRevisions/NoticeOfChange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ativepatentclassification.org/cpcSchemeAndDefinitions/Bulk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info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pc@uspto.gov" TargetMode="External"/><Relationship Id="rId4" Type="http://schemas.openxmlformats.org/officeDocument/2006/relationships/hyperlink" Target="mailto:cpc@epo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20 February 2017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2606" y="1125466"/>
            <a:ext cx="7138787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2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 dirty="0" smtClean="0"/>
              <a:t>CPC updates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EPO and USPTO</a:t>
            </a:r>
            <a:endParaRPr lang="en-GB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809494"/>
            <a:ext cx="9144000" cy="1334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2425" y="3937494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8 February 2018</a:t>
            </a:r>
          </a:p>
          <a:p>
            <a:pPr algn="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WIPO</a:t>
            </a:r>
          </a:p>
          <a:p>
            <a:pPr algn="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Geneva, Switzerland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273549" y="4578349"/>
            <a:ext cx="326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Updated 2 January 2018</a:t>
            </a:r>
            <a:endParaRPr lang="en-GB" sz="1600" dirty="0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6" y="1049358"/>
            <a:ext cx="3839023" cy="38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574788"/>
              </p:ext>
            </p:extLst>
          </p:nvPr>
        </p:nvGraphicFramePr>
        <p:xfrm>
          <a:off x="4406783" y="1173607"/>
          <a:ext cx="4572000" cy="304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391374" y="693361"/>
            <a:ext cx="630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Publications with CPCNO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0" y="2353947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CPC: Latest Status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43194" y="387249"/>
            <a:ext cx="4311355" cy="6410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CPC Scheme Releases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097432" y="1464739"/>
            <a:ext cx="6367124" cy="125995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 January 2018 	- 2018.01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 February 2018	- 2018.02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B464D"/>
                </a:solidFill>
              </a:rPr>
              <a:t>1 May 2018 		- 2018.05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B464D"/>
                </a:solidFill>
              </a:rPr>
              <a:t>1 August 2018		- 2018.08</a:t>
            </a:r>
            <a:endParaRPr lang="en-US" dirty="0">
              <a:solidFill>
                <a:srgbClr val="3B464D"/>
              </a:solidFill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96426" y="999549"/>
            <a:ext cx="7420542" cy="446672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kern="0" dirty="0" smtClean="0"/>
              <a:t>Four releases in 2018: </a:t>
            </a:r>
            <a:endParaRPr lang="en-GB" sz="2000" kern="0" dirty="0" smtClean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0638" y="2537739"/>
            <a:ext cx="8374523" cy="510272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kern="0" dirty="0" smtClean="0"/>
              <a:t>Planning for 2018 announced on </a:t>
            </a:r>
            <a:r>
              <a:rPr lang="en-GB" sz="2000" kern="0" dirty="0" smtClean="0">
                <a:hlinkClick r:id="rId3"/>
              </a:rPr>
              <a:t>www.cpcinfo.org</a:t>
            </a:r>
            <a:r>
              <a:rPr lang="en-GB" sz="2000" kern="0" dirty="0" smtClean="0"/>
              <a:t> under Latest News	</a:t>
            </a:r>
            <a:endParaRPr lang="en-GB" sz="1400" kern="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6" y="3063928"/>
            <a:ext cx="3037513" cy="18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26163" y="4210053"/>
            <a:ext cx="1701799" cy="3524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51194"/>
            <a:ext cx="3060700" cy="174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5489" y="626891"/>
            <a:ext cx="7392810" cy="42102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en-US" sz="2400" dirty="0" smtClean="0"/>
              <a:t>CPC products</a:t>
            </a:r>
            <a:endParaRPr lang="en-GB" altLang="en-US" sz="24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89" y="1130014"/>
            <a:ext cx="7776864" cy="4895850"/>
          </a:xfrm>
        </p:spPr>
        <p:txBody>
          <a:bodyPr>
            <a:normAutofit/>
          </a:bodyPr>
          <a:lstStyle/>
          <a:p>
            <a:r>
              <a:rPr lang="en-GB" altLang="en-US" sz="1400" dirty="0" smtClean="0">
                <a:cs typeface="Arial" charset="0"/>
                <a:hlinkClick r:id="rId3"/>
              </a:rPr>
              <a:t>"Bulk" section on </a:t>
            </a:r>
            <a:r>
              <a:rPr lang="en-GB" altLang="en-US" sz="1400" dirty="0" err="1" smtClean="0">
                <a:cs typeface="Arial" charset="0"/>
                <a:hlinkClick r:id="rId3"/>
              </a:rPr>
              <a:t>cpcinfo</a:t>
            </a:r>
            <a:r>
              <a:rPr lang="en-GB" altLang="en-US" sz="1400" dirty="0" smtClean="0">
                <a:cs typeface="Arial" charset="0"/>
              </a:rPr>
              <a:t>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1199967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  <a:hlinkClick r:id="rId4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29" y="648063"/>
            <a:ext cx="5603533" cy="40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1796" y="789320"/>
            <a:ext cx="10765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dirty="0" smtClean="0"/>
              <a:t>        Updated list of subclasses where combination Sets are authorised</a:t>
            </a:r>
            <a:r>
              <a:rPr lang="en-GB" dirty="0" smtClean="0"/>
              <a:t> </a:t>
            </a:r>
            <a:r>
              <a:rPr lang="en-GB" b="1" dirty="0"/>
              <a:t>published</a:t>
            </a:r>
            <a:r>
              <a:rPr lang="en-GB" dirty="0"/>
              <a:t>: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23720" y="4661907"/>
            <a:ext cx="90254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https://www.cooperativepatentclassification.org/publications/CombiSetsListofFields.pdf</a:t>
            </a:r>
            <a:endParaRPr lang="en-US" sz="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42355" y="711278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Combination S</a:t>
            </a:r>
            <a:r>
              <a:rPr lang="en-US" sz="2400" b="1" dirty="0" smtClean="0"/>
              <a:t>ets </a:t>
            </a:r>
            <a:r>
              <a:rPr lang="en-US" sz="2400" b="1" dirty="0"/>
              <a:t>(</a:t>
            </a:r>
            <a:r>
              <a:rPr lang="en-US" sz="2400" b="1" dirty="0" smtClean="0"/>
              <a:t>C-Sets)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 bwMode="auto">
          <a:xfrm>
            <a:off x="1279735" y="1761950"/>
            <a:ext cx="5212080" cy="29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7096" y="2531165"/>
            <a:ext cx="826604" cy="14502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44800" y="3981450"/>
            <a:ext cx="3492500" cy="61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1796" y="789320"/>
            <a:ext cx="10765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dirty="0" smtClean="0"/>
              <a:t>        Updated list of subclasses where combination Sets are authorised</a:t>
            </a:r>
            <a:r>
              <a:rPr lang="en-GB" dirty="0" smtClean="0"/>
              <a:t> </a:t>
            </a:r>
            <a:r>
              <a:rPr lang="en-GB" b="1" dirty="0"/>
              <a:t>published</a:t>
            </a:r>
            <a:r>
              <a:rPr lang="en-GB" dirty="0"/>
              <a:t>: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23720" y="4661907"/>
            <a:ext cx="90254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https://www.cooperativepatentclassification.org/publications/CombiSetsListofFields.pdf</a:t>
            </a:r>
            <a:endParaRPr lang="en-US" sz="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42355" y="711278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Combination S</a:t>
            </a:r>
            <a:r>
              <a:rPr lang="en-US" sz="2400" b="1" dirty="0" smtClean="0"/>
              <a:t>ets </a:t>
            </a:r>
            <a:r>
              <a:rPr lang="en-US" sz="2400" b="1" dirty="0"/>
              <a:t>(</a:t>
            </a:r>
            <a:r>
              <a:rPr lang="en-US" sz="2400" b="1" dirty="0" smtClean="0"/>
              <a:t>C-Sets)</a:t>
            </a:r>
            <a:endParaRPr lang="en-US" sz="24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06557" y="1478425"/>
          <a:ext cx="7301945" cy="308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937"/>
                <a:gridCol w="798376"/>
                <a:gridCol w="798376"/>
                <a:gridCol w="798376"/>
                <a:gridCol w="798376"/>
                <a:gridCol w="798376"/>
                <a:gridCol w="798376"/>
                <a:gridCol w="788372"/>
                <a:gridCol w="808380"/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CPC</a:t>
                      </a:r>
                      <a:r>
                        <a:rPr lang="en-US" sz="1100" b="1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Sections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 rowSpan="15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CPC Subclasses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A01N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B01D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C04B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D07B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rowSpan="15"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EF4"/>
                    </a:solidFill>
                  </a:tcPr>
                </a:tc>
                <a:tc rowSpan="15"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G01N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H01L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A23G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B01J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C05B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G02B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A23V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B05D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C05D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A61K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B22F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C05F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A61L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B29C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C05G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A61M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B32B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C07C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B65H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C08F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C08G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C08K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C08L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C09D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C09J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C10M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C12N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C12Q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8020" y="504825"/>
            <a:ext cx="3737866" cy="63817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/>
              <a:t>CPC Changes</a:t>
            </a:r>
            <a:endParaRPr lang="en-GB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608" y="1448231"/>
            <a:ext cx="8768262" cy="3429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CPC </a:t>
            </a:r>
            <a:r>
              <a:rPr lang="en-GB" sz="1400" b="1" dirty="0" smtClean="0">
                <a:solidFill>
                  <a:srgbClr val="000000"/>
                </a:solidFill>
              </a:rPr>
              <a:t>Revisions</a:t>
            </a:r>
            <a:r>
              <a:rPr lang="en-GB" sz="1400" dirty="0" smtClean="0">
                <a:solidFill>
                  <a:srgbClr val="000000"/>
                </a:solidFill>
              </a:rPr>
              <a:t> Projects (RP), </a:t>
            </a:r>
            <a:r>
              <a:rPr lang="en-GB" sz="1400" b="1" dirty="0" smtClean="0">
                <a:solidFill>
                  <a:srgbClr val="000000"/>
                </a:solidFill>
              </a:rPr>
              <a:t>Maintenance</a:t>
            </a:r>
            <a:r>
              <a:rPr lang="en-GB" sz="1400" dirty="0" smtClean="0">
                <a:solidFill>
                  <a:srgbClr val="000000"/>
                </a:solidFill>
              </a:rPr>
              <a:t> projects (MP) and </a:t>
            </a:r>
            <a:r>
              <a:rPr lang="en-GB" sz="1400" b="1" dirty="0" smtClean="0">
                <a:solidFill>
                  <a:srgbClr val="000000"/>
                </a:solidFill>
              </a:rPr>
              <a:t>Definition</a:t>
            </a:r>
            <a:r>
              <a:rPr lang="en-GB" sz="1400" dirty="0" smtClean="0">
                <a:solidFill>
                  <a:srgbClr val="000000"/>
                </a:solidFill>
              </a:rPr>
              <a:t> projects (DP)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Advance information?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r>
              <a:rPr lang="en-GB" sz="1400" dirty="0" smtClean="0"/>
              <a:t>       Short </a:t>
            </a:r>
            <a:r>
              <a:rPr lang="en-GB" sz="1400" dirty="0"/>
              <a:t>summary of the ongoing CPC revision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pPr lvl="1"/>
            <a:endParaRPr lang="en-GB" sz="1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46953" y="1795486"/>
            <a:ext cx="2004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kern="0" dirty="0">
                <a:solidFill>
                  <a:srgbClr val="404B56"/>
                </a:solidFill>
                <a:latin typeface="Arial"/>
                <a:ea typeface="+mj-ea"/>
                <a:cs typeface="+mj-cs"/>
                <a:hlinkClick r:id="rId3"/>
              </a:rPr>
              <a:t>www.cpcinfo.org</a:t>
            </a:r>
            <a:r>
              <a:rPr lang="en-US" altLang="en-US" sz="1600" b="1" kern="0" dirty="0">
                <a:solidFill>
                  <a:srgbClr val="404B56"/>
                </a:solidFill>
                <a:latin typeface="Arial"/>
                <a:ea typeface="+mj-ea"/>
                <a:cs typeface="+mj-cs"/>
              </a:rPr>
              <a:t> 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66" y="2678147"/>
            <a:ext cx="6925241" cy="23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9607" y="845215"/>
            <a:ext cx="8878139" cy="40877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</a:rPr>
              <a:t>Notices of Changes (</a:t>
            </a:r>
            <a:r>
              <a:rPr lang="en-GB" sz="2400" b="1" dirty="0" err="1" smtClean="0">
                <a:solidFill>
                  <a:srgbClr val="000000"/>
                </a:solidFill>
              </a:rPr>
              <a:t>NoCs</a:t>
            </a:r>
            <a:r>
              <a:rPr lang="en-GB" sz="2400" b="1" dirty="0" smtClean="0">
                <a:solidFill>
                  <a:srgbClr val="000000"/>
                </a:solidFill>
              </a:rPr>
              <a:t>) </a:t>
            </a:r>
            <a:r>
              <a:rPr lang="en-GB" sz="2400" dirty="0" smtClean="0">
                <a:solidFill>
                  <a:srgbClr val="000000"/>
                </a:solidFill>
              </a:rPr>
              <a:t>are published </a:t>
            </a:r>
            <a:r>
              <a:rPr lang="en-GB" sz="2400" dirty="0">
                <a:solidFill>
                  <a:srgbClr val="000000"/>
                </a:solidFill>
              </a:rPr>
              <a:t>under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://www.cooperativepatentclassification.org/CPCRevisions/NoticeOfChanges.html</a:t>
            </a:r>
            <a:r>
              <a:rPr lang="en-US" sz="2400" dirty="0"/>
              <a:t> </a:t>
            </a:r>
            <a:endParaRPr lang="en-GB" sz="2400" dirty="0">
              <a:solidFill>
                <a:srgbClr val="000000"/>
              </a:solidFill>
            </a:endParaRPr>
          </a:p>
          <a:p>
            <a:pPr marL="1257117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Section “Revisions” </a:t>
            </a:r>
            <a:r>
              <a:rPr lang="en-GB" sz="24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000000"/>
                </a:solidFill>
              </a:rPr>
              <a:t>Notices of Changes</a:t>
            </a:r>
          </a:p>
          <a:p>
            <a:pPr marL="1257117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NoC</a:t>
            </a:r>
            <a:r>
              <a:rPr lang="en-GB" sz="2400" dirty="0">
                <a:solidFill>
                  <a:srgbClr val="000000"/>
                </a:solidFill>
              </a:rPr>
              <a:t> title linked to RP number and </a:t>
            </a:r>
            <a:r>
              <a:rPr lang="en-GB" sz="2400" dirty="0" smtClean="0">
                <a:solidFill>
                  <a:srgbClr val="000000"/>
                </a:solidFill>
              </a:rPr>
              <a:t>subclass</a:t>
            </a:r>
          </a:p>
          <a:p>
            <a:pPr marL="1257117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About 465 </a:t>
            </a:r>
            <a:r>
              <a:rPr lang="en-GB" sz="2400" dirty="0" err="1">
                <a:solidFill>
                  <a:srgbClr val="000000"/>
                </a:solidFill>
              </a:rPr>
              <a:t>NoCs</a:t>
            </a:r>
            <a:r>
              <a:rPr lang="en-GB" sz="2400" dirty="0">
                <a:solidFill>
                  <a:srgbClr val="000000"/>
                </a:solidFill>
              </a:rPr>
              <a:t> are published so </a:t>
            </a:r>
            <a:r>
              <a:rPr lang="en-GB" sz="2400" dirty="0" smtClean="0">
                <a:solidFill>
                  <a:srgbClr val="000000"/>
                </a:solidFill>
              </a:rPr>
              <a:t>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re-published one month before entry into force in </a:t>
            </a:r>
            <a:r>
              <a:rPr lang="en-GB" sz="2400" b="1" dirty="0" smtClean="0">
                <a:solidFill>
                  <a:srgbClr val="000000"/>
                </a:solidFill>
              </a:rPr>
              <a:t>Pre-Release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</a:endParaRPr>
          </a:p>
          <a:p>
            <a:pPr lvl="1"/>
            <a:endParaRPr lang="en-GB" sz="2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012855"/>
            <a:ext cx="3513823" cy="405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09" y="2813524"/>
            <a:ext cx="1885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4" y="645308"/>
            <a:ext cx="4577373" cy="26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72508" y="4000831"/>
            <a:ext cx="950301" cy="949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51214" y="2560752"/>
            <a:ext cx="950301" cy="949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8332" y="47614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New!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7937" y="61805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CPC Pre-Release section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506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06 February 2018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0701" y="2218061"/>
            <a:ext cx="8149206" cy="126173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1" algn="ctr"/>
            <a:r>
              <a:rPr lang="en-GB" sz="3400" b="1" kern="0" dirty="0" smtClean="0">
                <a:solidFill>
                  <a:sysClr val="windowText" lastClr="000000"/>
                </a:solidFill>
              </a:rPr>
              <a:t>Future Developments</a:t>
            </a:r>
            <a:r>
              <a:rPr lang="en-GB" sz="34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3400" kern="0" dirty="0" smtClean="0">
                <a:solidFill>
                  <a:sysClr val="windowText" lastClr="000000"/>
                </a:solidFill>
              </a:rPr>
            </a:br>
            <a:r>
              <a:rPr lang="en-GB" sz="34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3400" kern="0" dirty="0" smtClean="0">
                <a:solidFill>
                  <a:sysClr val="windowText" lastClr="000000"/>
                </a:solidFill>
              </a:rPr>
            </a:br>
            <a:r>
              <a:rPr lang="en-GB" sz="2600" b="1" kern="0" dirty="0" smtClean="0">
                <a:solidFill>
                  <a:sysClr val="windowText" lastClr="000000"/>
                </a:solidFill>
              </a:rPr>
              <a:t>Machine readable products</a:t>
            </a:r>
            <a:endParaRPr lang="en-GB" sz="2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626717" y="860060"/>
            <a:ext cx="9459134" cy="1526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b="1" dirty="0" smtClean="0"/>
              <a:t>Agenda</a:t>
            </a:r>
            <a:endParaRPr lang="en-GB" sz="2500" b="1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567083" y="1981304"/>
            <a:ext cx="9459134" cy="13467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CPC and </a:t>
            </a:r>
            <a:r>
              <a:rPr lang="en-US" dirty="0" smtClean="0"/>
              <a:t>National </a:t>
            </a:r>
            <a:r>
              <a:rPr lang="en-US" dirty="0"/>
              <a:t>Offices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CPC coverage – Much more than EP and US documents and update</a:t>
            </a:r>
          </a:p>
          <a:p>
            <a:endParaRPr lang="en-US" dirty="0"/>
          </a:p>
          <a:p>
            <a:pPr lvl="0"/>
            <a:r>
              <a:rPr lang="en-US" dirty="0" smtClean="0"/>
              <a:t>CPC</a:t>
            </a:r>
            <a:r>
              <a:rPr lang="en-US" dirty="0"/>
              <a:t>: Latest Status and Future Development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3737" y="1395246"/>
            <a:ext cx="8010806" cy="32962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57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14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70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827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784" indent="-215957" algn="l" defTabSz="987228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  <a:defRPr/>
            </a:pPr>
            <a:r>
              <a:rPr lang="en-GB" dirty="0"/>
              <a:t>Products </a:t>
            </a:r>
            <a:r>
              <a:rPr lang="en-GB" dirty="0" smtClean="0"/>
              <a:t>delivered </a:t>
            </a:r>
            <a:r>
              <a:rPr lang="en-GB" dirty="0"/>
              <a:t>in a </a:t>
            </a:r>
            <a:r>
              <a:rPr lang="en-GB" b="1" dirty="0"/>
              <a:t>machine-readable</a:t>
            </a:r>
            <a:r>
              <a:rPr lang="en-GB" dirty="0"/>
              <a:t> format, e.g. XML (available on </a:t>
            </a:r>
            <a:r>
              <a:rPr lang="en-GB" dirty="0" smtClean="0">
                <a:hlinkClick r:id="rId3"/>
              </a:rPr>
              <a:t>http://www.cooperativepatentclassification.org/cpcSchemeAndDefinitions/Bulk.html</a:t>
            </a:r>
            <a:r>
              <a:rPr lang="en-GB" sz="1600" dirty="0" smtClean="0"/>
              <a:t>)</a:t>
            </a:r>
          </a:p>
          <a:p>
            <a:pPr marL="0" indent="0">
              <a:lnSpc>
                <a:spcPts val="1800"/>
              </a:lnSpc>
              <a:buNone/>
              <a:defRPr/>
            </a:pPr>
            <a:endParaRPr lang="en-GB" dirty="0"/>
          </a:p>
          <a:p>
            <a:pPr lvl="3">
              <a:lnSpc>
                <a:spcPts val="1800"/>
              </a:lnSpc>
              <a:defRPr/>
            </a:pPr>
            <a:r>
              <a:rPr lang="en-GB" dirty="0" smtClean="0"/>
              <a:t>Scheme and Definitions (and corresponding XML schemas)</a:t>
            </a:r>
          </a:p>
          <a:p>
            <a:pPr lvl="3">
              <a:lnSpc>
                <a:spcPts val="1800"/>
              </a:lnSpc>
              <a:defRPr/>
            </a:pPr>
            <a:r>
              <a:rPr lang="en-GB" dirty="0" smtClean="0"/>
              <a:t>RCL </a:t>
            </a:r>
            <a:r>
              <a:rPr lang="en-GB" dirty="0"/>
              <a:t>(Revision Concordance List)</a:t>
            </a:r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CICL (CPC-to-IPC Concordance List</a:t>
            </a:r>
            <a:r>
              <a:rPr lang="en-GB" dirty="0" smtClean="0"/>
              <a:t>)</a:t>
            </a:r>
          </a:p>
          <a:p>
            <a:pPr lvl="3">
              <a:lnSpc>
                <a:spcPts val="1800"/>
              </a:lnSpc>
              <a:defRPr/>
            </a:pPr>
            <a:r>
              <a:rPr lang="en-GB" dirty="0" smtClean="0"/>
              <a:t>List of CPC Valid symbols</a:t>
            </a:r>
            <a:endParaRPr lang="en-GB" dirty="0"/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Validity </a:t>
            </a:r>
            <a:r>
              <a:rPr lang="en-GB" dirty="0" smtClean="0"/>
              <a:t>File</a:t>
            </a:r>
          </a:p>
          <a:p>
            <a:pPr marL="647870" lvl="3" indent="0">
              <a:lnSpc>
                <a:spcPts val="1800"/>
              </a:lnSpc>
              <a:buNone/>
              <a:defRPr/>
            </a:pPr>
            <a:endParaRPr lang="en-GB" dirty="0" smtClean="0"/>
          </a:p>
          <a:p>
            <a:pPr marL="647870" lvl="3" indent="0">
              <a:lnSpc>
                <a:spcPts val="1800"/>
              </a:lnSpc>
              <a:buNone/>
              <a:defRPr/>
            </a:pPr>
            <a:r>
              <a:rPr lang="en-GB" dirty="0" smtClean="0"/>
              <a:t>In progress…</a:t>
            </a:r>
          </a:p>
          <a:p>
            <a:pPr marL="647870" lvl="3" indent="0">
              <a:lnSpc>
                <a:spcPts val="1800"/>
              </a:lnSpc>
              <a:buNone/>
              <a:defRPr/>
            </a:pPr>
            <a:endParaRPr lang="en-GB" dirty="0" smtClean="0"/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Compilation of </a:t>
            </a:r>
            <a:r>
              <a:rPr lang="en-GB" dirty="0" smtClean="0"/>
              <a:t>changes (planned for CPC 2018.08 or 2019.01)</a:t>
            </a:r>
            <a:endParaRPr lang="en-GB" dirty="0"/>
          </a:p>
          <a:p>
            <a:pPr lvl="3">
              <a:lnSpc>
                <a:spcPts val="1800"/>
              </a:lnSpc>
              <a:defRPr/>
            </a:pPr>
            <a:r>
              <a:rPr lang="en-GB" dirty="0" smtClean="0"/>
              <a:t>CRL </a:t>
            </a:r>
            <a:r>
              <a:rPr lang="en-GB" dirty="0"/>
              <a:t>(Cross-Reference List</a:t>
            </a:r>
            <a:r>
              <a:rPr lang="en-GB" dirty="0" smtClean="0"/>
              <a:t>)</a:t>
            </a:r>
          </a:p>
          <a:p>
            <a:pPr marL="647870" lvl="3" indent="0">
              <a:lnSpc>
                <a:spcPts val="1800"/>
              </a:lnSpc>
              <a:buNone/>
              <a:defRPr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06 February 2018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7906" y="819258"/>
            <a:ext cx="7846637" cy="539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217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sz="24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CPC Products after CPC revisions</a:t>
            </a:r>
          </a:p>
        </p:txBody>
      </p:sp>
    </p:spTree>
    <p:extLst>
      <p:ext uri="{BB962C8B-B14F-4D97-AF65-F5344CB8AC3E}">
        <p14:creationId xmlns:p14="http://schemas.microsoft.com/office/powerpoint/2010/main" val="23156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211" y="1612611"/>
            <a:ext cx="8149206" cy="23622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1" algn="ctr"/>
            <a:r>
              <a:rPr lang="en-GB" sz="3400" b="1" kern="0" dirty="0" smtClean="0">
                <a:solidFill>
                  <a:sysClr val="windowText" lastClr="000000"/>
                </a:solidFill>
              </a:rPr>
              <a:t>Future Developments</a:t>
            </a:r>
          </a:p>
          <a:p>
            <a:pPr marL="0" lvl="1" algn="ctr"/>
            <a:r>
              <a:rPr lang="en-GB" sz="34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3400" kern="0" dirty="0" smtClean="0">
                <a:solidFill>
                  <a:sysClr val="windowText" lastClr="000000"/>
                </a:solidFill>
              </a:rPr>
            </a:br>
            <a:r>
              <a:rPr lang="en-GB" sz="3200" kern="0" dirty="0" smtClean="0">
                <a:solidFill>
                  <a:sysClr val="windowText" lastClr="000000"/>
                </a:solidFill>
              </a:rPr>
              <a:t>A new approach for CPCNO data </a:t>
            </a:r>
          </a:p>
          <a:p>
            <a:pPr marL="0" lvl="1" algn="ctr"/>
            <a:r>
              <a:rPr lang="en-GB" sz="2800" kern="0" dirty="0" smtClean="0">
                <a:solidFill>
                  <a:sysClr val="windowText" lastClr="000000"/>
                </a:solidFill>
              </a:rPr>
              <a:t>(CPC-INTL project)</a:t>
            </a: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5996" y="0"/>
            <a:ext cx="6659880" cy="132556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/>
              <a:t>CPC data from National Offices</a:t>
            </a:r>
            <a:endParaRPr lang="en-GB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5996" y="1553845"/>
            <a:ext cx="7932420" cy="30816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Currently, CPC data from National Offices are stored at </a:t>
            </a:r>
            <a:r>
              <a:rPr lang="en-GB" b="1" dirty="0" smtClean="0">
                <a:solidFill>
                  <a:srgbClr val="000000"/>
                </a:solidFill>
              </a:rPr>
              <a:t>document level</a:t>
            </a:r>
            <a:r>
              <a:rPr lang="en-GB" dirty="0" smtClean="0">
                <a:solidFill>
                  <a:srgbClr val="000000"/>
                </a:solidFill>
              </a:rPr>
              <a:t>, in the C(PC)NO fields.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After CPC International project (CPC-INTL):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800009" lvl="1" indent="-342900" algn="l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0000"/>
                </a:solidFill>
              </a:rPr>
              <a:t>Promotion of allocations </a:t>
            </a:r>
            <a:r>
              <a:rPr lang="en-GB" dirty="0" smtClean="0">
                <a:solidFill>
                  <a:srgbClr val="000000"/>
                </a:solidFill>
              </a:rPr>
              <a:t>from National Offices to </a:t>
            </a:r>
            <a:r>
              <a:rPr lang="en-GB" b="1" dirty="0" smtClean="0">
                <a:solidFill>
                  <a:srgbClr val="000000"/>
                </a:solidFill>
              </a:rPr>
              <a:t>simple patent family level</a:t>
            </a:r>
          </a:p>
          <a:p>
            <a:pPr marL="800009" lvl="1" indent="-342900" algn="l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Visibility of name of the </a:t>
            </a:r>
            <a:r>
              <a:rPr lang="en-GB" b="1" dirty="0" smtClean="0">
                <a:solidFill>
                  <a:srgbClr val="000000"/>
                </a:solidFill>
              </a:rPr>
              <a:t>office endorsing </a:t>
            </a:r>
            <a:r>
              <a:rPr lang="en-GB" dirty="0" smtClean="0">
                <a:solidFill>
                  <a:srgbClr val="000000"/>
                </a:solidFill>
              </a:rPr>
              <a:t>allocation</a:t>
            </a:r>
          </a:p>
          <a:p>
            <a:pPr marL="800009" lvl="1" indent="-342900" algn="l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0000"/>
                </a:solidFill>
              </a:rPr>
              <a:t>New</a:t>
            </a:r>
            <a:r>
              <a:rPr lang="en-GB" dirty="0" smtClean="0">
                <a:solidFill>
                  <a:srgbClr val="000000"/>
                </a:solidFill>
              </a:rPr>
              <a:t> CPCDB </a:t>
            </a:r>
            <a:r>
              <a:rPr lang="en-GB" b="1" dirty="0" smtClean="0">
                <a:solidFill>
                  <a:srgbClr val="000000"/>
                </a:solidFill>
              </a:rPr>
              <a:t>infrastructure</a:t>
            </a:r>
            <a:endParaRPr lang="en-GB" dirty="0" smtClean="0">
              <a:solidFill>
                <a:srgbClr val="000000"/>
              </a:solidFill>
            </a:endParaRPr>
          </a:p>
          <a:p>
            <a:pPr marL="742859" lvl="1" indent="-28575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740" y="4635500"/>
            <a:ext cx="52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Switch over to new system planned April 2019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198750" y="4731990"/>
            <a:ext cx="1334168" cy="36982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9057" y="887758"/>
            <a:ext cx="1818447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document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(CPCNO)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5760" y="862353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family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(CPC)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91546" y="1549105"/>
            <a:ext cx="45719" cy="31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5658520" y="2665757"/>
            <a:ext cx="711200" cy="142875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9191589" flipV="1">
            <a:off x="5463956" y="3445036"/>
            <a:ext cx="1668153" cy="15749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53526" y="852238"/>
            <a:ext cx="768985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9pPr>
          </a:lstStyle>
          <a:p>
            <a:r>
              <a:rPr lang="en-GB" sz="2100" kern="0" dirty="0"/>
              <a:t>Current picture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0" y="2000804"/>
            <a:ext cx="2644369" cy="208044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7" y="2012958"/>
            <a:ext cx="2476715" cy="2034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22" y="2001523"/>
            <a:ext cx="1737511" cy="20575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72496" y="2111375"/>
            <a:ext cx="1216560" cy="138113"/>
          </a:xfrm>
          <a:prstGeom prst="rect">
            <a:avLst/>
          </a:prstGeom>
          <a:solidFill>
            <a:srgbClr val="D5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1841" y="2665757"/>
            <a:ext cx="2197214" cy="184786"/>
          </a:xfrm>
          <a:prstGeom prst="rect">
            <a:avLst/>
          </a:prstGeom>
          <a:solidFill>
            <a:srgbClr val="C9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6568021" y="1549105"/>
            <a:ext cx="45719" cy="31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5341" y="3827807"/>
            <a:ext cx="2197214" cy="184786"/>
          </a:xfrm>
          <a:prstGeom prst="rect">
            <a:avLst/>
          </a:prstGeom>
          <a:solidFill>
            <a:srgbClr val="C9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25" y="4704652"/>
            <a:ext cx="1524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0"/>
            <a:ext cx="4569614" cy="597519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38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3CC-A615-4BA9-AC02-10B7F8004D3D}" type="datetime1">
              <a:rPr lang="en-US" smtClean="0"/>
              <a:t>2/8/2018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8" grpId="0" animBg="1"/>
      <p:bldP spid="2" grpId="0" animBg="1"/>
      <p:bldP spid="19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0710" y="720453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family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(CPC)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5658520" y="2665757"/>
            <a:ext cx="711200" cy="142875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9191589" flipV="1">
            <a:off x="5463956" y="3445036"/>
            <a:ext cx="1668153" cy="15749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2401" y="678988"/>
            <a:ext cx="768985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9pPr>
          </a:lstStyle>
          <a:p>
            <a:r>
              <a:rPr lang="en-GB" sz="2100" kern="0" dirty="0"/>
              <a:t>Future picture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518361" y="1423297"/>
            <a:ext cx="45719" cy="448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0" y="2000804"/>
            <a:ext cx="2644369" cy="208044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7" y="2012958"/>
            <a:ext cx="2476715" cy="20347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5014" y="4377999"/>
            <a:ext cx="26562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4C575F"/>
                </a:solidFill>
                <a:cs typeface="Arial" charset="0"/>
              </a:rPr>
              <a:t>Expected </a:t>
            </a: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by April 2019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21" y="2017329"/>
            <a:ext cx="2297856" cy="208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378950"/>
            <a:ext cx="2801522" cy="3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5898401" y="3185717"/>
            <a:ext cx="2201991" cy="16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>
            <a:stCxn id="19" idx="4"/>
            <a:endCxn id="1027" idx="0"/>
          </p:cNvCxnSpPr>
          <p:nvPr/>
        </p:nvCxnSpPr>
        <p:spPr>
          <a:xfrm flipH="1">
            <a:off x="6908865" y="3354857"/>
            <a:ext cx="90532" cy="10240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72496" y="2121000"/>
            <a:ext cx="1216560" cy="138113"/>
          </a:xfrm>
          <a:prstGeom prst="rect">
            <a:avLst/>
          </a:prstGeom>
          <a:solidFill>
            <a:srgbClr val="D5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50" y="4757213"/>
            <a:ext cx="1524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0"/>
            <a:ext cx="4569614" cy="597519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38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F620-8ECE-4E69-A022-BB392129494F}" type="datetime1">
              <a:rPr lang="en-US" smtClean="0"/>
              <a:t>2/8/2018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0701" y="1930433"/>
            <a:ext cx="8149206" cy="23622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1" algn="ctr"/>
            <a:r>
              <a:rPr lang="en-GB" sz="3400" b="1" kern="0" dirty="0" smtClean="0">
                <a:solidFill>
                  <a:sysClr val="windowText" lastClr="000000"/>
                </a:solidFill>
              </a:rPr>
              <a:t>Future Developments</a:t>
            </a:r>
            <a:r>
              <a:rPr lang="en-GB" sz="34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3400" kern="0" dirty="0" smtClean="0">
                <a:solidFill>
                  <a:sysClr val="windowText" lastClr="000000"/>
                </a:solidFill>
              </a:rPr>
            </a:br>
            <a:r>
              <a:rPr lang="en-GB" sz="34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3400" kern="0" dirty="0" smtClean="0">
                <a:solidFill>
                  <a:sysClr val="windowText" lastClr="000000"/>
                </a:solidFill>
              </a:rPr>
            </a:br>
            <a:r>
              <a:rPr lang="en-GB" sz="3400" kern="0" dirty="0" smtClean="0">
                <a:solidFill>
                  <a:sysClr val="windowText" lastClr="000000"/>
                </a:solidFill>
              </a:rPr>
              <a:t>CPC Collaborative Environment</a:t>
            </a:r>
          </a:p>
          <a:p>
            <a:pPr marL="0" lvl="1" algn="ctr"/>
            <a:r>
              <a:rPr lang="en-GB" sz="3400" kern="0" dirty="0" smtClean="0">
                <a:solidFill>
                  <a:sysClr val="windowText" lastClr="000000"/>
                </a:solidFill>
              </a:rPr>
              <a:t>(CPC-CE project)</a:t>
            </a:r>
            <a:endParaRPr lang="en-GB" sz="2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326" y="992796"/>
            <a:ext cx="6350749" cy="36718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605" y="1684901"/>
            <a:ext cx="6941488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www.cpcinfo.org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cpc@epo.org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cpc@uspto.gov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1796448" y="1269999"/>
            <a:ext cx="5674750" cy="1643063"/>
          </a:xfrm>
        </p:spPr>
        <p:txBody>
          <a:bodyPr/>
          <a:lstStyle/>
          <a:p>
            <a:r>
              <a:rPr lang="en-GB" sz="3400" dirty="0" smtClean="0"/>
              <a:t>CPC and National Offices</a:t>
            </a:r>
            <a:endParaRPr lang="en-GB" sz="3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84000" y="771871"/>
            <a:ext cx="7846637" cy="404906"/>
          </a:xfrm>
          <a:prstGeom prst="rect">
            <a:avLst/>
          </a:prstGeom>
        </p:spPr>
        <p:txBody>
          <a:bodyPr/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CPC Offices in the World</a:t>
            </a:r>
            <a:endParaRPr lang="en-GB" b="1" dirty="0"/>
          </a:p>
        </p:txBody>
      </p:sp>
      <p:pic>
        <p:nvPicPr>
          <p:cNvPr id="7" name="Picture 2" descr="C:\Users\PH03174\Pictures\CPC\CPC World Map 01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61" y="1252330"/>
            <a:ext cx="5532674" cy="36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5287" y="1008105"/>
            <a:ext cx="8779565" cy="425243"/>
          </a:xfrm>
        </p:spPr>
        <p:txBody>
          <a:bodyPr/>
          <a:lstStyle/>
          <a:p>
            <a:r>
              <a:rPr lang="en-GB" sz="2400" dirty="0"/>
              <a:t>CPC Offices within the European Patent Organisation</a:t>
            </a:r>
            <a:br>
              <a:rPr lang="en-GB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2" y="1166190"/>
            <a:ext cx="4353340" cy="36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628650" y="528638"/>
            <a:ext cx="10515600" cy="285273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400" dirty="0" smtClean="0"/>
              <a:t>CPC coverage -</a:t>
            </a:r>
            <a:br>
              <a:rPr lang="en-GB" sz="3400" dirty="0" smtClean="0"/>
            </a:br>
            <a:endParaRPr lang="en-GB" sz="340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idx="1"/>
          </p:nvPr>
        </p:nvSpPr>
        <p:spPr>
          <a:xfrm>
            <a:off x="615950" y="3043239"/>
            <a:ext cx="10515600" cy="1500187"/>
          </a:xfrm>
        </p:spPr>
        <p:txBody>
          <a:bodyPr/>
          <a:lstStyle/>
          <a:p>
            <a:r>
              <a:rPr lang="en-GB" sz="2500" b="1" dirty="0"/>
              <a:t>Much more than EP &amp; US documents...</a:t>
            </a:r>
            <a:endParaRPr lang="en-GB" sz="25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809832" y="4770110"/>
            <a:ext cx="1334168" cy="3698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5529" y="598474"/>
            <a:ext cx="630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Publications with CPC from 2/2017 to 1/2018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15" y="1113275"/>
            <a:ext cx="6071359" cy="38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58116" y="4754217"/>
            <a:ext cx="1334168" cy="36982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5529" y="598474"/>
            <a:ext cx="630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Publications with CPC from 2/2017 to 1/2018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15" y="1057486"/>
            <a:ext cx="6071359" cy="38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198750" y="4774635"/>
            <a:ext cx="1334168" cy="3698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548" y="334352"/>
            <a:ext cx="8532781" cy="63817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500" dirty="0" smtClean="0"/>
              <a:t>Intellectual Classification of WO Publications in CPC</a:t>
            </a:r>
            <a:endParaRPr lang="en-GB" sz="2500" dirty="0"/>
          </a:p>
        </p:txBody>
      </p:sp>
      <p:sp>
        <p:nvSpPr>
          <p:cNvPr id="6" name="Rectangle 5"/>
          <p:cNvSpPr/>
          <p:nvPr/>
        </p:nvSpPr>
        <p:spPr>
          <a:xfrm>
            <a:off x="230294" y="972527"/>
            <a:ext cx="864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Since January 2016, WO documents in language other than EPO official language, e.g. in </a:t>
            </a:r>
            <a:r>
              <a:rPr lang="en-US" sz="1400" dirty="0" smtClean="0"/>
              <a:t>Japanese, </a:t>
            </a:r>
            <a:r>
              <a:rPr lang="en-US" sz="1400" dirty="0"/>
              <a:t>Korean, Chinese or Russian, are not intellectually classified in CPC by EPO anymore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15751" y="1618272"/>
          <a:ext cx="4410707" cy="34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716"/>
                <a:gridCol w="954076"/>
                <a:gridCol w="1676915"/>
              </a:tblGrid>
              <a:tr h="165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Countries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ISA Offices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Since 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Australia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Austria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Brazil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BR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Yes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Canada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Chile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China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Czech Republic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r>
                        <a:rPr lang="en-US" sz="1000" b="1" u="none" strike="noStrike" dirty="0" smtClean="0">
                          <a:effectLst/>
                        </a:rPr>
                        <a:t>CZ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No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European Patent Offices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Yes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Finland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FI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Hungary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HU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Japan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JP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Korea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KR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Poland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PL</a:t>
                      </a:r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Israel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Russian Federation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effectLst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Spain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r>
                        <a:rPr lang="en-US" sz="1000" b="1" u="none" strike="noStrike" dirty="0" smtClean="0">
                          <a:effectLst/>
                        </a:rPr>
                        <a:t>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Sweden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effectLst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Turkey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r>
                        <a:rPr lang="en-US" sz="1000" b="1" u="none" strike="noStrike" dirty="0" smtClean="0">
                          <a:effectLst/>
                        </a:rPr>
                        <a:t>TR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United Kingdom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UK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United States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Yes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7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O Template English">
  <a:themeElements>
    <a:clrScheme name="# EPO Colors">
      <a:dk1>
        <a:srgbClr val="3B464D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POTest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BD3"/>
      </a:accent1>
      <a:accent2>
        <a:srgbClr val="005BD3"/>
      </a:accent2>
      <a:accent3>
        <a:srgbClr val="005BD3"/>
      </a:accent3>
      <a:accent4>
        <a:srgbClr val="005BD3"/>
      </a:accent4>
      <a:accent5>
        <a:srgbClr val="005BD3"/>
      </a:accent5>
      <a:accent6>
        <a:srgbClr val="005BD3"/>
      </a:accent6>
      <a:hlink>
        <a:srgbClr val="005BD3"/>
      </a:hlink>
      <a:folHlink>
        <a:srgbClr val="005BD3"/>
      </a:folHlink>
    </a:clrScheme>
    <a:fontScheme name="EPO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OTest 1">
        <a:dk1>
          <a:srgbClr val="4C575F"/>
        </a:dk1>
        <a:lt1>
          <a:srgbClr val="FFFFFF"/>
        </a:lt1>
        <a:dk2>
          <a:srgbClr val="4C575F"/>
        </a:dk2>
        <a:lt2>
          <a:srgbClr val="697B8D"/>
        </a:lt2>
        <a:accent1>
          <a:srgbClr val="C0362B"/>
        </a:accent1>
        <a:accent2>
          <a:srgbClr val="4C575F"/>
        </a:accent2>
        <a:accent3>
          <a:srgbClr val="FFFFFF"/>
        </a:accent3>
        <a:accent4>
          <a:srgbClr val="404950"/>
        </a:accent4>
        <a:accent5>
          <a:srgbClr val="DCAEAC"/>
        </a:accent5>
        <a:accent6>
          <a:srgbClr val="444E55"/>
        </a:accent6>
        <a:hlink>
          <a:srgbClr val="6D90A6"/>
        </a:hlink>
        <a:folHlink>
          <a:srgbClr val="B3C5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1112</Words>
  <Application>Microsoft Office PowerPoint</Application>
  <PresentationFormat>On-screen Show (16:9)</PresentationFormat>
  <Paragraphs>316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EPO Template English</vt:lpstr>
      <vt:lpstr>Custom Design</vt:lpstr>
      <vt:lpstr>EPOTest</vt:lpstr>
      <vt:lpstr>PowerPoint Presentation</vt:lpstr>
      <vt:lpstr>PowerPoint Presentation</vt:lpstr>
      <vt:lpstr>CPC and National Offices</vt:lpstr>
      <vt:lpstr>PowerPoint Presentation</vt:lpstr>
      <vt:lpstr>CPC Offices within the European Patent Organisation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pheld@epo.org</dc:creator>
  <cp:lastModifiedBy>Held Pierre</cp:lastModifiedBy>
  <cp:revision>1059</cp:revision>
  <cp:lastPrinted>2018-02-01T18:47:43Z</cp:lastPrinted>
  <dcterms:created xsi:type="dcterms:W3CDTF">2013-11-26T08:54:07Z</dcterms:created>
  <dcterms:modified xsi:type="dcterms:W3CDTF">2018-02-08T09:12:26Z</dcterms:modified>
</cp:coreProperties>
</file>