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12" r:id="rId2"/>
    <p:sldId id="318" r:id="rId3"/>
    <p:sldId id="313" r:id="rId4"/>
    <p:sldId id="286" r:id="rId5"/>
    <p:sldId id="308" r:id="rId6"/>
    <p:sldId id="314" r:id="rId7"/>
    <p:sldId id="309" r:id="rId8"/>
    <p:sldId id="306" r:id="rId9"/>
    <p:sldId id="310" r:id="rId10"/>
    <p:sldId id="257" r:id="rId11"/>
    <p:sldId id="315" r:id="rId12"/>
    <p:sldId id="316" r:id="rId13"/>
    <p:sldId id="31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MURA Christy" initials="NC" lastIdx="38" clrIdx="0"/>
  <p:cmAuthor id="2" name="VON DER ROPP Anja" initials="VDRA" lastIdx="3" clrIdx="1"/>
  <p:cmAuthor id="3" name="DIETTERICH Marion (Amy)" initials="DM("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CDC0"/>
    <a:srgbClr val="00A5F6"/>
    <a:srgbClr val="00BFD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88372" autoAdjust="0"/>
  </p:normalViewPr>
  <p:slideViewPr>
    <p:cSldViewPr>
      <p:cViewPr varScale="1">
        <p:scale>
          <a:sx n="72" d="100"/>
          <a:sy n="72" d="100"/>
        </p:scale>
        <p:origin x="2146" y="4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5C5AB-C2AF-43C7-8AE4-EDC9A0D0ADB2}" type="datetimeFigureOut">
              <a:rPr lang="en-US" smtClean="0"/>
              <a:t>11/8/2020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8F77E-5F28-4E69-B24C-C20B60DD596D}" type="slidenum">
              <a:rPr lang="en-US" smtClean="0"/>
              <a:t>‹#›</a:t>
            </a:fld>
            <a:endParaRPr lang="en-US"/>
          </a:p>
        </p:txBody>
      </p:sp>
    </p:spTree>
    <p:extLst>
      <p:ext uri="{BB962C8B-B14F-4D97-AF65-F5344CB8AC3E}">
        <p14:creationId xmlns:p14="http://schemas.microsoft.com/office/powerpoint/2010/main" val="201657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3</a:t>
            </a:fld>
            <a:endParaRPr lang="en-US" sz="1200"/>
          </a:p>
        </p:txBody>
      </p:sp>
      <p:sp>
        <p:nvSpPr>
          <p:cNvPr id="7171" name="Rectangle 2"/>
          <p:cNvSpPr>
            <a:spLocks noGrp="1" noRot="1" noChangeAspect="1" noChangeArrowheads="1" noTextEdit="1"/>
          </p:cNvSpPr>
          <p:nvPr>
            <p:ph type="sldImg"/>
          </p:nvPr>
        </p:nvSpPr>
        <p:spPr>
          <a:xfrm>
            <a:off x="1371600" y="1143000"/>
            <a:ext cx="4114800" cy="3086100"/>
          </a:xfrm>
          <a:ln/>
        </p:spPr>
      </p:sp>
      <p:sp>
        <p:nvSpPr>
          <p:cNvPr id="7172"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terms of likelihood, it is the third consecutive year </a:t>
            </a:r>
            <a:r>
              <a:rPr lang="en-US" sz="1200" b="0" i="1" kern="1200" dirty="0">
                <a:solidFill>
                  <a:schemeClr val="tx1"/>
                </a:solidFill>
                <a:effectLst/>
                <a:latin typeface="+mn-lt"/>
                <a:ea typeface="+mn-ea"/>
                <a:cs typeface="+mn-cs"/>
              </a:rPr>
              <a:t>extreme weather events</a:t>
            </a:r>
            <a:r>
              <a:rPr lang="en-US" sz="1200" b="0" i="0" kern="1200" dirty="0">
                <a:solidFill>
                  <a:schemeClr val="tx1"/>
                </a:solidFill>
                <a:effectLst/>
                <a:latin typeface="+mn-lt"/>
                <a:ea typeface="+mn-ea"/>
                <a:cs typeface="+mn-cs"/>
              </a:rPr>
              <a:t> has remained in first place. And it is also the third consecutive year it places high in terms of impact. </a:t>
            </a:r>
            <a:r>
              <a:rPr lang="en-US" sz="1200" b="0" i="1" kern="1200" dirty="0">
                <a:solidFill>
                  <a:schemeClr val="tx1"/>
                </a:solidFill>
                <a:effectLst/>
                <a:latin typeface="+mn-lt"/>
                <a:ea typeface="+mn-ea"/>
                <a:cs typeface="+mn-cs"/>
              </a:rPr>
              <a:t>Failure of climate-change mitigation and adaptation </a:t>
            </a:r>
            <a:r>
              <a:rPr lang="en-US" sz="1200" b="0" i="0" kern="1200" dirty="0">
                <a:solidFill>
                  <a:schemeClr val="tx1"/>
                </a:solidFill>
                <a:effectLst/>
                <a:latin typeface="+mn-lt"/>
                <a:ea typeface="+mn-ea"/>
                <a:cs typeface="+mn-cs"/>
              </a:rPr>
              <a:t>has also remained at top risk since 2015. Additionally, in the top five risks in terms of impact, </a:t>
            </a:r>
            <a:r>
              <a:rPr lang="en-US" sz="1200" b="0" i="1" kern="1200" dirty="0">
                <a:solidFill>
                  <a:schemeClr val="tx1"/>
                </a:solidFill>
                <a:effectLst/>
                <a:latin typeface="+mn-lt"/>
                <a:ea typeface="+mn-ea"/>
                <a:cs typeface="+mn-cs"/>
              </a:rPr>
              <a:t>water crises</a:t>
            </a:r>
            <a:r>
              <a:rPr lang="en-US" sz="1200" b="0" i="0" kern="1200" dirty="0">
                <a:solidFill>
                  <a:schemeClr val="tx1"/>
                </a:solidFill>
                <a:effectLst/>
                <a:latin typeface="+mn-lt"/>
                <a:ea typeface="+mn-ea"/>
                <a:cs typeface="+mn-cs"/>
              </a:rPr>
              <a:t> sits in fourth place and has been in the top five since 2015 – one of its main drivers being climate change.</a:t>
            </a:r>
            <a:endParaRPr lang="fr-FR" dirty="0"/>
          </a:p>
        </p:txBody>
      </p:sp>
    </p:spTree>
    <p:extLst>
      <p:ext uri="{BB962C8B-B14F-4D97-AF65-F5344CB8AC3E}">
        <p14:creationId xmlns:p14="http://schemas.microsoft.com/office/powerpoint/2010/main" val="347661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fr-FR" dirty="0" err="1"/>
              <a:t>Climate</a:t>
            </a:r>
            <a:r>
              <a:rPr lang="fr-FR" baseline="0" dirty="0"/>
              <a:t> change and </a:t>
            </a:r>
            <a:r>
              <a:rPr lang="fr-FR" baseline="0" dirty="0" err="1"/>
              <a:t>environmental</a:t>
            </a:r>
            <a:r>
              <a:rPr lang="fr-FR" baseline="0" dirty="0"/>
              <a:t> </a:t>
            </a:r>
            <a:r>
              <a:rPr lang="fr-FR" baseline="0" dirty="0" err="1"/>
              <a:t>problems</a:t>
            </a:r>
            <a:r>
              <a:rPr lang="fr-FR" baseline="0" dirty="0"/>
              <a:t> do not </a:t>
            </a:r>
            <a:r>
              <a:rPr lang="fr-FR" baseline="0" dirty="0" err="1"/>
              <a:t>only</a:t>
            </a:r>
            <a:r>
              <a:rPr lang="fr-FR" baseline="0" dirty="0"/>
              <a:t> </a:t>
            </a:r>
            <a:r>
              <a:rPr lang="fr-FR" baseline="0" dirty="0" err="1"/>
              <a:t>represent</a:t>
            </a:r>
            <a:r>
              <a:rPr lang="fr-FR" baseline="0" dirty="0"/>
              <a:t> </a:t>
            </a:r>
            <a:r>
              <a:rPr lang="fr-FR" baseline="0" dirty="0" err="1"/>
              <a:t>risks</a:t>
            </a:r>
            <a:r>
              <a:rPr lang="fr-FR" baseline="0" dirty="0"/>
              <a:t>, the </a:t>
            </a:r>
            <a:r>
              <a:rPr lang="fr-FR" baseline="0" dirty="0" err="1"/>
              <a:t>demand</a:t>
            </a:r>
            <a:r>
              <a:rPr lang="fr-FR" baseline="0" dirty="0"/>
              <a:t> for solutions </a:t>
            </a:r>
            <a:r>
              <a:rPr lang="fr-FR" baseline="0" dirty="0" err="1"/>
              <a:t>is</a:t>
            </a:r>
            <a:r>
              <a:rPr lang="fr-FR" baseline="0" dirty="0"/>
              <a:t> </a:t>
            </a:r>
            <a:r>
              <a:rPr lang="fr-FR" baseline="0" dirty="0" err="1"/>
              <a:t>expected</a:t>
            </a:r>
            <a:r>
              <a:rPr lang="fr-FR" baseline="0" dirty="0"/>
              <a:t> to </a:t>
            </a:r>
            <a:r>
              <a:rPr lang="fr-FR" baseline="0" dirty="0" err="1"/>
              <a:t>grow</a:t>
            </a:r>
            <a:r>
              <a:rPr lang="fr-FR" baseline="0" dirty="0"/>
              <a:t>. </a:t>
            </a:r>
            <a:endParaRPr lang="fr-FR" dirty="0"/>
          </a:p>
        </p:txBody>
      </p:sp>
    </p:spTree>
    <p:extLst>
      <p:ext uri="{BB962C8B-B14F-4D97-AF65-F5344CB8AC3E}">
        <p14:creationId xmlns:p14="http://schemas.microsoft.com/office/powerpoint/2010/main" val="94742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en-US" dirty="0"/>
              <a:t>A 2010 survey shows a significant increase in patent applications in wind, solar, geothermal and ocean power after the signing of the Kyoto Protocol in 1997</a:t>
            </a:r>
          </a:p>
        </p:txBody>
      </p:sp>
      <p:sp>
        <p:nvSpPr>
          <p:cNvPr id="307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eaLnBrk="1" hangingPunct="1"/>
            <a:fld id="{DB96A40A-A07D-413E-A10F-DFB2898A1F41}" type="slidenum">
              <a:rPr lang="de-DE" altLang="en-US" sz="1200"/>
              <a:pPr eaLnBrk="1" hangingPunct="1"/>
              <a:t>5</a:t>
            </a:fld>
            <a:endParaRPr lang="de-DE" altLang="en-US" sz="1200"/>
          </a:p>
        </p:txBody>
      </p:sp>
    </p:spTree>
    <p:extLst>
      <p:ext uri="{BB962C8B-B14F-4D97-AF65-F5344CB8AC3E}">
        <p14:creationId xmlns:p14="http://schemas.microsoft.com/office/powerpoint/2010/main" val="264257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a:t>Example Apple smartphones leading to android based phones </a:t>
            </a:r>
            <a:r>
              <a:rPr lang="en-GB" dirty="0" err="1"/>
              <a:t>etc</a:t>
            </a:r>
            <a:endParaRPr lang="en-GB" dirty="0"/>
          </a:p>
          <a:p>
            <a:r>
              <a:rPr lang="en-GB" dirty="0"/>
              <a:t>Research shown typical social marginal RR of 30-50% while 7-15% for private RR</a:t>
            </a:r>
          </a:p>
          <a:p>
            <a:r>
              <a:rPr lang="en-US" dirty="0"/>
              <a:t>Where does the low-carbon advantage come from? One potential explanation is that clean technologies are mostly new technology fields. New technology fields offer potentially high marginal private returns to first movers and might thus generate large knowledge spillovers. intensity of spillovers from low-carbon technologies is comparable to other emerging technologies.</a:t>
            </a:r>
            <a:endParaRPr lang="en-GB" dirty="0"/>
          </a:p>
        </p:txBody>
      </p:sp>
      <p:sp>
        <p:nvSpPr>
          <p:cNvPr id="4" name="Slide Number Placeholder 3"/>
          <p:cNvSpPr>
            <a:spLocks noGrp="1"/>
          </p:cNvSpPr>
          <p:nvPr>
            <p:ph type="sldNum" sz="quarter" idx="5"/>
          </p:nvPr>
        </p:nvSpPr>
        <p:spPr/>
        <p:txBody>
          <a:bodyPr/>
          <a:lstStyle/>
          <a:p>
            <a:fld id="{96D32420-27F1-4BFD-8755-7FB8FD9B9673}" type="slidenum">
              <a:rPr lang="en-US" smtClean="0"/>
              <a:t>6</a:t>
            </a:fld>
            <a:endParaRPr lang="en-US"/>
          </a:p>
        </p:txBody>
      </p:sp>
    </p:spTree>
    <p:extLst>
      <p:ext uri="{BB962C8B-B14F-4D97-AF65-F5344CB8AC3E}">
        <p14:creationId xmlns:p14="http://schemas.microsoft.com/office/powerpoint/2010/main" val="303367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18F77E-5F28-4E69-B24C-C20B60DD596D}" type="slidenum">
              <a:rPr lang="en-US" smtClean="0"/>
              <a:t>8</a:t>
            </a:fld>
            <a:endParaRPr lang="en-US"/>
          </a:p>
        </p:txBody>
      </p:sp>
    </p:spTree>
    <p:extLst>
      <p:ext uri="{BB962C8B-B14F-4D97-AF65-F5344CB8AC3E}">
        <p14:creationId xmlns:p14="http://schemas.microsoft.com/office/powerpoint/2010/main" val="140192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10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11</a:t>
            </a:fld>
            <a:endParaRPr lang="en-US" sz="1200"/>
          </a:p>
        </p:txBody>
      </p:sp>
      <p:sp>
        <p:nvSpPr>
          <p:cNvPr id="7171" name="Rectangle 2"/>
          <p:cNvSpPr>
            <a:spLocks noGrp="1" noRot="1" noChangeAspect="1" noChangeArrowheads="1" noTextEdit="1"/>
          </p:cNvSpPr>
          <p:nvPr>
            <p:ph type="sldImg"/>
          </p:nvPr>
        </p:nvSpPr>
        <p:spPr>
          <a:xfrm>
            <a:off x="1371600" y="1143000"/>
            <a:ext cx="4114800" cy="3086100"/>
          </a:xfrm>
          <a:ln/>
        </p:spPr>
      </p:sp>
      <p:sp>
        <p:nvSpPr>
          <p:cNvPr id="7172" name="Rectangle 3"/>
          <p:cNvSpPr>
            <a:spLocks noGrp="1" noChangeArrowheads="1"/>
          </p:cNvSpPr>
          <p:nvPr>
            <p:ph type="body" idx="1"/>
          </p:nvPr>
        </p:nvSpPr>
        <p:spPr>
          <a:noFill/>
        </p:spPr>
        <p:txBody>
          <a:bodyPr/>
          <a:lstStyle/>
          <a:p>
            <a:pPr marL="171450" indent="-171450" eaLnBrk="1" hangingPunct="1">
              <a:buFontTx/>
              <a:buChar char="-"/>
            </a:pPr>
            <a:r>
              <a:rPr lang="en-US" sz="1200" kern="1200" dirty="0">
                <a:solidFill>
                  <a:schemeClr val="tx1"/>
                </a:solidFill>
                <a:effectLst/>
                <a:latin typeface="+mn-lt"/>
                <a:ea typeface="+mn-ea"/>
                <a:cs typeface="+mn-cs"/>
              </a:rPr>
              <a:t>Google, Facebook, YouTube, Airbnb, Uber, eBay, Alibaba, PayPal all make use of the platform business model.</a:t>
            </a:r>
          </a:p>
          <a:p>
            <a:pPr marL="171450" indent="-171450" eaLnBrk="1" hangingPunct="1">
              <a:buFontTx/>
              <a:buChar char="-"/>
            </a:pPr>
            <a:r>
              <a:rPr lang="en-US" sz="1200" kern="1200" dirty="0">
                <a:solidFill>
                  <a:schemeClr val="tx1"/>
                </a:solidFill>
                <a:effectLst/>
                <a:latin typeface="+mn-lt"/>
                <a:ea typeface="+mn-ea"/>
                <a:cs typeface="+mn-cs"/>
              </a:rPr>
              <a:t>The platform business model is relevant for startups, young companies and established companies. For startups, it poses the opportunity to capture a share of established markets and grow large fast. </a:t>
            </a:r>
          </a:p>
          <a:p>
            <a:pPr marL="171450" indent="-171450" eaLnBrk="1" hangingPunct="1">
              <a:buFontTx/>
              <a:buChar char="-"/>
            </a:pPr>
            <a:r>
              <a:rPr lang="en-US" sz="1200" kern="1200" dirty="0">
                <a:solidFill>
                  <a:schemeClr val="tx1"/>
                </a:solidFill>
                <a:effectLst/>
                <a:latin typeface="+mn-lt"/>
                <a:ea typeface="+mn-ea"/>
                <a:cs typeface="+mn-cs"/>
              </a:rPr>
              <a:t>The success of these envied companies has made the platform business model the holy grail of business models. </a:t>
            </a:r>
          </a:p>
          <a:p>
            <a:pPr marL="171450" indent="-171450" eaLnBrk="1" hangingPunct="1">
              <a:buFontTx/>
              <a:buChar char="-"/>
            </a:pPr>
            <a:r>
              <a:rPr lang="en-US" sz="1200" kern="1200" dirty="0">
                <a:solidFill>
                  <a:schemeClr val="tx1"/>
                </a:solidFill>
                <a:effectLst/>
                <a:latin typeface="+mn-lt"/>
                <a:ea typeface="+mn-ea"/>
                <a:cs typeface="+mn-cs"/>
              </a:rPr>
              <a:t>Platforms help to sell products or services, to generate content and so on. </a:t>
            </a:r>
          </a:p>
          <a:p>
            <a:pPr marL="171450" indent="-171450" eaLnBrk="1" hangingPunct="1">
              <a:buFontTx/>
              <a:buChar char="-"/>
            </a:pPr>
            <a:r>
              <a:rPr lang="en-US" sz="1200" kern="1200" dirty="0">
                <a:solidFill>
                  <a:schemeClr val="tx1"/>
                </a:solidFill>
                <a:effectLst/>
                <a:latin typeface="+mn-lt"/>
                <a:ea typeface="+mn-ea"/>
                <a:cs typeface="+mn-cs"/>
              </a:rPr>
              <a:t>But the platform owner as such does not manufacture the products that get sold, they do not provide the services that get offered on their platform and they do not create the content that gets generated each day. </a:t>
            </a:r>
          </a:p>
          <a:p>
            <a:pPr marL="171450" indent="-171450" eaLnBrk="1" hangingPunct="1">
              <a:buFontTx/>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WIPO GREEN is an </a:t>
            </a:r>
            <a:r>
              <a:rPr lang="en-US" sz="1200" b="1" kern="1200" dirty="0">
                <a:solidFill>
                  <a:schemeClr val="tx1"/>
                </a:solidFill>
                <a:effectLst/>
                <a:latin typeface="+mn-lt"/>
                <a:ea typeface="+mn-ea"/>
                <a:cs typeface="+mn-cs"/>
              </a:rPr>
              <a:t>asset-sharing platform</a:t>
            </a:r>
            <a:r>
              <a:rPr lang="en-US" sz="1200" kern="1200" dirty="0">
                <a:solidFill>
                  <a:schemeClr val="tx1"/>
                </a:solidFill>
                <a:effectLst/>
                <a:latin typeface="+mn-lt"/>
                <a:ea typeface="+mn-ea"/>
                <a:cs typeface="+mn-cs"/>
              </a:rPr>
              <a:t>, such as Uber or Airbnb. The last one has been able to create value successfully by: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helping the supply side (home owners/hosts): to increase utilization of their existing assets (unit/room/house) in order to generate additional income or to get more yield out of those than through other ways.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 the demand side (travelers): find cheaper, more individual, less “clinical” accommodation. And to find accommodation at peak times (e.g. when special events are on) when all hotels are booked 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Airbnb captures value by charging a percentage on each booking. On the surface, they are being compared to the large hotel chains but on their balance sheet, they look much more similar to an online travel portal. They don’t need to worry about financing their lodging inventory. By comparison, hotels chains design, build and own a large amount of their real estate. Not only are they subject to the whims of the commercial real estate cycles but also does it take much longer and more capital to ramp up their supply (and write-offs/impairments in downturns). (Though in good times, commercial real estate opens a lot of financial engineering opportunities because it is excellent collateral.)</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Platforms like Uber and Airbnb have created a whole new supply (sub-)category. Yes, sure, Taxis have long existed. But ride-hailing as such has not. The difference is that a taxi company is a registered business entity. The Uber driver is just an individual providing a commercial ride to a stranger. Airbnb, Uber or WIPO GREEN all have in common that neither of them own no vehicles, apartments or patents of its own, and their plan is to connect users to each other </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a:t>
            </a:r>
          </a:p>
          <a:p>
            <a:pPr marL="0" indent="0" eaLnBrk="1" hangingPunct="1">
              <a:buFontTx/>
              <a:buNone/>
            </a:pPr>
            <a:endParaRPr lang="fr-FR" dirty="0"/>
          </a:p>
        </p:txBody>
      </p:sp>
    </p:spTree>
    <p:extLst>
      <p:ext uri="{BB962C8B-B14F-4D97-AF65-F5344CB8AC3E}">
        <p14:creationId xmlns:p14="http://schemas.microsoft.com/office/powerpoint/2010/main" val="208624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12</a:t>
            </a:fld>
            <a:endParaRPr lang="en-US" sz="1200"/>
          </a:p>
        </p:txBody>
      </p:sp>
      <p:sp>
        <p:nvSpPr>
          <p:cNvPr id="7171" name="Rectangle 2"/>
          <p:cNvSpPr>
            <a:spLocks noGrp="1" noRot="1" noChangeAspect="1" noChangeArrowheads="1" noTextEdit="1"/>
          </p:cNvSpPr>
          <p:nvPr>
            <p:ph type="sldImg"/>
          </p:nvPr>
        </p:nvSpPr>
        <p:spPr>
          <a:xfrm>
            <a:off x="1371600" y="1143000"/>
            <a:ext cx="4114800" cy="3086100"/>
          </a:xfrm>
          <a:ln/>
        </p:spPr>
      </p:sp>
      <p:sp>
        <p:nvSpPr>
          <p:cNvPr id="7172" name="Rectangle 3"/>
          <p:cNvSpPr>
            <a:spLocks noGrp="1" noChangeArrowheads="1"/>
          </p:cNvSpPr>
          <p:nvPr>
            <p:ph type="body" idx="1"/>
          </p:nvPr>
        </p:nvSpPr>
        <p:spPr>
          <a:noFill/>
        </p:spPr>
        <p:txBody>
          <a:bodyPr/>
          <a:lstStyle/>
          <a:p>
            <a:pPr eaLnBrk="1" hangingPunct="1"/>
            <a:r>
              <a:rPr lang="fr-FR" dirty="0" err="1"/>
              <a:t>Among</a:t>
            </a:r>
            <a:r>
              <a:rPr lang="fr-FR" dirty="0"/>
              <a:t> all </a:t>
            </a:r>
            <a:r>
              <a:rPr lang="fr-FR" dirty="0" err="1"/>
              <a:t>categories</a:t>
            </a:r>
            <a:r>
              <a:rPr lang="fr-FR" dirty="0"/>
              <a:t>, WIPO GREEN </a:t>
            </a:r>
            <a:r>
              <a:rPr lang="fr-FR" dirty="0" err="1"/>
              <a:t>features</a:t>
            </a:r>
            <a:r>
              <a:rPr lang="fr-FR" dirty="0"/>
              <a:t> a total of 3197 technologies and 256 </a:t>
            </a:r>
            <a:r>
              <a:rPr lang="fr-FR" dirty="0" err="1"/>
              <a:t>needs</a:t>
            </a:r>
            <a:r>
              <a:rPr lang="fr-FR" dirty="0"/>
              <a:t> (as of 16.07.2020),</a:t>
            </a:r>
            <a:r>
              <a:rPr lang="fr-FR" baseline="0" dirty="0"/>
              <a:t> </a:t>
            </a:r>
            <a:r>
              <a:rPr lang="fr-FR" baseline="0" dirty="0" err="1"/>
              <a:t>which</a:t>
            </a:r>
            <a:r>
              <a:rPr lang="fr-FR" baseline="0" dirty="0"/>
              <a:t> </a:t>
            </a:r>
            <a:r>
              <a:rPr lang="fr-FR" baseline="0" dirty="0" err="1"/>
              <a:t>is</a:t>
            </a:r>
            <a:r>
              <a:rPr lang="fr-FR" baseline="0" dirty="0"/>
              <a:t> </a:t>
            </a:r>
            <a:r>
              <a:rPr lang="fr-FR" baseline="0" dirty="0" err="1"/>
              <a:t>equivalent</a:t>
            </a:r>
            <a:r>
              <a:rPr lang="fr-FR" baseline="0" dirty="0"/>
              <a:t> to 92% of technologies and 8% of </a:t>
            </a:r>
            <a:r>
              <a:rPr lang="fr-FR" baseline="0" dirty="0" err="1"/>
              <a:t>needs</a:t>
            </a:r>
            <a:r>
              <a:rPr lang="fr-FR" baseline="0" dirty="0"/>
              <a:t> on the WGDB.</a:t>
            </a:r>
          </a:p>
        </p:txBody>
      </p:sp>
    </p:spTree>
    <p:extLst>
      <p:ext uri="{BB962C8B-B14F-4D97-AF65-F5344CB8AC3E}">
        <p14:creationId xmlns:p14="http://schemas.microsoft.com/office/powerpoint/2010/main" val="176092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38213" y="752475"/>
            <a:ext cx="5011737" cy="3757613"/>
          </a:xfrm>
          <a:ln/>
        </p:spPr>
      </p:sp>
      <p:sp>
        <p:nvSpPr>
          <p:cNvPr id="40963" name="Notes Placeholder 2"/>
          <p:cNvSpPr>
            <a:spLocks noGrp="1"/>
          </p:cNvSpPr>
          <p:nvPr>
            <p:ph type="body" idx="1"/>
          </p:nvPr>
        </p:nvSpPr>
        <p:spPr>
          <a:noFill/>
        </p:spPr>
        <p:txBody>
          <a:bodyPr/>
          <a:lstStyle/>
          <a:p>
            <a:endParaRPr lang="en-US" altLang="en-US" dirty="0">
              <a:latin typeface="Arial" charset="0"/>
              <a:cs typeface="Arial" charset="0"/>
            </a:endParaRPr>
          </a:p>
        </p:txBody>
      </p:sp>
      <p:sp>
        <p:nvSpPr>
          <p:cNvPr id="409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51197" indent="-288922" eaLnBrk="0" hangingPunct="0">
              <a:spcBef>
                <a:spcPct val="30000"/>
              </a:spcBef>
              <a:defRPr sz="1200">
                <a:solidFill>
                  <a:schemeClr val="tx1"/>
                </a:solidFill>
                <a:latin typeface="Arial" charset="0"/>
                <a:cs typeface="Arial" charset="0"/>
              </a:defRPr>
            </a:lvl2pPr>
            <a:lvl3pPr marL="1155687" indent="-231137" eaLnBrk="0" hangingPunct="0">
              <a:spcBef>
                <a:spcPct val="30000"/>
              </a:spcBef>
              <a:defRPr sz="1200">
                <a:solidFill>
                  <a:schemeClr val="tx1"/>
                </a:solidFill>
                <a:latin typeface="Arial" charset="0"/>
                <a:cs typeface="Arial" charset="0"/>
              </a:defRPr>
            </a:lvl3pPr>
            <a:lvl4pPr marL="1617962" indent="-231137" eaLnBrk="0" hangingPunct="0">
              <a:spcBef>
                <a:spcPct val="30000"/>
              </a:spcBef>
              <a:defRPr sz="1200">
                <a:solidFill>
                  <a:schemeClr val="tx1"/>
                </a:solidFill>
                <a:latin typeface="Arial" charset="0"/>
                <a:cs typeface="Arial" charset="0"/>
              </a:defRPr>
            </a:lvl4pPr>
            <a:lvl5pPr marL="2080237" indent="-231137" eaLnBrk="0" hangingPunct="0">
              <a:spcBef>
                <a:spcPct val="30000"/>
              </a:spcBef>
              <a:defRPr sz="1200">
                <a:solidFill>
                  <a:schemeClr val="tx1"/>
                </a:solidFill>
                <a:latin typeface="Arial" charset="0"/>
                <a:cs typeface="Arial" charset="0"/>
              </a:defRPr>
            </a:lvl5pPr>
            <a:lvl6pPr marL="2542512" indent="-231137" eaLnBrk="0" fontAlgn="base" hangingPunct="0">
              <a:spcBef>
                <a:spcPct val="30000"/>
              </a:spcBef>
              <a:spcAft>
                <a:spcPct val="0"/>
              </a:spcAft>
              <a:defRPr sz="1200">
                <a:solidFill>
                  <a:schemeClr val="tx1"/>
                </a:solidFill>
                <a:latin typeface="Arial" charset="0"/>
                <a:cs typeface="Arial" charset="0"/>
              </a:defRPr>
            </a:lvl6pPr>
            <a:lvl7pPr marL="3004787" indent="-231137" eaLnBrk="0" fontAlgn="base" hangingPunct="0">
              <a:spcBef>
                <a:spcPct val="30000"/>
              </a:spcBef>
              <a:spcAft>
                <a:spcPct val="0"/>
              </a:spcAft>
              <a:defRPr sz="1200">
                <a:solidFill>
                  <a:schemeClr val="tx1"/>
                </a:solidFill>
                <a:latin typeface="Arial" charset="0"/>
                <a:cs typeface="Arial" charset="0"/>
              </a:defRPr>
            </a:lvl7pPr>
            <a:lvl8pPr marL="3467062" indent="-231137" eaLnBrk="0" fontAlgn="base" hangingPunct="0">
              <a:spcBef>
                <a:spcPct val="30000"/>
              </a:spcBef>
              <a:spcAft>
                <a:spcPct val="0"/>
              </a:spcAft>
              <a:defRPr sz="1200">
                <a:solidFill>
                  <a:schemeClr val="tx1"/>
                </a:solidFill>
                <a:latin typeface="Arial" charset="0"/>
                <a:cs typeface="Arial" charset="0"/>
              </a:defRPr>
            </a:lvl8pPr>
            <a:lvl9pPr marL="3929337" indent="-2311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19A8D11-6E31-4F7F-A18C-4FB4C9A63832}" type="slidenum">
              <a:rPr lang="en-US" altLang="en-US" smtClean="0"/>
              <a:pPr eaLnBrk="1" hangingPunct="1">
                <a:spcBef>
                  <a:spcPct val="0"/>
                </a:spcBef>
              </a:pPr>
              <a:t>13</a:t>
            </a:fld>
            <a:endParaRPr lang="en-US" altLang="en-US"/>
          </a:p>
        </p:txBody>
      </p:sp>
    </p:spTree>
    <p:extLst>
      <p:ext uri="{BB962C8B-B14F-4D97-AF65-F5344CB8AC3E}">
        <p14:creationId xmlns:p14="http://schemas.microsoft.com/office/powerpoint/2010/main" val="870128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defRPr sz="2000"/>
            </a:lvl1pPr>
          </a:lstStyle>
          <a:p>
            <a:pPr lvl="0"/>
            <a:r>
              <a:rPr lang="en-US" noProof="0"/>
              <a:t>Click to edit Master title style</a:t>
            </a:r>
          </a:p>
        </p:txBody>
      </p:sp>
      <p:sp>
        <p:nvSpPr>
          <p:cNvPr id="4099" name="Rectangle 3"/>
          <p:cNvSpPr>
            <a:spLocks noGrp="1" noChangeArrowheads="1"/>
          </p:cNvSpPr>
          <p:nvPr>
            <p:ph type="subTitle" idx="1"/>
          </p:nvPr>
        </p:nvSpPr>
        <p:spPr>
          <a:xfrm>
            <a:off x="684213" y="3886200"/>
            <a:ext cx="6400800" cy="1752600"/>
          </a:xfrm>
        </p:spPr>
        <p:txBody>
          <a:bodyPr/>
          <a:lstStyle>
            <a:lvl1pPr marL="0" indent="0">
              <a:buFontTx/>
              <a:buNone/>
              <a:defRPr sz="1800"/>
            </a:lvl1pPr>
          </a:lstStyle>
          <a:p>
            <a:pPr lvl="0"/>
            <a:r>
              <a:rPr lang="en-US" noProof="0"/>
              <a:t>Click to edit Master subtitle style</a:t>
            </a:r>
          </a:p>
        </p:txBody>
      </p:sp>
    </p:spTree>
    <p:extLst>
      <p:ext uri="{BB962C8B-B14F-4D97-AF65-F5344CB8AC3E}">
        <p14:creationId xmlns:p14="http://schemas.microsoft.com/office/powerpoint/2010/main" val="22760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56594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18187"/>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74638"/>
            <a:ext cx="6019800" cy="58181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48219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390665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34879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7732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7732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386954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192627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255849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429018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87052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fld id="{DB281294-A1B3-454E-BD32-1D1439A9B394}" type="slidenum">
              <a:rPr lang="en-US" smtClean="0"/>
              <a:t>‹#›</a:t>
            </a:fld>
            <a:endParaRPr lang="en-US"/>
          </a:p>
        </p:txBody>
      </p:sp>
    </p:spTree>
    <p:extLst>
      <p:ext uri="{BB962C8B-B14F-4D97-AF65-F5344CB8AC3E}">
        <p14:creationId xmlns:p14="http://schemas.microsoft.com/office/powerpoint/2010/main" val="321723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773238"/>
            <a:ext cx="8229600" cy="4319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30" name="Rectangle 6"/>
          <p:cNvSpPr>
            <a:spLocks noGrp="1" noChangeArrowheads="1"/>
          </p:cNvSpPr>
          <p:nvPr>
            <p:ph type="sldNum" sz="quarter" idx="4"/>
          </p:nvPr>
        </p:nvSpPr>
        <p:spPr bwMode="auto">
          <a:xfrm>
            <a:off x="7019925" y="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Arial" pitchFamily="34" charset="0"/>
                <a:cs typeface="Arial" pitchFamily="34" charset="0"/>
              </a:defRPr>
            </a:lvl1pPr>
          </a:lstStyle>
          <a:p>
            <a:fld id="{DB281294-A1B3-454E-BD32-1D1439A9B394}" type="slidenum">
              <a:rPr lang="en-US" smtClean="0"/>
              <a:t>‹#›</a:t>
            </a:fld>
            <a:endParaRPr lang="en-US"/>
          </a:p>
        </p:txBody>
      </p:sp>
      <p:sp>
        <p:nvSpPr>
          <p:cNvPr id="4" name="fc" descr="WIPO FOR OFFICIAL USE ONLY"/>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WIPO FOR OFFICIAL USE ONLY</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pitchFamily="34" charset="0"/>
          <a:cs typeface="Arial" pitchFamily="34" charset="0"/>
        </a:defRPr>
      </a:lvl2pPr>
      <a:lvl3pPr algn="l" rtl="0" eaLnBrk="1" fontAlgn="base" hangingPunct="1">
        <a:spcBef>
          <a:spcPct val="0"/>
        </a:spcBef>
        <a:spcAft>
          <a:spcPct val="0"/>
        </a:spcAft>
        <a:defRPr sz="3600">
          <a:solidFill>
            <a:srgbClr val="70899B"/>
          </a:solidFill>
          <a:latin typeface="Arial" pitchFamily="34" charset="0"/>
          <a:cs typeface="Arial" pitchFamily="34" charset="0"/>
        </a:defRPr>
      </a:lvl3pPr>
      <a:lvl4pPr algn="l" rtl="0" eaLnBrk="1" fontAlgn="base" hangingPunct="1">
        <a:spcBef>
          <a:spcPct val="0"/>
        </a:spcBef>
        <a:spcAft>
          <a:spcPct val="0"/>
        </a:spcAft>
        <a:defRPr sz="3600">
          <a:solidFill>
            <a:srgbClr val="70899B"/>
          </a:solidFill>
          <a:latin typeface="Arial" pitchFamily="34" charset="0"/>
          <a:cs typeface="Arial" pitchFamily="34" charset="0"/>
        </a:defRPr>
      </a:lvl4pPr>
      <a:lvl5pPr algn="l" rtl="0" eaLnBrk="1" fontAlgn="base" hangingPunct="1">
        <a:spcBef>
          <a:spcPct val="0"/>
        </a:spcBef>
        <a:spcAft>
          <a:spcPct val="0"/>
        </a:spcAft>
        <a:defRPr sz="3600">
          <a:solidFill>
            <a:srgbClr val="70899B"/>
          </a:solidFill>
          <a:latin typeface="Arial" pitchFamily="34" charset="0"/>
          <a:cs typeface="Arial" pitchFamily="34" charset="0"/>
        </a:defRPr>
      </a:lvl5pPr>
      <a:lvl6pPr marL="457200" algn="l" rtl="0" eaLnBrk="1" fontAlgn="base" hangingPunct="1">
        <a:spcBef>
          <a:spcPct val="0"/>
        </a:spcBef>
        <a:spcAft>
          <a:spcPct val="0"/>
        </a:spcAft>
        <a:defRPr sz="3600">
          <a:solidFill>
            <a:srgbClr val="70899B"/>
          </a:solidFill>
          <a:latin typeface="Arial" pitchFamily="34" charset="0"/>
          <a:cs typeface="Arial" pitchFamily="34" charset="0"/>
        </a:defRPr>
      </a:lvl6pPr>
      <a:lvl7pPr marL="914400" algn="l" rtl="0" eaLnBrk="1" fontAlgn="base" hangingPunct="1">
        <a:spcBef>
          <a:spcPct val="0"/>
        </a:spcBef>
        <a:spcAft>
          <a:spcPct val="0"/>
        </a:spcAft>
        <a:defRPr sz="3600">
          <a:solidFill>
            <a:srgbClr val="70899B"/>
          </a:solidFill>
          <a:latin typeface="Arial" pitchFamily="34" charset="0"/>
          <a:cs typeface="Arial" pitchFamily="34" charset="0"/>
        </a:defRPr>
      </a:lvl7pPr>
      <a:lvl8pPr marL="1371600" algn="l" rtl="0" eaLnBrk="1" fontAlgn="base" hangingPunct="1">
        <a:spcBef>
          <a:spcPct val="0"/>
        </a:spcBef>
        <a:spcAft>
          <a:spcPct val="0"/>
        </a:spcAft>
        <a:defRPr sz="3600">
          <a:solidFill>
            <a:srgbClr val="70899B"/>
          </a:solidFill>
          <a:latin typeface="Arial" pitchFamily="34" charset="0"/>
          <a:cs typeface="Arial" pitchFamily="34" charset="0"/>
        </a:defRPr>
      </a:lvl8pPr>
      <a:lvl9pPr marL="1828800" algn="l" rtl="0" eaLnBrk="1" fontAlgn="base" hangingPunct="1">
        <a:spcBef>
          <a:spcPct val="0"/>
        </a:spcBef>
        <a:spcAft>
          <a:spcPct val="0"/>
        </a:spcAft>
        <a:defRPr sz="3600">
          <a:solidFill>
            <a:srgbClr val="70899B"/>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25.png"/><Relationship Id="rId5" Type="http://schemas.openxmlformats.org/officeDocument/2006/relationships/image" Target="../media/image20.jpeg"/><Relationship Id="rId10" Type="http://schemas.openxmlformats.org/officeDocument/2006/relationships/image" Target="../media/image24.png"/><Relationship Id="rId4" Type="http://schemas.openxmlformats.org/officeDocument/2006/relationships/image" Target="../media/image19.jpe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hyperlink" Target="https://www3.wipo.int/wipogreen-database/" TargetMode="External"/><Relationship Id="rId7" Type="http://schemas.openxmlformats.org/officeDocument/2006/relationships/image" Target="../media/image31.emf"/><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emf"/><Relationship Id="rId11" Type="http://schemas.openxmlformats.org/officeDocument/2006/relationships/image" Target="../media/image8.png"/><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hyperlink" Target="https://www3.wipo.int/wipoaccounts/en/green/public/register.js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3.wipo.int/newsletters/en/#wipogreen_newsletter" TargetMode="External"/><Relationship Id="rId5" Type="http://schemas.openxmlformats.org/officeDocument/2006/relationships/hyperlink" Target="http://www.wipo.int/green" TargetMode="External"/><Relationship Id="rId4" Type="http://schemas.openxmlformats.org/officeDocument/2006/relationships/hyperlink" Target="mailto:wipo.green@wipo.i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35748"/>
          </a:xfrm>
          <a:prstGeom prst="rect">
            <a:avLst/>
          </a:prstGeom>
        </p:spPr>
      </p:pic>
      <p:sp>
        <p:nvSpPr>
          <p:cNvPr id="3075" name="Rectangle 7"/>
          <p:cNvSpPr>
            <a:spLocks noGrp="1" noChangeArrowheads="1"/>
          </p:cNvSpPr>
          <p:nvPr>
            <p:ph type="ctrTitle"/>
          </p:nvPr>
        </p:nvSpPr>
        <p:spPr>
          <a:xfrm>
            <a:off x="919370" y="2948951"/>
            <a:ext cx="7152859" cy="1512888"/>
          </a:xfrm>
          <a:noFill/>
        </p:spPr>
        <p:txBody>
          <a:bodyPr/>
          <a:lstStyle/>
          <a:p>
            <a:r>
              <a:rPr lang="en-US" altLang="en-US" sz="3000" b="1" dirty="0">
                <a:solidFill>
                  <a:srgbClr val="025A30"/>
                </a:solidFill>
              </a:rPr>
              <a:t>Setting the Scene: IP &amp; Technology Scouting and Deployment</a:t>
            </a:r>
            <a:br>
              <a:rPr lang="en-US" altLang="en-US" sz="2500" b="1" dirty="0">
                <a:solidFill>
                  <a:srgbClr val="025A30"/>
                </a:solidFill>
              </a:rPr>
            </a:br>
            <a:br>
              <a:rPr lang="en-US" altLang="en-US" sz="2500" b="1" dirty="0">
                <a:solidFill>
                  <a:srgbClr val="025A30"/>
                </a:solidFill>
              </a:rPr>
            </a:br>
            <a:endParaRPr lang="en-US" altLang="en-US" sz="2600" dirty="0">
              <a:solidFill>
                <a:srgbClr val="025A30"/>
              </a:solidFill>
            </a:endParaRPr>
          </a:p>
        </p:txBody>
      </p:sp>
      <p:sp>
        <p:nvSpPr>
          <p:cNvPr id="3076" name="Rectangle 9"/>
          <p:cNvSpPr>
            <a:spLocks noGrp="1" noChangeArrowheads="1"/>
          </p:cNvSpPr>
          <p:nvPr>
            <p:ph type="subTitle" idx="1"/>
          </p:nvPr>
        </p:nvSpPr>
        <p:spPr>
          <a:xfrm>
            <a:off x="6546851" y="5048290"/>
            <a:ext cx="2060436" cy="792163"/>
          </a:xfrm>
          <a:noFill/>
        </p:spPr>
        <p:txBody>
          <a:bodyPr/>
          <a:lstStyle/>
          <a:p>
            <a:pPr eaLnBrk="1" hangingPunct="1"/>
            <a:r>
              <a:rPr lang="en-US" altLang="en-US" sz="1300" dirty="0">
                <a:solidFill>
                  <a:srgbClr val="025A30"/>
                </a:solidFill>
                <a:latin typeface="Arial Black" pitchFamily="34" charset="0"/>
              </a:rPr>
              <a:t>Online</a:t>
            </a:r>
            <a:br>
              <a:rPr lang="en-US" altLang="en-US" sz="1300" dirty="0">
                <a:solidFill>
                  <a:srgbClr val="025A30"/>
                </a:solidFill>
                <a:latin typeface="Arial Black" pitchFamily="34" charset="0"/>
              </a:rPr>
            </a:br>
            <a:r>
              <a:rPr lang="en-US" altLang="en-US" sz="1300" dirty="0">
                <a:solidFill>
                  <a:srgbClr val="025A30"/>
                </a:solidFill>
                <a:latin typeface="Arial Black" pitchFamily="34" charset="0"/>
              </a:rPr>
              <a:t>November 12, 2020</a:t>
            </a:r>
          </a:p>
        </p:txBody>
      </p:sp>
      <p:sp>
        <p:nvSpPr>
          <p:cNvPr id="3077" name="Text Box 13"/>
          <p:cNvSpPr txBox="1">
            <a:spLocks noChangeArrowheads="1"/>
          </p:cNvSpPr>
          <p:nvPr/>
        </p:nvSpPr>
        <p:spPr bwMode="auto">
          <a:xfrm>
            <a:off x="838202" y="4917123"/>
            <a:ext cx="525993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pPr algn="l" eaLnBrk="1" hangingPunct="1"/>
            <a:r>
              <a:rPr lang="en-US" altLang="en-US" sz="1800" dirty="0">
                <a:solidFill>
                  <a:srgbClr val="025A30"/>
                </a:solidFill>
              </a:rPr>
              <a:t>Amy </a:t>
            </a:r>
            <a:r>
              <a:rPr lang="en-US" altLang="en-US" sz="1800" dirty="0" err="1">
                <a:solidFill>
                  <a:srgbClr val="025A30"/>
                </a:solidFill>
              </a:rPr>
              <a:t>Dietterich</a:t>
            </a:r>
            <a:br>
              <a:rPr lang="en-US" altLang="en-US" sz="1800" dirty="0">
                <a:solidFill>
                  <a:srgbClr val="025A30"/>
                </a:solidFill>
              </a:rPr>
            </a:br>
            <a:r>
              <a:rPr lang="en-US" altLang="en-US" sz="1800" dirty="0">
                <a:solidFill>
                  <a:srgbClr val="025A30"/>
                </a:solidFill>
              </a:rPr>
              <a:t>Director, Global Challenges Division</a:t>
            </a:r>
          </a:p>
          <a:p>
            <a:pPr algn="l" eaLnBrk="1" hangingPunct="1"/>
            <a:r>
              <a:rPr lang="fr-CH" altLang="en-US" sz="1800" dirty="0">
                <a:solidFill>
                  <a:srgbClr val="025A30"/>
                </a:solidFill>
              </a:rPr>
              <a:t>World </a:t>
            </a:r>
            <a:r>
              <a:rPr lang="fr-CH" altLang="en-US" sz="1800" dirty="0" err="1">
                <a:solidFill>
                  <a:srgbClr val="025A30"/>
                </a:solidFill>
              </a:rPr>
              <a:t>Intellectual</a:t>
            </a:r>
            <a:r>
              <a:rPr lang="fr-CH" altLang="en-US" sz="1800" dirty="0">
                <a:solidFill>
                  <a:srgbClr val="025A30"/>
                </a:solidFill>
              </a:rPr>
              <a:t> </a:t>
            </a:r>
            <a:r>
              <a:rPr lang="fr-CH" altLang="en-US" sz="1800" dirty="0" err="1">
                <a:solidFill>
                  <a:srgbClr val="025A30"/>
                </a:solidFill>
              </a:rPr>
              <a:t>Property</a:t>
            </a:r>
            <a:r>
              <a:rPr lang="fr-CH" altLang="en-US" sz="1800" dirty="0">
                <a:solidFill>
                  <a:srgbClr val="025A30"/>
                </a:solidFill>
              </a:rPr>
              <a:t> </a:t>
            </a:r>
            <a:r>
              <a:rPr lang="fr-CH" altLang="en-US" sz="1800" dirty="0" err="1">
                <a:solidFill>
                  <a:srgbClr val="025A30"/>
                </a:solidFill>
              </a:rPr>
              <a:t>Organization</a:t>
            </a:r>
            <a:r>
              <a:rPr lang="fr-CH" altLang="en-US" sz="1800" dirty="0">
                <a:solidFill>
                  <a:srgbClr val="025A30"/>
                </a:solidFill>
              </a:rPr>
              <a:t> (WIPO)</a:t>
            </a:r>
            <a:endParaRPr lang="en-US" altLang="en-US" sz="1800" dirty="0">
              <a:solidFill>
                <a:srgbClr val="025A30"/>
              </a:solidFil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746651" y="476672"/>
            <a:ext cx="1800200" cy="1484784"/>
          </a:xfrm>
          <a:prstGeom prst="rect">
            <a:avLst/>
          </a:prstGeom>
        </p:spPr>
      </p:pic>
    </p:spTree>
    <p:extLst>
      <p:ext uri="{BB962C8B-B14F-4D97-AF65-F5344CB8AC3E}">
        <p14:creationId xmlns:p14="http://schemas.microsoft.com/office/powerpoint/2010/main" val="368104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429982" y="1713525"/>
            <a:ext cx="7028218" cy="1119347"/>
          </a:xfrm>
        </p:spPr>
        <p:txBody>
          <a:bodyPr/>
          <a:lstStyle/>
          <a:p>
            <a:pPr marL="0" indent="0">
              <a:buClr>
                <a:srgbClr val="92D050"/>
              </a:buClr>
              <a:buNone/>
            </a:pPr>
            <a:r>
              <a:rPr lang="en-US" sz="1800" dirty="0">
                <a:solidFill>
                  <a:schemeClr val="tx2">
                    <a:lumMod val="75000"/>
                    <a:lumOff val="25000"/>
                  </a:schemeClr>
                </a:solidFill>
              </a:rPr>
              <a:t>An online platform for technology exchange that contributes to the accelerated adaptation, adoption and deployment of green technology solutions</a:t>
            </a:r>
          </a:p>
          <a:p>
            <a:pPr marL="0" indent="0">
              <a:buClr>
                <a:srgbClr val="E28700"/>
              </a:buClr>
              <a:buNone/>
            </a:pPr>
            <a:endParaRPr lang="en-US" sz="1200" dirty="0">
              <a:solidFill>
                <a:schemeClr val="tx2">
                  <a:lumMod val="75000"/>
                  <a:lumOff val="25000"/>
                </a:schemeClr>
              </a:solidFill>
            </a:endParaRPr>
          </a:p>
        </p:txBody>
      </p:sp>
      <p:sp>
        <p:nvSpPr>
          <p:cNvPr id="3" name="Title 2"/>
          <p:cNvSpPr>
            <a:spLocks noGrp="1"/>
          </p:cNvSpPr>
          <p:nvPr>
            <p:ph type="title"/>
          </p:nvPr>
        </p:nvSpPr>
        <p:spPr>
          <a:xfrm>
            <a:off x="2009479" y="960537"/>
            <a:ext cx="5213547" cy="639762"/>
          </a:xfrm>
          <a:ln>
            <a:noFill/>
          </a:ln>
        </p:spPr>
        <p:txBody>
          <a:bodyPr>
            <a:scene3d>
              <a:camera prst="orthographicFront"/>
              <a:lightRig rig="threePt" dir="t"/>
            </a:scene3d>
            <a:sp3d>
              <a:contourClr>
                <a:schemeClr val="tx1"/>
              </a:contourClr>
            </a:sp3d>
          </a:bodyPr>
          <a:lstStyle/>
          <a:p>
            <a:r>
              <a:rPr lang="en-US" b="1" dirty="0">
                <a:solidFill>
                  <a:srgbClr val="006600"/>
                </a:solidFill>
                <a:effectLst/>
              </a:rPr>
              <a:t>What is </a:t>
            </a:r>
            <a:r>
              <a:rPr lang="en-US" b="1" dirty="0">
                <a:solidFill>
                  <a:srgbClr val="006600"/>
                </a:solidFill>
              </a:rPr>
              <a:t>WIPO GREEN</a:t>
            </a:r>
            <a:r>
              <a:rPr lang="en-US" b="1" dirty="0">
                <a:solidFill>
                  <a:srgbClr val="006600"/>
                </a:solidFill>
                <a:effectLst/>
              </a:rPr>
              <a: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32"/>
            <a:ext cx="9144000" cy="902463"/>
          </a:xfrm>
          <a:prstGeom prst="rect">
            <a:avLst/>
          </a:prstGeom>
        </p:spPr>
      </p:pic>
      <p:sp>
        <p:nvSpPr>
          <p:cNvPr id="14" name="Rectangle 3"/>
          <p:cNvSpPr txBox="1">
            <a:spLocks noChangeArrowheads="1"/>
          </p:cNvSpPr>
          <p:nvPr/>
        </p:nvSpPr>
        <p:spPr bwMode="auto">
          <a:xfrm>
            <a:off x="966162" y="5208108"/>
            <a:ext cx="2819400" cy="11774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4"/>
              </a:buBlip>
              <a:defRPr sz="2400">
                <a:solidFill>
                  <a:schemeClr val="tx1"/>
                </a:solidFill>
                <a:latin typeface="+mn-lt"/>
                <a:cs typeface="+mn-cs"/>
              </a:defRPr>
            </a:lvl9pPr>
          </a:lstStyle>
          <a:p>
            <a:pPr marL="457200" lvl="1" indent="0">
              <a:buClr>
                <a:srgbClr val="92D050"/>
              </a:buClr>
              <a:buNone/>
            </a:pPr>
            <a:r>
              <a:rPr lang="en-US" sz="1600" b="1" dirty="0">
                <a:solidFill>
                  <a:schemeClr val="tx2">
                    <a:lumMod val="75000"/>
                    <a:lumOff val="25000"/>
                  </a:schemeClr>
                </a:solidFill>
              </a:rPr>
              <a:t>Support</a:t>
            </a:r>
            <a:r>
              <a:rPr lang="en-US" sz="1600" dirty="0">
                <a:solidFill>
                  <a:schemeClr val="tx2">
                    <a:lumMod val="75000"/>
                    <a:lumOff val="25000"/>
                  </a:schemeClr>
                </a:solidFill>
              </a:rPr>
              <a:t> innovation and innovators, particularly in the developing world</a:t>
            </a:r>
          </a:p>
        </p:txBody>
      </p:sp>
      <p:sp>
        <p:nvSpPr>
          <p:cNvPr id="16" name="Rectangle 3"/>
          <p:cNvSpPr txBox="1">
            <a:spLocks noChangeArrowheads="1"/>
          </p:cNvSpPr>
          <p:nvPr/>
        </p:nvSpPr>
        <p:spPr bwMode="auto">
          <a:xfrm>
            <a:off x="1429982" y="2825323"/>
            <a:ext cx="7028218" cy="7710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4"/>
              </a:buBlip>
              <a:defRPr sz="2400">
                <a:solidFill>
                  <a:schemeClr val="tx1"/>
                </a:solidFill>
                <a:latin typeface="+mn-lt"/>
                <a:cs typeface="+mn-cs"/>
              </a:defRPr>
            </a:lvl9pPr>
          </a:lstStyle>
          <a:p>
            <a:pPr marL="0" lvl="0" indent="0" algn="just">
              <a:buClr>
                <a:srgbClr val="92D050"/>
              </a:buClr>
              <a:buNone/>
            </a:pPr>
            <a:r>
              <a:rPr lang="en-US" sz="1800" kern="0" dirty="0">
                <a:solidFill>
                  <a:srgbClr val="000000">
                    <a:lumMod val="75000"/>
                    <a:lumOff val="25000"/>
                  </a:srgbClr>
                </a:solidFill>
              </a:rPr>
              <a:t>WIPO GREEN connects those seeking environmentally sustainable solutions with technology and service providers</a:t>
            </a:r>
          </a:p>
        </p:txBody>
      </p:sp>
      <p:sp>
        <p:nvSpPr>
          <p:cNvPr id="19" name="Rectangle 3"/>
          <p:cNvSpPr txBox="1">
            <a:spLocks noChangeArrowheads="1"/>
          </p:cNvSpPr>
          <p:nvPr/>
        </p:nvSpPr>
        <p:spPr bwMode="auto">
          <a:xfrm>
            <a:off x="4818304" y="3849980"/>
            <a:ext cx="2725496" cy="10103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4"/>
              </a:buBlip>
              <a:defRPr sz="2400">
                <a:solidFill>
                  <a:schemeClr val="tx1"/>
                </a:solidFill>
                <a:latin typeface="+mn-lt"/>
                <a:cs typeface="+mn-cs"/>
              </a:defRPr>
            </a:lvl9pPr>
          </a:lstStyle>
          <a:p>
            <a:pPr marL="457200" lvl="1" indent="0">
              <a:buClr>
                <a:srgbClr val="92D050"/>
              </a:buClr>
              <a:buNone/>
            </a:pPr>
            <a:r>
              <a:rPr lang="en-US" sz="1600" b="1" dirty="0">
                <a:solidFill>
                  <a:schemeClr val="tx2">
                    <a:lumMod val="75000"/>
                    <a:lumOff val="25000"/>
                  </a:schemeClr>
                </a:solidFill>
              </a:rPr>
              <a:t>Engage</a:t>
            </a:r>
            <a:r>
              <a:rPr lang="en-US" sz="1600" dirty="0">
                <a:solidFill>
                  <a:schemeClr val="tx2">
                    <a:lumMod val="75000"/>
                    <a:lumOff val="25000"/>
                  </a:schemeClr>
                </a:solidFill>
              </a:rPr>
              <a:t> closely with the private sector, the source of ~80% of innovation in the green space</a:t>
            </a:r>
          </a:p>
        </p:txBody>
      </p:sp>
      <p:sp>
        <p:nvSpPr>
          <p:cNvPr id="21" name="Rectangle 3"/>
          <p:cNvSpPr txBox="1">
            <a:spLocks noChangeArrowheads="1"/>
          </p:cNvSpPr>
          <p:nvPr/>
        </p:nvSpPr>
        <p:spPr bwMode="auto">
          <a:xfrm>
            <a:off x="4818304" y="5208108"/>
            <a:ext cx="2877896" cy="7172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4"/>
              </a:buBlip>
              <a:defRPr sz="2400">
                <a:solidFill>
                  <a:schemeClr val="tx1"/>
                </a:solidFill>
                <a:latin typeface="+mn-lt"/>
                <a:cs typeface="+mn-cs"/>
              </a:defRPr>
            </a:lvl9pPr>
          </a:lstStyle>
          <a:p>
            <a:pPr marL="457200" lvl="1" indent="0">
              <a:buClr>
                <a:srgbClr val="92D050"/>
              </a:buClr>
              <a:buNone/>
            </a:pPr>
            <a:r>
              <a:rPr lang="en-US" sz="1600" dirty="0">
                <a:solidFill>
                  <a:schemeClr val="tx2">
                    <a:lumMod val="75000"/>
                    <a:lumOff val="25000"/>
                  </a:schemeClr>
                </a:solidFill>
              </a:rPr>
              <a:t>Constructively </a:t>
            </a:r>
            <a:r>
              <a:rPr lang="en-US" sz="1600" b="1" dirty="0">
                <a:solidFill>
                  <a:schemeClr val="tx2">
                    <a:lumMod val="75000"/>
                    <a:lumOff val="25000"/>
                  </a:schemeClr>
                </a:solidFill>
              </a:rPr>
              <a:t>contribute</a:t>
            </a:r>
            <a:r>
              <a:rPr lang="en-US" sz="1600" dirty="0">
                <a:solidFill>
                  <a:schemeClr val="tx2">
                    <a:lumMod val="75000"/>
                    <a:lumOff val="25000"/>
                  </a:schemeClr>
                </a:solidFill>
              </a:rPr>
              <a:t> to global policy dialogue</a:t>
            </a:r>
            <a:endParaRPr lang="en-US" sz="1600" dirty="0"/>
          </a:p>
        </p:txBody>
      </p:sp>
      <p:sp>
        <p:nvSpPr>
          <p:cNvPr id="22" name="Rectangle 3"/>
          <p:cNvSpPr txBox="1">
            <a:spLocks noChangeArrowheads="1"/>
          </p:cNvSpPr>
          <p:nvPr/>
        </p:nvSpPr>
        <p:spPr bwMode="auto">
          <a:xfrm>
            <a:off x="966162" y="3861701"/>
            <a:ext cx="3715982" cy="1278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4"/>
              </a:buBlip>
              <a:defRPr sz="2400">
                <a:solidFill>
                  <a:schemeClr val="tx1"/>
                </a:solidFill>
                <a:latin typeface="+mn-lt"/>
                <a:cs typeface="+mn-cs"/>
              </a:defRPr>
            </a:lvl9pPr>
          </a:lstStyle>
          <a:p>
            <a:pPr marL="457200" lvl="1" indent="0">
              <a:buClr>
                <a:srgbClr val="92D050"/>
              </a:buClr>
              <a:buNone/>
            </a:pPr>
            <a:r>
              <a:rPr lang="en-US" sz="1600" b="1" dirty="0">
                <a:solidFill>
                  <a:schemeClr val="tx2">
                    <a:lumMod val="75000"/>
                    <a:lumOff val="25000"/>
                  </a:schemeClr>
                </a:solidFill>
              </a:rPr>
              <a:t>Enable</a:t>
            </a:r>
            <a:r>
              <a:rPr lang="en-US" sz="1600" dirty="0">
                <a:solidFill>
                  <a:schemeClr val="tx2">
                    <a:lumMod val="75000"/>
                    <a:lumOff val="25000"/>
                  </a:schemeClr>
                </a:solidFill>
              </a:rPr>
              <a:t> adaptation and deployment of green solutions through collaborative approaches, a transparent marketplace and reduced transaction costs</a:t>
            </a:r>
            <a:endParaRPr lang="en-US" sz="1600" b="1" dirty="0">
              <a:solidFill>
                <a:schemeClr val="tx2">
                  <a:lumMod val="75000"/>
                  <a:lumOff val="25000"/>
                </a:schemeClr>
              </a:solidFill>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322" y="3908532"/>
            <a:ext cx="327660" cy="327660"/>
          </a:xfrm>
          <a:prstGeom prst="rect">
            <a:avLst/>
          </a:prstGeom>
        </p:spPr>
      </p:pic>
      <p:sp>
        <p:nvSpPr>
          <p:cNvPr id="33" name="Rectangle 32"/>
          <p:cNvSpPr>
            <a:spLocks noChangeAspect="1"/>
          </p:cNvSpPr>
          <p:nvPr/>
        </p:nvSpPr>
        <p:spPr bwMode="auto">
          <a:xfrm>
            <a:off x="721991" y="1752787"/>
            <a:ext cx="664106" cy="664106"/>
          </a:xfrm>
          <a:prstGeom prst="rect">
            <a:avLst/>
          </a:prstGeom>
          <a:blipFill dpi="0" rotWithShape="1">
            <a:blip r:embed="rId6">
              <a:alphaModFix amt="25000"/>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cs typeface="Arial" pitchFamily="34" charset="0"/>
            </a:endParaRPr>
          </a:p>
        </p:txBody>
      </p:sp>
      <p:sp>
        <p:nvSpPr>
          <p:cNvPr id="34" name="Rectangle 33"/>
          <p:cNvSpPr>
            <a:spLocks noChangeAspect="1"/>
          </p:cNvSpPr>
          <p:nvPr/>
        </p:nvSpPr>
        <p:spPr bwMode="auto">
          <a:xfrm>
            <a:off x="724643" y="2823089"/>
            <a:ext cx="661454" cy="661454"/>
          </a:xfrm>
          <a:prstGeom prst="rect">
            <a:avLst/>
          </a:prstGeom>
          <a:blipFill dpi="0" rotWithShape="1">
            <a:blip r:embed="rId7">
              <a:alphaModFix amt="25000"/>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cs typeface="Arial" pitchFamily="34" charset="0"/>
            </a:endParaRPr>
          </a:p>
        </p:txBody>
      </p: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4657" y="3908532"/>
            <a:ext cx="327660" cy="327660"/>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437" y="5282193"/>
            <a:ext cx="327660" cy="327660"/>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94657" y="5282193"/>
            <a:ext cx="327660" cy="327660"/>
          </a:xfrm>
          <a:prstGeom prst="rect">
            <a:avLst/>
          </a:prstGeom>
        </p:spPr>
      </p:pic>
    </p:spTree>
    <p:extLst>
      <p:ext uri="{BB962C8B-B14F-4D97-AF65-F5344CB8AC3E}">
        <p14:creationId xmlns:p14="http://schemas.microsoft.com/office/powerpoint/2010/main" val="394252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9185" y="1179437"/>
            <a:ext cx="8814816" cy="724487"/>
          </a:xfrm>
          <a:ln>
            <a:noFill/>
          </a:ln>
        </p:spPr>
        <p:txBody>
          <a:bodyPr>
            <a:scene3d>
              <a:camera prst="orthographicFront"/>
              <a:lightRig rig="threePt" dir="t"/>
            </a:scene3d>
            <a:sp3d>
              <a:contourClr>
                <a:schemeClr val="tx1"/>
              </a:contourClr>
            </a:sp3d>
          </a:bodyPr>
          <a:lstStyle/>
          <a:p>
            <a:pPr>
              <a:buClr>
                <a:srgbClr val="1888A8"/>
              </a:buClr>
              <a:buSzPct val="120000"/>
            </a:pPr>
            <a:r>
              <a:rPr lang="en-US" b="1" dirty="0">
                <a:solidFill>
                  <a:srgbClr val="006600"/>
                </a:solidFill>
              </a:rPr>
              <a:t>WIPO GREEN and the platform business model</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0387"/>
            <a:ext cx="9144000" cy="902463"/>
          </a:xfrm>
          <a:prstGeom prst="rect">
            <a:avLst/>
          </a:prstGeom>
        </p:spPr>
      </p:pic>
      <p:sp>
        <p:nvSpPr>
          <p:cNvPr id="5" name="Rectangle 4"/>
          <p:cNvSpPr/>
          <p:nvPr/>
        </p:nvSpPr>
        <p:spPr>
          <a:xfrm>
            <a:off x="125401" y="6366931"/>
            <a:ext cx="3684720" cy="338554"/>
          </a:xfrm>
          <a:prstGeom prst="rect">
            <a:avLst/>
          </a:prstGeom>
        </p:spPr>
        <p:txBody>
          <a:bodyPr wrap="square">
            <a:spAutoFit/>
          </a:bodyPr>
          <a:lstStyle/>
          <a:p>
            <a:pPr algn="l"/>
            <a:r>
              <a:rPr lang="en-GB" sz="800" dirty="0"/>
              <a:t>Source: </a:t>
            </a:r>
            <a:r>
              <a:rPr lang="en-US" sz="800" dirty="0"/>
              <a:t>Article by </a:t>
            </a:r>
            <a:r>
              <a:rPr lang="en-US" sz="800" dirty="0" err="1"/>
              <a:t>Dr</a:t>
            </a:r>
            <a:r>
              <a:rPr lang="en-US" sz="800" dirty="0"/>
              <a:t> Murat </a:t>
            </a:r>
            <a:r>
              <a:rPr lang="en-US" sz="800" dirty="0" err="1"/>
              <a:t>Uenlue</a:t>
            </a:r>
            <a:r>
              <a:rPr lang="en-US" sz="800" dirty="0"/>
              <a:t> / Platform business model, Platform business model fundamentals</a:t>
            </a:r>
            <a:endParaRPr lang="en-GB" sz="800" dirty="0"/>
          </a:p>
        </p:txBody>
      </p:sp>
      <p:pic>
        <p:nvPicPr>
          <p:cNvPr id="2072" name="Picture 24" descr="https://www.rgblog.de/wp-content/uploads/2014/07/airbnb_vertical_lockup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7413" y="2452432"/>
            <a:ext cx="558013" cy="609979"/>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https://images.ctfassets.net/37l920h5or7f/5veFGObZjqmQY8qKu6auAW/abe271ddb25ae87d1212a4da798d3229/asset-030.jpg?fm=jpg&amp;q=70&amp;w=160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172" t="32109" r="29238" b="33581"/>
          <a:stretch/>
        </p:blipFill>
        <p:spPr bwMode="auto">
          <a:xfrm>
            <a:off x="1283311" y="3231804"/>
            <a:ext cx="606210" cy="2746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993392" y="2537104"/>
            <a:ext cx="6526266" cy="954107"/>
          </a:xfrm>
          <a:prstGeom prst="rect">
            <a:avLst/>
          </a:prstGeom>
          <a:noFill/>
        </p:spPr>
        <p:txBody>
          <a:bodyPr wrap="square" rtlCol="0">
            <a:spAutoFit/>
          </a:bodyPr>
          <a:lstStyle/>
          <a:p>
            <a:pPr algn="l"/>
            <a:r>
              <a:rPr lang="en-US" sz="1400" b="1" dirty="0"/>
              <a:t>Create value by:</a:t>
            </a:r>
          </a:p>
          <a:p>
            <a:pPr marL="214308" indent="-214308">
              <a:buFont typeface="Arial" panose="020B0604020202020204" pitchFamily="34" charset="0"/>
              <a:buChar char="•"/>
            </a:pPr>
            <a:r>
              <a:rPr lang="en-US" sz="1400" dirty="0"/>
              <a:t>Helping </a:t>
            </a:r>
            <a:r>
              <a:rPr lang="fr-FR" sz="1400" dirty="0"/>
              <a:t>the </a:t>
            </a:r>
            <a:r>
              <a:rPr lang="fr-FR" sz="1400" dirty="0" err="1"/>
              <a:t>supply</a:t>
            </a:r>
            <a:r>
              <a:rPr lang="fr-FR" sz="1400" dirty="0"/>
              <a:t> </a:t>
            </a:r>
            <a:r>
              <a:rPr lang="fr-FR" sz="1400" dirty="0" err="1"/>
              <a:t>side</a:t>
            </a:r>
            <a:r>
              <a:rPr lang="fr-FR" sz="1400" dirty="0"/>
              <a:t> (home </a:t>
            </a:r>
            <a:r>
              <a:rPr lang="fr-FR" sz="1400" dirty="0" err="1"/>
              <a:t>owners</a:t>
            </a:r>
            <a:r>
              <a:rPr lang="fr-FR" sz="1400" dirty="0"/>
              <a:t>, taxi drivers, </a:t>
            </a:r>
            <a:r>
              <a:rPr lang="fr-FR" sz="1400" dirty="0" err="1"/>
              <a:t>technology</a:t>
            </a:r>
            <a:r>
              <a:rPr lang="fr-FR" sz="1400" dirty="0"/>
              <a:t> providers)</a:t>
            </a:r>
          </a:p>
          <a:p>
            <a:pPr marL="214308" indent="-214308">
              <a:buFont typeface="Arial" panose="020B0604020202020204" pitchFamily="34" charset="0"/>
              <a:buChar char="•"/>
            </a:pPr>
            <a:r>
              <a:rPr lang="fr-FR" sz="1400" dirty="0" err="1"/>
              <a:t>Helping</a:t>
            </a:r>
            <a:r>
              <a:rPr lang="fr-FR" sz="1400" dirty="0"/>
              <a:t> the </a:t>
            </a:r>
            <a:r>
              <a:rPr lang="fr-FR" sz="1400" dirty="0" err="1"/>
              <a:t>demand</a:t>
            </a:r>
            <a:r>
              <a:rPr lang="fr-FR" sz="1400" dirty="0"/>
              <a:t> </a:t>
            </a:r>
            <a:r>
              <a:rPr lang="fr-FR" sz="1400" dirty="0" err="1"/>
              <a:t>side</a:t>
            </a:r>
            <a:r>
              <a:rPr lang="fr-FR" sz="1400" dirty="0"/>
              <a:t> (</a:t>
            </a:r>
            <a:r>
              <a:rPr lang="fr-FR" sz="1400" dirty="0" err="1"/>
              <a:t>travelers</a:t>
            </a:r>
            <a:r>
              <a:rPr lang="fr-FR" sz="1400" dirty="0"/>
              <a:t>, clients, </a:t>
            </a:r>
            <a:r>
              <a:rPr lang="fr-FR" sz="1400" dirty="0" err="1"/>
              <a:t>technology</a:t>
            </a:r>
            <a:r>
              <a:rPr lang="fr-FR" sz="1400" dirty="0"/>
              <a:t> </a:t>
            </a:r>
            <a:r>
              <a:rPr lang="fr-FR" sz="1400" dirty="0" err="1"/>
              <a:t>seekers</a:t>
            </a:r>
            <a:r>
              <a:rPr lang="fr-FR" sz="1400" dirty="0"/>
              <a:t>)</a:t>
            </a:r>
          </a:p>
          <a:p>
            <a:pPr marL="214308" indent="-214308">
              <a:buFont typeface="Arial" panose="020B0604020202020204" pitchFamily="34" charset="0"/>
              <a:buChar char="•"/>
            </a:pPr>
            <a:r>
              <a:rPr lang="fr-FR" sz="1400" dirty="0"/>
              <a:t>None of </a:t>
            </a:r>
            <a:r>
              <a:rPr lang="fr-FR" sz="1400" dirty="0" err="1"/>
              <a:t>them</a:t>
            </a:r>
            <a:r>
              <a:rPr lang="fr-FR" sz="1400" dirty="0"/>
              <a:t> </a:t>
            </a:r>
            <a:r>
              <a:rPr lang="fr-FR" sz="1400" dirty="0" err="1"/>
              <a:t>own</a:t>
            </a:r>
            <a:r>
              <a:rPr lang="fr-FR" sz="1400" dirty="0"/>
              <a:t> </a:t>
            </a:r>
            <a:r>
              <a:rPr lang="fr-FR" sz="1400" dirty="0" err="1"/>
              <a:t>any</a:t>
            </a:r>
            <a:r>
              <a:rPr lang="fr-FR" sz="1400" dirty="0"/>
              <a:t> </a:t>
            </a:r>
            <a:r>
              <a:rPr lang="fr-FR" sz="1400" dirty="0" err="1"/>
              <a:t>assets</a:t>
            </a:r>
            <a:r>
              <a:rPr lang="fr-FR" sz="1400" dirty="0"/>
              <a:t>, </a:t>
            </a:r>
            <a:r>
              <a:rPr lang="fr-FR" sz="1400" dirty="0" err="1"/>
              <a:t>they</a:t>
            </a:r>
            <a:r>
              <a:rPr lang="fr-FR" sz="1400" dirty="0"/>
              <a:t> </a:t>
            </a:r>
            <a:r>
              <a:rPr lang="fr-FR" sz="1400" dirty="0" err="1"/>
              <a:t>only</a:t>
            </a:r>
            <a:r>
              <a:rPr lang="fr-FR" sz="1400" dirty="0"/>
              <a:t> do match-</a:t>
            </a:r>
            <a:r>
              <a:rPr lang="fr-FR" sz="1400" dirty="0" err="1"/>
              <a:t>making</a:t>
            </a:r>
            <a:endParaRPr lang="fr-FR" sz="1400" dirty="0"/>
          </a:p>
        </p:txBody>
      </p:sp>
      <p:sp>
        <p:nvSpPr>
          <p:cNvPr id="22" name="Rectangle 3"/>
          <p:cNvSpPr txBox="1">
            <a:spLocks noChangeArrowheads="1"/>
          </p:cNvSpPr>
          <p:nvPr/>
        </p:nvSpPr>
        <p:spPr bwMode="auto">
          <a:xfrm>
            <a:off x="5069498" y="4099620"/>
            <a:ext cx="2948283" cy="60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marL="0" indent="0">
              <a:spcBef>
                <a:spcPts val="450"/>
              </a:spcBef>
              <a:buClr>
                <a:srgbClr val="006600"/>
              </a:buClr>
              <a:buNone/>
            </a:pPr>
            <a:r>
              <a:rPr lang="en-US" sz="1200" kern="0" dirty="0"/>
              <a:t>Robust partner network spanning   MNCs, SMEs, governments, UN agencies, financial institutions and NGOs</a:t>
            </a:r>
          </a:p>
          <a:p>
            <a:pPr marL="0" indent="0">
              <a:spcBef>
                <a:spcPts val="450"/>
              </a:spcBef>
              <a:buClr>
                <a:srgbClr val="006600"/>
              </a:buClr>
              <a:buNone/>
            </a:pPr>
            <a:endParaRPr lang="en-US" sz="1200" kern="0" dirty="0"/>
          </a:p>
          <a:p>
            <a:pPr marL="0" indent="0">
              <a:spcBef>
                <a:spcPts val="450"/>
              </a:spcBef>
              <a:buClr>
                <a:srgbClr val="006600"/>
              </a:buClr>
              <a:buNone/>
            </a:pPr>
            <a:endParaRPr lang="en-US" sz="1200" kern="0" dirty="0"/>
          </a:p>
          <a:p>
            <a:pPr marL="0" indent="0">
              <a:spcBef>
                <a:spcPts val="450"/>
              </a:spcBef>
              <a:buClr>
                <a:srgbClr val="006600"/>
              </a:buClr>
              <a:buNone/>
            </a:pPr>
            <a:endParaRPr lang="en-US" sz="1200" kern="0" dirty="0"/>
          </a:p>
        </p:txBody>
      </p:sp>
      <p:sp>
        <p:nvSpPr>
          <p:cNvPr id="23" name="Rectangle 3"/>
          <p:cNvSpPr txBox="1">
            <a:spLocks noChangeArrowheads="1"/>
          </p:cNvSpPr>
          <p:nvPr/>
        </p:nvSpPr>
        <p:spPr bwMode="auto">
          <a:xfrm>
            <a:off x="1262246" y="4115160"/>
            <a:ext cx="2741302" cy="62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marL="0" indent="0" algn="r">
              <a:spcBef>
                <a:spcPts val="450"/>
              </a:spcBef>
              <a:buClr>
                <a:srgbClr val="006600"/>
              </a:buClr>
              <a:buNone/>
            </a:pPr>
            <a:r>
              <a:rPr lang="en-US" sz="1200" kern="0" dirty="0"/>
              <a:t>Harnessing the power of IP and innovation to address climate change</a:t>
            </a:r>
          </a:p>
          <a:p>
            <a:pPr marL="0" indent="0">
              <a:spcBef>
                <a:spcPts val="450"/>
              </a:spcBef>
              <a:buClr>
                <a:srgbClr val="006600"/>
              </a:buClr>
              <a:buNone/>
            </a:pPr>
            <a:endParaRPr lang="en-US" sz="1200" kern="0" dirty="0">
              <a:solidFill>
                <a:schemeClr val="tx2">
                  <a:lumMod val="75000"/>
                  <a:lumOff val="25000"/>
                </a:schemeClr>
              </a:solidFill>
            </a:endParaRPr>
          </a:p>
          <a:p>
            <a:pPr marL="0" indent="0">
              <a:spcBef>
                <a:spcPts val="450"/>
              </a:spcBef>
              <a:buClr>
                <a:srgbClr val="006600"/>
              </a:buClr>
              <a:buNone/>
            </a:pPr>
            <a:endParaRPr lang="en-US" sz="1200" kern="0" dirty="0">
              <a:solidFill>
                <a:schemeClr val="tx2">
                  <a:lumMod val="75000"/>
                  <a:lumOff val="25000"/>
                </a:schemeClr>
              </a:solidFill>
            </a:endParaRP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8040" y="4163623"/>
            <a:ext cx="367385" cy="367385"/>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8039" y="5348016"/>
            <a:ext cx="384307" cy="384307"/>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54631" y="4157540"/>
            <a:ext cx="377619" cy="377619"/>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9454" y="4741165"/>
            <a:ext cx="395315" cy="395315"/>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55641" y="5342476"/>
            <a:ext cx="389843" cy="389843"/>
          </a:xfrm>
          <a:prstGeom prst="rect">
            <a:avLst/>
          </a:prstGeom>
        </p:spPr>
      </p:pic>
      <p:sp>
        <p:nvSpPr>
          <p:cNvPr id="29" name="Rectangle 3"/>
          <p:cNvSpPr txBox="1">
            <a:spLocks noChangeArrowheads="1"/>
          </p:cNvSpPr>
          <p:nvPr/>
        </p:nvSpPr>
        <p:spPr bwMode="auto">
          <a:xfrm>
            <a:off x="1553438" y="4636233"/>
            <a:ext cx="2400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marL="0" indent="0" algn="r">
              <a:spcBef>
                <a:spcPts val="450"/>
              </a:spcBef>
              <a:buClr>
                <a:srgbClr val="006600"/>
              </a:buClr>
              <a:buNone/>
            </a:pPr>
            <a:r>
              <a:rPr lang="en-US" sz="1200" kern="0" dirty="0"/>
              <a:t>Database rich in information, with green technology search and matching functions</a:t>
            </a:r>
          </a:p>
        </p:txBody>
      </p:sp>
      <p:sp>
        <p:nvSpPr>
          <p:cNvPr id="31" name="Rectangle 3"/>
          <p:cNvSpPr txBox="1">
            <a:spLocks noChangeArrowheads="1"/>
          </p:cNvSpPr>
          <p:nvPr/>
        </p:nvSpPr>
        <p:spPr bwMode="auto">
          <a:xfrm>
            <a:off x="1586420" y="5333461"/>
            <a:ext cx="2367318" cy="44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marL="0" indent="0" algn="r">
              <a:spcBef>
                <a:spcPts val="450"/>
              </a:spcBef>
              <a:buClr>
                <a:srgbClr val="006600"/>
              </a:buClr>
              <a:buNone/>
            </a:pPr>
            <a:r>
              <a:rPr lang="en-US" sz="1200" kern="0" dirty="0"/>
              <a:t>Tangible contributions towards achieving the SDGs</a:t>
            </a:r>
          </a:p>
        </p:txBody>
      </p:sp>
      <p:sp>
        <p:nvSpPr>
          <p:cNvPr id="32" name="Rectangle 3"/>
          <p:cNvSpPr txBox="1">
            <a:spLocks noChangeArrowheads="1"/>
          </p:cNvSpPr>
          <p:nvPr/>
        </p:nvSpPr>
        <p:spPr bwMode="auto">
          <a:xfrm>
            <a:off x="5090283" y="5405545"/>
            <a:ext cx="1771651" cy="26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marL="0" indent="0">
              <a:spcBef>
                <a:spcPts val="450"/>
              </a:spcBef>
              <a:buClr>
                <a:srgbClr val="006600"/>
              </a:buClr>
              <a:buNone/>
            </a:pPr>
            <a:r>
              <a:rPr lang="en-US" sz="1200" kern="0" dirty="0"/>
              <a:t>Global convening power</a:t>
            </a:r>
          </a:p>
        </p:txBody>
      </p:sp>
      <p:sp>
        <p:nvSpPr>
          <p:cNvPr id="33" name="Rectangle 3"/>
          <p:cNvSpPr txBox="1">
            <a:spLocks noChangeArrowheads="1"/>
          </p:cNvSpPr>
          <p:nvPr/>
        </p:nvSpPr>
        <p:spPr bwMode="auto">
          <a:xfrm>
            <a:off x="5069497" y="4815075"/>
            <a:ext cx="2367318" cy="24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marL="0" indent="0">
              <a:spcBef>
                <a:spcPts val="450"/>
              </a:spcBef>
              <a:buClr>
                <a:srgbClr val="006600"/>
              </a:buClr>
              <a:buNone/>
            </a:pPr>
            <a:r>
              <a:rPr lang="en-US" sz="1200" kern="0" dirty="0"/>
              <a:t>Unique potential to go to scale</a:t>
            </a:r>
            <a:endParaRPr lang="en-US" sz="1050" kern="0" dirty="0"/>
          </a:p>
        </p:txBody>
      </p:sp>
      <p:sp>
        <p:nvSpPr>
          <p:cNvPr id="35" name="Rectangle 3"/>
          <p:cNvSpPr txBox="1">
            <a:spLocks noChangeArrowheads="1"/>
          </p:cNvSpPr>
          <p:nvPr/>
        </p:nvSpPr>
        <p:spPr bwMode="auto">
          <a:xfrm>
            <a:off x="3818976" y="3753117"/>
            <a:ext cx="1506048" cy="3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marL="0" indent="0">
              <a:spcBef>
                <a:spcPts val="450"/>
              </a:spcBef>
              <a:buClr>
                <a:srgbClr val="006600"/>
              </a:buClr>
              <a:buNone/>
            </a:pPr>
            <a:r>
              <a:rPr lang="en-US" sz="1500" b="1" kern="0" dirty="0"/>
              <a:t>Value Addition</a:t>
            </a:r>
          </a:p>
        </p:txBody>
      </p: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38039" y="4741163"/>
            <a:ext cx="391792" cy="391792"/>
          </a:xfrm>
          <a:prstGeom prst="rect">
            <a:avLst/>
          </a:prstGeom>
        </p:spPr>
      </p:pic>
      <p:pic>
        <p:nvPicPr>
          <p:cNvPr id="2" name="Picture 1"/>
          <p:cNvPicPr>
            <a:picLocks noChangeAspect="1"/>
          </p:cNvPicPr>
          <p:nvPr/>
        </p:nvPicPr>
        <p:blipFill>
          <a:blip r:embed="rId13"/>
          <a:stretch>
            <a:fillRect/>
          </a:stretch>
        </p:blipFill>
        <p:spPr>
          <a:xfrm>
            <a:off x="6935559" y="5995477"/>
            <a:ext cx="2164444" cy="862523"/>
          </a:xfrm>
          <a:prstGeom prst="rect">
            <a:avLst/>
          </a:prstGeom>
        </p:spPr>
      </p:pic>
    </p:spTree>
    <p:extLst>
      <p:ext uri="{BB962C8B-B14F-4D97-AF65-F5344CB8AC3E}">
        <p14:creationId xmlns:p14="http://schemas.microsoft.com/office/powerpoint/2010/main" val="319002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6958" y="4007127"/>
            <a:ext cx="5644335" cy="947634"/>
          </a:xfrm>
          <a:ln>
            <a:noFill/>
          </a:ln>
        </p:spPr>
        <p:txBody>
          <a:bodyPr>
            <a:normAutofit fontScale="90000"/>
            <a:scene3d>
              <a:camera prst="orthographicFront"/>
              <a:lightRig rig="threePt" dir="t"/>
            </a:scene3d>
            <a:sp3d>
              <a:contourClr>
                <a:schemeClr val="tx1"/>
              </a:contourClr>
            </a:sp3d>
          </a:bodyPr>
          <a:lstStyle/>
          <a:p>
            <a:br>
              <a:rPr lang="fr-FR" sz="2250" b="1" dirty="0">
                <a:solidFill>
                  <a:srgbClr val="175D1A"/>
                </a:solidFill>
                <a:latin typeface="Arial" panose="020B0604020202020204" pitchFamily="34" charset="0"/>
                <a:cs typeface="Arial" panose="020B0604020202020204" pitchFamily="34" charset="0"/>
              </a:rPr>
            </a:br>
            <a:br>
              <a:rPr lang="fr-FR" sz="2250" b="1" dirty="0">
                <a:solidFill>
                  <a:srgbClr val="175D1A"/>
                </a:solidFill>
                <a:latin typeface="Arial" panose="020B0604020202020204" pitchFamily="34" charset="0"/>
                <a:cs typeface="Arial" panose="020B0604020202020204" pitchFamily="34" charset="0"/>
              </a:rPr>
            </a:br>
            <a:r>
              <a:rPr lang="en-US" sz="2400" dirty="0">
                <a:solidFill>
                  <a:srgbClr val="175D1A"/>
                </a:solidFill>
                <a:latin typeface="Arial" panose="020B0604020202020204" pitchFamily="34" charset="0"/>
                <a:cs typeface="Arial" panose="020B0604020202020204" pitchFamily="34" charset="0"/>
                <a:hlinkClick r:id="rId3"/>
              </a:rPr>
              <a:t>https://www3.wipo.int/wipogreen-database/</a:t>
            </a:r>
            <a:endParaRPr lang="en-US" sz="2400" b="1" dirty="0">
              <a:solidFill>
                <a:srgbClr val="175D1A"/>
              </a:solidFill>
              <a:latin typeface="Arial" panose="020B0604020202020204" pitchFamily="34" charset="0"/>
              <a:cs typeface="Arial" panose="020B0604020202020204" pitchFamily="34" charset="0"/>
            </a:endParaRPr>
          </a:p>
        </p:txBody>
      </p:sp>
      <p:sp>
        <p:nvSpPr>
          <p:cNvPr id="5" name="Rectangle 4"/>
          <p:cNvSpPr/>
          <p:nvPr/>
        </p:nvSpPr>
        <p:spPr>
          <a:xfrm>
            <a:off x="166413" y="6426738"/>
            <a:ext cx="2614872" cy="215444"/>
          </a:xfrm>
          <a:prstGeom prst="rect">
            <a:avLst/>
          </a:prstGeom>
        </p:spPr>
        <p:txBody>
          <a:bodyPr wrap="square">
            <a:spAutoFit/>
          </a:bodyPr>
          <a:lstStyle/>
          <a:p>
            <a:r>
              <a:rPr lang="en-GB" sz="800" dirty="0"/>
              <a:t>Source: The WIPO GREEN Platform, as of April 2020</a:t>
            </a:r>
          </a:p>
        </p:txBody>
      </p:sp>
      <p:pic>
        <p:nvPicPr>
          <p:cNvPr id="7" name="Image 3">
            <a:extLst>
              <a:ext uri="{FF2B5EF4-FFF2-40B4-BE49-F238E27FC236}">
                <a16:creationId xmlns:a16="http://schemas.microsoft.com/office/drawing/2014/main" id="{AD0F96A0-697B-F74A-967B-83147419A634}"/>
              </a:ext>
            </a:extLst>
          </p:cNvPr>
          <p:cNvPicPr>
            <a:picLocks noChangeAspect="1"/>
          </p:cNvPicPr>
          <p:nvPr/>
        </p:nvPicPr>
        <p:blipFill>
          <a:blip r:embed="rId4"/>
          <a:stretch>
            <a:fillRect/>
          </a:stretch>
        </p:blipFill>
        <p:spPr>
          <a:xfrm>
            <a:off x="1400445" y="2899795"/>
            <a:ext cx="369263" cy="383465"/>
          </a:xfrm>
          <a:prstGeom prst="rect">
            <a:avLst/>
          </a:prstGeom>
        </p:spPr>
      </p:pic>
      <p:pic>
        <p:nvPicPr>
          <p:cNvPr id="8" name="Image 4">
            <a:extLst>
              <a:ext uri="{FF2B5EF4-FFF2-40B4-BE49-F238E27FC236}">
                <a16:creationId xmlns:a16="http://schemas.microsoft.com/office/drawing/2014/main" id="{474FA78F-6017-574B-94CF-520113A70EC2}"/>
              </a:ext>
            </a:extLst>
          </p:cNvPr>
          <p:cNvPicPr>
            <a:picLocks noChangeAspect="1"/>
          </p:cNvPicPr>
          <p:nvPr/>
        </p:nvPicPr>
        <p:blipFill>
          <a:blip r:embed="rId5"/>
          <a:stretch>
            <a:fillRect/>
          </a:stretch>
        </p:blipFill>
        <p:spPr>
          <a:xfrm>
            <a:off x="2177498" y="2899799"/>
            <a:ext cx="571339" cy="380893"/>
          </a:xfrm>
          <a:prstGeom prst="rect">
            <a:avLst/>
          </a:prstGeom>
        </p:spPr>
      </p:pic>
      <p:pic>
        <p:nvPicPr>
          <p:cNvPr id="9" name="Image 5">
            <a:extLst>
              <a:ext uri="{FF2B5EF4-FFF2-40B4-BE49-F238E27FC236}">
                <a16:creationId xmlns:a16="http://schemas.microsoft.com/office/drawing/2014/main" id="{E133856A-C206-964B-A459-9E19480BFD19}"/>
              </a:ext>
            </a:extLst>
          </p:cNvPr>
          <p:cNvPicPr>
            <a:picLocks noChangeAspect="1"/>
          </p:cNvPicPr>
          <p:nvPr/>
        </p:nvPicPr>
        <p:blipFill>
          <a:blip r:embed="rId6"/>
          <a:stretch>
            <a:fillRect/>
          </a:stretch>
        </p:blipFill>
        <p:spPr>
          <a:xfrm>
            <a:off x="3206488" y="2899797"/>
            <a:ext cx="609429" cy="380893"/>
          </a:xfrm>
          <a:prstGeom prst="rect">
            <a:avLst/>
          </a:prstGeom>
        </p:spPr>
      </p:pic>
      <p:pic>
        <p:nvPicPr>
          <p:cNvPr id="11" name="Image 6">
            <a:extLst>
              <a:ext uri="{FF2B5EF4-FFF2-40B4-BE49-F238E27FC236}">
                <a16:creationId xmlns:a16="http://schemas.microsoft.com/office/drawing/2014/main" id="{E3BA7565-DAD9-8942-AFFA-FD0CD0E23D2B}"/>
              </a:ext>
            </a:extLst>
          </p:cNvPr>
          <p:cNvPicPr>
            <a:picLocks noChangeAspect="1"/>
          </p:cNvPicPr>
          <p:nvPr/>
        </p:nvPicPr>
        <p:blipFill>
          <a:blip r:embed="rId7"/>
          <a:stretch>
            <a:fillRect/>
          </a:stretch>
        </p:blipFill>
        <p:spPr>
          <a:xfrm>
            <a:off x="4127683" y="2927951"/>
            <a:ext cx="651357" cy="298539"/>
          </a:xfrm>
          <a:prstGeom prst="rect">
            <a:avLst/>
          </a:prstGeom>
        </p:spPr>
      </p:pic>
      <p:pic>
        <p:nvPicPr>
          <p:cNvPr id="12" name="Image 7">
            <a:extLst>
              <a:ext uri="{FF2B5EF4-FFF2-40B4-BE49-F238E27FC236}">
                <a16:creationId xmlns:a16="http://schemas.microsoft.com/office/drawing/2014/main" id="{A53B89AD-0E9B-EF4D-A12E-2B36BD6BDCFE}"/>
              </a:ext>
            </a:extLst>
          </p:cNvPr>
          <p:cNvPicPr>
            <a:picLocks noChangeAspect="1"/>
          </p:cNvPicPr>
          <p:nvPr/>
        </p:nvPicPr>
        <p:blipFill>
          <a:blip r:embed="rId8"/>
          <a:stretch>
            <a:fillRect/>
          </a:stretch>
        </p:blipFill>
        <p:spPr>
          <a:xfrm>
            <a:off x="5048198" y="2899797"/>
            <a:ext cx="654591" cy="314204"/>
          </a:xfrm>
          <a:prstGeom prst="rect">
            <a:avLst/>
          </a:prstGeom>
        </p:spPr>
      </p:pic>
      <p:pic>
        <p:nvPicPr>
          <p:cNvPr id="13" name="Image 8">
            <a:extLst>
              <a:ext uri="{FF2B5EF4-FFF2-40B4-BE49-F238E27FC236}">
                <a16:creationId xmlns:a16="http://schemas.microsoft.com/office/drawing/2014/main" id="{45502581-BC58-AF42-AA10-084DA6CA8683}"/>
              </a:ext>
            </a:extLst>
          </p:cNvPr>
          <p:cNvPicPr>
            <a:picLocks noChangeAspect="1"/>
          </p:cNvPicPr>
          <p:nvPr/>
        </p:nvPicPr>
        <p:blipFill>
          <a:blip r:embed="rId9"/>
          <a:stretch>
            <a:fillRect/>
          </a:stretch>
        </p:blipFill>
        <p:spPr>
          <a:xfrm>
            <a:off x="6113728" y="2925701"/>
            <a:ext cx="491069" cy="300789"/>
          </a:xfrm>
          <a:prstGeom prst="rect">
            <a:avLst/>
          </a:prstGeom>
        </p:spPr>
      </p:pic>
      <p:pic>
        <p:nvPicPr>
          <p:cNvPr id="14" name="Image 9">
            <a:extLst>
              <a:ext uri="{FF2B5EF4-FFF2-40B4-BE49-F238E27FC236}">
                <a16:creationId xmlns:a16="http://schemas.microsoft.com/office/drawing/2014/main" id="{73728BA5-231C-CC47-AA3E-D26160B18910}"/>
              </a:ext>
            </a:extLst>
          </p:cNvPr>
          <p:cNvPicPr>
            <a:picLocks noChangeAspect="1"/>
          </p:cNvPicPr>
          <p:nvPr/>
        </p:nvPicPr>
        <p:blipFill>
          <a:blip r:embed="rId10"/>
          <a:stretch>
            <a:fillRect/>
          </a:stretch>
        </p:blipFill>
        <p:spPr>
          <a:xfrm>
            <a:off x="7175645" y="2952966"/>
            <a:ext cx="466609" cy="273529"/>
          </a:xfrm>
          <a:prstGeom prst="rect">
            <a:avLst/>
          </a:prstGeom>
        </p:spPr>
      </p:pic>
      <p:sp>
        <p:nvSpPr>
          <p:cNvPr id="15" name="Rectangle 14">
            <a:extLst>
              <a:ext uri="{FF2B5EF4-FFF2-40B4-BE49-F238E27FC236}">
                <a16:creationId xmlns:a16="http://schemas.microsoft.com/office/drawing/2014/main" id="{489CD7E8-2D09-4341-B575-C562FD4879CA}"/>
              </a:ext>
            </a:extLst>
          </p:cNvPr>
          <p:cNvSpPr/>
          <p:nvPr/>
        </p:nvSpPr>
        <p:spPr>
          <a:xfrm>
            <a:off x="1115619" y="3450026"/>
            <a:ext cx="943192" cy="212815"/>
          </a:xfrm>
          <a:prstGeom prst="rect">
            <a:avLst/>
          </a:prstGeom>
        </p:spPr>
        <p:txBody>
          <a:bodyPr wrap="square">
            <a:spAutoFit/>
          </a:bodyPr>
          <a:lstStyle/>
          <a:p>
            <a:pPr algn="ctr">
              <a:lnSpc>
                <a:spcPct val="87000"/>
              </a:lnSpc>
            </a:pPr>
            <a:r>
              <a:rPr lang="fr-FR" sz="900" b="1" spc="-38" dirty="0" err="1">
                <a:solidFill>
                  <a:srgbClr val="43B0A2"/>
                </a:solidFill>
                <a:latin typeface="Arial" panose="020B0604020202020204" pitchFamily="34" charset="0"/>
                <a:cs typeface="Arial" panose="020B0604020202020204" pitchFamily="34" charset="0"/>
              </a:rPr>
              <a:t>ENERGY</a:t>
            </a:r>
            <a:endParaRPr lang="fr-FR" sz="900" b="1" spc="-38" dirty="0">
              <a:solidFill>
                <a:srgbClr val="43B0A2"/>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D4A7AB5-5750-B643-9AB3-E94B772CDA10}"/>
              </a:ext>
            </a:extLst>
          </p:cNvPr>
          <p:cNvSpPr/>
          <p:nvPr/>
        </p:nvSpPr>
        <p:spPr>
          <a:xfrm>
            <a:off x="2001585" y="3446030"/>
            <a:ext cx="1000321" cy="333296"/>
          </a:xfrm>
          <a:prstGeom prst="rect">
            <a:avLst/>
          </a:prstGeom>
        </p:spPr>
        <p:txBody>
          <a:bodyPr wrap="square">
            <a:spAutoFit/>
          </a:bodyPr>
          <a:lstStyle/>
          <a:p>
            <a:pPr algn="ctr">
              <a:lnSpc>
                <a:spcPct val="87000"/>
              </a:lnSpc>
            </a:pPr>
            <a:r>
              <a:rPr lang="fr-FR" sz="900" b="1" spc="-38" dirty="0">
                <a:solidFill>
                  <a:srgbClr val="43B0A2"/>
                </a:solidFill>
                <a:latin typeface="Arial" panose="020B0604020202020204" pitchFamily="34" charset="0"/>
                <a:cs typeface="Arial" panose="020B0604020202020204" pitchFamily="34" charset="0"/>
              </a:rPr>
              <a:t>POLLUTION</a:t>
            </a:r>
          </a:p>
          <a:p>
            <a:pPr algn="ctr">
              <a:lnSpc>
                <a:spcPct val="87000"/>
              </a:lnSpc>
            </a:pPr>
            <a:r>
              <a:rPr lang="fr-FR" sz="900" b="1" spc="-38" dirty="0">
                <a:solidFill>
                  <a:srgbClr val="43B0A2"/>
                </a:solidFill>
                <a:latin typeface="Arial" panose="020B0604020202020204" pitchFamily="34" charset="0"/>
                <a:cs typeface="Arial" panose="020B0604020202020204" pitchFamily="34" charset="0"/>
              </a:rPr>
              <a:t>&amp; </a:t>
            </a:r>
            <a:r>
              <a:rPr lang="fr-FR" sz="900" b="1" spc="-38" dirty="0" err="1">
                <a:solidFill>
                  <a:srgbClr val="43B0A2"/>
                </a:solidFill>
                <a:latin typeface="Arial" panose="020B0604020202020204" pitchFamily="34" charset="0"/>
                <a:cs typeface="Arial" panose="020B0604020202020204" pitchFamily="34" charset="0"/>
              </a:rPr>
              <a:t>WASTE</a:t>
            </a:r>
            <a:endParaRPr lang="fr-FR" sz="900" b="1" spc="-38" dirty="0">
              <a:solidFill>
                <a:srgbClr val="43B0A2"/>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37BC596-7288-2446-9819-9AFFEAE8B72B}"/>
              </a:ext>
            </a:extLst>
          </p:cNvPr>
          <p:cNvSpPr/>
          <p:nvPr/>
        </p:nvSpPr>
        <p:spPr>
          <a:xfrm>
            <a:off x="3007668" y="3356618"/>
            <a:ext cx="1001746" cy="453779"/>
          </a:xfrm>
          <a:prstGeom prst="rect">
            <a:avLst/>
          </a:prstGeom>
        </p:spPr>
        <p:txBody>
          <a:bodyPr wrap="square">
            <a:spAutoFit/>
          </a:bodyPr>
          <a:lstStyle/>
          <a:p>
            <a:pPr algn="ctr">
              <a:lnSpc>
                <a:spcPct val="87000"/>
              </a:lnSpc>
            </a:pPr>
            <a:r>
              <a:rPr lang="fr-FR" sz="900" b="1" spc="-38" dirty="0">
                <a:solidFill>
                  <a:srgbClr val="43B0A2"/>
                </a:solidFill>
                <a:latin typeface="Arial" panose="020B0604020202020204" pitchFamily="34" charset="0"/>
                <a:cs typeface="Arial" panose="020B0604020202020204" pitchFamily="34" charset="0"/>
              </a:rPr>
              <a:t>PRODUCTS,</a:t>
            </a:r>
          </a:p>
          <a:p>
            <a:pPr algn="ctr">
              <a:lnSpc>
                <a:spcPct val="87000"/>
              </a:lnSpc>
            </a:pPr>
            <a:r>
              <a:rPr lang="fr-FR" sz="900" b="1" spc="-38" dirty="0">
                <a:solidFill>
                  <a:srgbClr val="43B0A2"/>
                </a:solidFill>
                <a:latin typeface="Arial" panose="020B0604020202020204" pitchFamily="34" charset="0"/>
                <a:cs typeface="Arial" panose="020B0604020202020204" pitchFamily="34" charset="0"/>
              </a:rPr>
              <a:t>MATERIALS</a:t>
            </a:r>
          </a:p>
          <a:p>
            <a:pPr algn="ctr">
              <a:lnSpc>
                <a:spcPct val="87000"/>
              </a:lnSpc>
            </a:pPr>
            <a:r>
              <a:rPr lang="fr-FR" sz="900" b="1" spc="-38" dirty="0">
                <a:solidFill>
                  <a:srgbClr val="43B0A2"/>
                </a:solidFill>
                <a:latin typeface="Arial" panose="020B0604020202020204" pitchFamily="34" charset="0"/>
                <a:cs typeface="Arial" panose="020B0604020202020204" pitchFamily="34" charset="0"/>
              </a:rPr>
              <a:t>&amp; PROCESSES</a:t>
            </a:r>
          </a:p>
        </p:txBody>
      </p:sp>
      <p:sp>
        <p:nvSpPr>
          <p:cNvPr id="19" name="Rectangle 18">
            <a:extLst>
              <a:ext uri="{FF2B5EF4-FFF2-40B4-BE49-F238E27FC236}">
                <a16:creationId xmlns:a16="http://schemas.microsoft.com/office/drawing/2014/main" id="{8FF06B2D-F784-104E-A315-CDFA2DF38D1F}"/>
              </a:ext>
            </a:extLst>
          </p:cNvPr>
          <p:cNvSpPr/>
          <p:nvPr/>
        </p:nvSpPr>
        <p:spPr>
          <a:xfrm>
            <a:off x="4006295" y="3391244"/>
            <a:ext cx="886170" cy="333296"/>
          </a:xfrm>
          <a:prstGeom prst="rect">
            <a:avLst/>
          </a:prstGeom>
        </p:spPr>
        <p:txBody>
          <a:bodyPr wrap="square">
            <a:spAutoFit/>
          </a:bodyPr>
          <a:lstStyle/>
          <a:p>
            <a:pPr algn="ctr">
              <a:lnSpc>
                <a:spcPct val="87000"/>
              </a:lnSpc>
            </a:pPr>
            <a:r>
              <a:rPr lang="fr-FR" sz="900" b="1" spc="-38" dirty="0" err="1">
                <a:solidFill>
                  <a:srgbClr val="43B0A2"/>
                </a:solidFill>
                <a:latin typeface="Arial" panose="020B0604020202020204" pitchFamily="34" charset="0"/>
                <a:cs typeface="Arial" panose="020B0604020202020204" pitchFamily="34" charset="0"/>
              </a:rPr>
              <a:t>FARMING</a:t>
            </a:r>
            <a:endParaRPr lang="fr-FR" sz="900" b="1" spc="-38" dirty="0">
              <a:solidFill>
                <a:srgbClr val="43B0A2"/>
              </a:solidFill>
              <a:latin typeface="Arial" panose="020B0604020202020204" pitchFamily="34" charset="0"/>
              <a:cs typeface="Arial" panose="020B0604020202020204" pitchFamily="34" charset="0"/>
            </a:endParaRPr>
          </a:p>
          <a:p>
            <a:pPr algn="ctr">
              <a:lnSpc>
                <a:spcPct val="87000"/>
              </a:lnSpc>
            </a:pPr>
            <a:r>
              <a:rPr lang="fr-FR" sz="900" b="1" spc="-38" dirty="0">
                <a:solidFill>
                  <a:srgbClr val="43B0A2"/>
                </a:solidFill>
                <a:latin typeface="Arial" panose="020B0604020202020204" pitchFamily="34" charset="0"/>
                <a:cs typeface="Arial" panose="020B0604020202020204" pitchFamily="34" charset="0"/>
              </a:rPr>
              <a:t>&amp; </a:t>
            </a:r>
            <a:r>
              <a:rPr lang="fr-FR" sz="900" b="1" spc="-38" dirty="0" err="1">
                <a:solidFill>
                  <a:srgbClr val="43B0A2"/>
                </a:solidFill>
                <a:latin typeface="Arial" panose="020B0604020202020204" pitchFamily="34" charset="0"/>
                <a:cs typeface="Arial" panose="020B0604020202020204" pitchFamily="34" charset="0"/>
              </a:rPr>
              <a:t>FORESTRY</a:t>
            </a:r>
            <a:endParaRPr lang="fr-FR" sz="900" b="1" spc="-38" dirty="0">
              <a:solidFill>
                <a:srgbClr val="43B0A2"/>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527A87BF-1256-C347-B683-DE20B580343A}"/>
              </a:ext>
            </a:extLst>
          </p:cNvPr>
          <p:cNvSpPr/>
          <p:nvPr/>
        </p:nvSpPr>
        <p:spPr>
          <a:xfrm>
            <a:off x="4951992" y="3446029"/>
            <a:ext cx="753301" cy="212815"/>
          </a:xfrm>
          <a:prstGeom prst="rect">
            <a:avLst/>
          </a:prstGeom>
        </p:spPr>
        <p:txBody>
          <a:bodyPr wrap="square">
            <a:spAutoFit/>
          </a:bodyPr>
          <a:lstStyle/>
          <a:p>
            <a:pPr algn="ctr">
              <a:lnSpc>
                <a:spcPct val="87000"/>
              </a:lnSpc>
            </a:pPr>
            <a:r>
              <a:rPr lang="fr-FR" sz="900" b="1" spc="-38" dirty="0">
                <a:solidFill>
                  <a:srgbClr val="43B0A2"/>
                </a:solidFill>
                <a:latin typeface="Arial" panose="020B0604020202020204" pitchFamily="34" charset="0"/>
                <a:cs typeface="Arial" panose="020B0604020202020204" pitchFamily="34" charset="0"/>
              </a:rPr>
              <a:t>WATER</a:t>
            </a:r>
          </a:p>
        </p:txBody>
      </p:sp>
      <p:sp>
        <p:nvSpPr>
          <p:cNvPr id="21" name="Rectangle 20">
            <a:extLst>
              <a:ext uri="{FF2B5EF4-FFF2-40B4-BE49-F238E27FC236}">
                <a16:creationId xmlns:a16="http://schemas.microsoft.com/office/drawing/2014/main" id="{17B3B506-40B5-2147-A20B-22643189625B}"/>
              </a:ext>
            </a:extLst>
          </p:cNvPr>
          <p:cNvSpPr/>
          <p:nvPr/>
        </p:nvSpPr>
        <p:spPr>
          <a:xfrm>
            <a:off x="5765185" y="3407082"/>
            <a:ext cx="1151778" cy="333296"/>
          </a:xfrm>
          <a:prstGeom prst="rect">
            <a:avLst/>
          </a:prstGeom>
        </p:spPr>
        <p:txBody>
          <a:bodyPr wrap="square">
            <a:spAutoFit/>
          </a:bodyPr>
          <a:lstStyle/>
          <a:p>
            <a:pPr algn="ctr">
              <a:lnSpc>
                <a:spcPct val="87000"/>
              </a:lnSpc>
            </a:pPr>
            <a:r>
              <a:rPr lang="fr-FR" sz="900" b="1" spc="-38" dirty="0">
                <a:solidFill>
                  <a:srgbClr val="43B0A2"/>
                </a:solidFill>
                <a:latin typeface="Arial" panose="020B0604020202020204" pitchFamily="34" charset="0"/>
                <a:cs typeface="Arial" panose="020B0604020202020204" pitchFamily="34" charset="0"/>
              </a:rPr>
              <a:t>TRANSPORTATION</a:t>
            </a:r>
          </a:p>
        </p:txBody>
      </p:sp>
      <p:sp>
        <p:nvSpPr>
          <p:cNvPr id="22" name="Rectangle 21">
            <a:extLst>
              <a:ext uri="{FF2B5EF4-FFF2-40B4-BE49-F238E27FC236}">
                <a16:creationId xmlns:a16="http://schemas.microsoft.com/office/drawing/2014/main" id="{79299A83-FB35-AF48-9318-FC0C5F0FA804}"/>
              </a:ext>
            </a:extLst>
          </p:cNvPr>
          <p:cNvSpPr/>
          <p:nvPr/>
        </p:nvSpPr>
        <p:spPr>
          <a:xfrm>
            <a:off x="6916966" y="3385815"/>
            <a:ext cx="1108655" cy="453779"/>
          </a:xfrm>
          <a:prstGeom prst="rect">
            <a:avLst/>
          </a:prstGeom>
        </p:spPr>
        <p:txBody>
          <a:bodyPr wrap="square">
            <a:spAutoFit/>
          </a:bodyPr>
          <a:lstStyle/>
          <a:p>
            <a:pPr algn="ctr">
              <a:lnSpc>
                <a:spcPct val="87000"/>
              </a:lnSpc>
            </a:pPr>
            <a:r>
              <a:rPr lang="fr-FR" sz="900" b="1" spc="-38" dirty="0">
                <a:solidFill>
                  <a:srgbClr val="43B0A2"/>
                </a:solidFill>
                <a:latin typeface="Arial" panose="020B0604020202020204" pitchFamily="34" charset="0"/>
                <a:cs typeface="Arial" panose="020B0604020202020204" pitchFamily="34" charset="0"/>
              </a:rPr>
              <a:t>BUILDING</a:t>
            </a:r>
          </a:p>
          <a:p>
            <a:pPr algn="ctr">
              <a:lnSpc>
                <a:spcPct val="87000"/>
              </a:lnSpc>
            </a:pPr>
            <a:r>
              <a:rPr lang="fr-FR" sz="900" b="1" spc="-38" dirty="0">
                <a:solidFill>
                  <a:srgbClr val="43B0A2"/>
                </a:solidFill>
                <a:latin typeface="Arial" panose="020B0604020202020204" pitchFamily="34" charset="0"/>
                <a:cs typeface="Arial" panose="020B0604020202020204" pitchFamily="34" charset="0"/>
              </a:rPr>
              <a:t>&amp; CONSTRUCTION</a:t>
            </a:r>
          </a:p>
        </p:txBody>
      </p:sp>
      <p:cxnSp>
        <p:nvCxnSpPr>
          <p:cNvPr id="23" name="Connecteur droit 17">
            <a:extLst>
              <a:ext uri="{FF2B5EF4-FFF2-40B4-BE49-F238E27FC236}">
                <a16:creationId xmlns:a16="http://schemas.microsoft.com/office/drawing/2014/main" id="{66E601EE-5B18-0948-BF70-25593159C692}"/>
              </a:ext>
            </a:extLst>
          </p:cNvPr>
          <p:cNvCxnSpPr>
            <a:cxnSpLocks/>
          </p:cNvCxnSpPr>
          <p:nvPr/>
        </p:nvCxnSpPr>
        <p:spPr>
          <a:xfrm>
            <a:off x="2376544" y="4185084"/>
            <a:ext cx="272104"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24" name="Connecteur droit 18">
            <a:extLst>
              <a:ext uri="{FF2B5EF4-FFF2-40B4-BE49-F238E27FC236}">
                <a16:creationId xmlns:a16="http://schemas.microsoft.com/office/drawing/2014/main" id="{EE8D5A4D-1A5D-3047-954F-9F816BFBF277}"/>
              </a:ext>
            </a:extLst>
          </p:cNvPr>
          <p:cNvCxnSpPr>
            <a:cxnSpLocks/>
          </p:cNvCxnSpPr>
          <p:nvPr/>
        </p:nvCxnSpPr>
        <p:spPr>
          <a:xfrm>
            <a:off x="2376544" y="4156962"/>
            <a:ext cx="272104"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25" name="Connecteur droit 19">
            <a:extLst>
              <a:ext uri="{FF2B5EF4-FFF2-40B4-BE49-F238E27FC236}">
                <a16:creationId xmlns:a16="http://schemas.microsoft.com/office/drawing/2014/main" id="{064B221A-F6E4-764D-857F-5510AE9DCF70}"/>
              </a:ext>
            </a:extLst>
          </p:cNvPr>
          <p:cNvCxnSpPr>
            <a:cxnSpLocks/>
          </p:cNvCxnSpPr>
          <p:nvPr/>
        </p:nvCxnSpPr>
        <p:spPr>
          <a:xfrm>
            <a:off x="2376544" y="4128843"/>
            <a:ext cx="272104"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26" name="Connecteur droit 20">
            <a:extLst>
              <a:ext uri="{FF2B5EF4-FFF2-40B4-BE49-F238E27FC236}">
                <a16:creationId xmlns:a16="http://schemas.microsoft.com/office/drawing/2014/main" id="{1EB6E45B-B045-D74D-B67A-312C226E39FD}"/>
              </a:ext>
            </a:extLst>
          </p:cNvPr>
          <p:cNvCxnSpPr>
            <a:cxnSpLocks/>
          </p:cNvCxnSpPr>
          <p:nvPr/>
        </p:nvCxnSpPr>
        <p:spPr>
          <a:xfrm>
            <a:off x="2376544" y="4072605"/>
            <a:ext cx="272104"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27" name="Connecteur droit 21">
            <a:extLst>
              <a:ext uri="{FF2B5EF4-FFF2-40B4-BE49-F238E27FC236}">
                <a16:creationId xmlns:a16="http://schemas.microsoft.com/office/drawing/2014/main" id="{C77496A4-35E1-5F41-A409-D437594803C8}"/>
              </a:ext>
            </a:extLst>
          </p:cNvPr>
          <p:cNvCxnSpPr>
            <a:cxnSpLocks/>
          </p:cNvCxnSpPr>
          <p:nvPr/>
        </p:nvCxnSpPr>
        <p:spPr>
          <a:xfrm>
            <a:off x="2376544" y="4100724"/>
            <a:ext cx="272104"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28" name="Connecteur droit 22">
            <a:extLst>
              <a:ext uri="{FF2B5EF4-FFF2-40B4-BE49-F238E27FC236}">
                <a16:creationId xmlns:a16="http://schemas.microsoft.com/office/drawing/2014/main" id="{C2667070-0D97-8646-AB8D-D75B174CC4E3}"/>
              </a:ext>
            </a:extLst>
          </p:cNvPr>
          <p:cNvCxnSpPr>
            <a:cxnSpLocks/>
          </p:cNvCxnSpPr>
          <p:nvPr/>
        </p:nvCxnSpPr>
        <p:spPr>
          <a:xfrm>
            <a:off x="2376544" y="4044486"/>
            <a:ext cx="272104"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29" name="Connecteur droit 23">
            <a:extLst>
              <a:ext uri="{FF2B5EF4-FFF2-40B4-BE49-F238E27FC236}">
                <a16:creationId xmlns:a16="http://schemas.microsoft.com/office/drawing/2014/main" id="{08A68769-CD48-4644-80F6-9879366C00BC}"/>
              </a:ext>
            </a:extLst>
          </p:cNvPr>
          <p:cNvCxnSpPr>
            <a:cxnSpLocks/>
          </p:cNvCxnSpPr>
          <p:nvPr/>
        </p:nvCxnSpPr>
        <p:spPr>
          <a:xfrm>
            <a:off x="2376544" y="4016367"/>
            <a:ext cx="272104"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30" name="Connecteur droit 24">
            <a:extLst>
              <a:ext uri="{FF2B5EF4-FFF2-40B4-BE49-F238E27FC236}">
                <a16:creationId xmlns:a16="http://schemas.microsoft.com/office/drawing/2014/main" id="{6F322129-45A1-3E4B-854E-AE633823556B}"/>
              </a:ext>
            </a:extLst>
          </p:cNvPr>
          <p:cNvCxnSpPr>
            <a:cxnSpLocks/>
          </p:cNvCxnSpPr>
          <p:nvPr/>
        </p:nvCxnSpPr>
        <p:spPr>
          <a:xfrm>
            <a:off x="2376544" y="3988248"/>
            <a:ext cx="272104"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31" name="Connecteur droit 25">
            <a:extLst>
              <a:ext uri="{FF2B5EF4-FFF2-40B4-BE49-F238E27FC236}">
                <a16:creationId xmlns:a16="http://schemas.microsoft.com/office/drawing/2014/main" id="{BAACF2CE-4893-6642-9DC8-6349CA61AB23}"/>
              </a:ext>
            </a:extLst>
          </p:cNvPr>
          <p:cNvCxnSpPr>
            <a:cxnSpLocks/>
          </p:cNvCxnSpPr>
          <p:nvPr/>
        </p:nvCxnSpPr>
        <p:spPr>
          <a:xfrm>
            <a:off x="2376544" y="3960129"/>
            <a:ext cx="272104"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32" name="Connecteur droit 26">
            <a:extLst>
              <a:ext uri="{FF2B5EF4-FFF2-40B4-BE49-F238E27FC236}">
                <a16:creationId xmlns:a16="http://schemas.microsoft.com/office/drawing/2014/main" id="{9CA1BE60-662E-544D-8339-42560DCD2CF8}"/>
              </a:ext>
            </a:extLst>
          </p:cNvPr>
          <p:cNvCxnSpPr>
            <a:cxnSpLocks/>
          </p:cNvCxnSpPr>
          <p:nvPr/>
        </p:nvCxnSpPr>
        <p:spPr>
          <a:xfrm>
            <a:off x="2376544" y="3932010"/>
            <a:ext cx="272104"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33" name="Connecteur droit 27">
            <a:extLst>
              <a:ext uri="{FF2B5EF4-FFF2-40B4-BE49-F238E27FC236}">
                <a16:creationId xmlns:a16="http://schemas.microsoft.com/office/drawing/2014/main" id="{0E1072C8-F683-C142-AF62-3306AB68278D}"/>
              </a:ext>
            </a:extLst>
          </p:cNvPr>
          <p:cNvCxnSpPr>
            <a:cxnSpLocks/>
          </p:cNvCxnSpPr>
          <p:nvPr/>
        </p:nvCxnSpPr>
        <p:spPr>
          <a:xfrm>
            <a:off x="2376544" y="3903891"/>
            <a:ext cx="272104"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34" name="Connecteur droit 28">
            <a:extLst>
              <a:ext uri="{FF2B5EF4-FFF2-40B4-BE49-F238E27FC236}">
                <a16:creationId xmlns:a16="http://schemas.microsoft.com/office/drawing/2014/main" id="{EF12360A-B63F-6146-A30B-FA7857927808}"/>
              </a:ext>
            </a:extLst>
          </p:cNvPr>
          <p:cNvCxnSpPr>
            <a:cxnSpLocks/>
          </p:cNvCxnSpPr>
          <p:nvPr/>
        </p:nvCxnSpPr>
        <p:spPr>
          <a:xfrm>
            <a:off x="2376544" y="3875772"/>
            <a:ext cx="272104"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35" name="Connecteur droit 29">
            <a:extLst>
              <a:ext uri="{FF2B5EF4-FFF2-40B4-BE49-F238E27FC236}">
                <a16:creationId xmlns:a16="http://schemas.microsoft.com/office/drawing/2014/main" id="{3A3B52C4-B8F7-B54A-92E2-BE891BBF7594}"/>
              </a:ext>
            </a:extLst>
          </p:cNvPr>
          <p:cNvCxnSpPr>
            <a:cxnSpLocks/>
          </p:cNvCxnSpPr>
          <p:nvPr/>
        </p:nvCxnSpPr>
        <p:spPr>
          <a:xfrm>
            <a:off x="1453103" y="4162055"/>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36" name="Connecteur droit 30">
            <a:extLst>
              <a:ext uri="{FF2B5EF4-FFF2-40B4-BE49-F238E27FC236}">
                <a16:creationId xmlns:a16="http://schemas.microsoft.com/office/drawing/2014/main" id="{299F7DA1-B4B6-9D48-8921-5E55B70AC189}"/>
              </a:ext>
            </a:extLst>
          </p:cNvPr>
          <p:cNvCxnSpPr>
            <a:cxnSpLocks/>
          </p:cNvCxnSpPr>
          <p:nvPr/>
        </p:nvCxnSpPr>
        <p:spPr>
          <a:xfrm>
            <a:off x="1453103" y="4132625"/>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37" name="Connecteur droit 31">
            <a:extLst>
              <a:ext uri="{FF2B5EF4-FFF2-40B4-BE49-F238E27FC236}">
                <a16:creationId xmlns:a16="http://schemas.microsoft.com/office/drawing/2014/main" id="{0F7448CD-6E7E-1549-BBFA-AE844120D743}"/>
              </a:ext>
            </a:extLst>
          </p:cNvPr>
          <p:cNvCxnSpPr>
            <a:cxnSpLocks/>
          </p:cNvCxnSpPr>
          <p:nvPr/>
        </p:nvCxnSpPr>
        <p:spPr>
          <a:xfrm>
            <a:off x="1453103" y="4103198"/>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38" name="Connecteur droit 32">
            <a:extLst>
              <a:ext uri="{FF2B5EF4-FFF2-40B4-BE49-F238E27FC236}">
                <a16:creationId xmlns:a16="http://schemas.microsoft.com/office/drawing/2014/main" id="{60244E76-19B9-C843-A0A2-A9D58653F171}"/>
              </a:ext>
            </a:extLst>
          </p:cNvPr>
          <p:cNvCxnSpPr>
            <a:cxnSpLocks/>
          </p:cNvCxnSpPr>
          <p:nvPr/>
        </p:nvCxnSpPr>
        <p:spPr>
          <a:xfrm>
            <a:off x="1453103" y="4044344"/>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39" name="Connecteur droit 33">
            <a:extLst>
              <a:ext uri="{FF2B5EF4-FFF2-40B4-BE49-F238E27FC236}">
                <a16:creationId xmlns:a16="http://schemas.microsoft.com/office/drawing/2014/main" id="{83157AB5-F148-FE42-AAF8-D60AE1F62CF0}"/>
              </a:ext>
            </a:extLst>
          </p:cNvPr>
          <p:cNvCxnSpPr>
            <a:cxnSpLocks/>
          </p:cNvCxnSpPr>
          <p:nvPr/>
        </p:nvCxnSpPr>
        <p:spPr>
          <a:xfrm>
            <a:off x="1453103" y="4073771"/>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40" name="Connecteur droit 34">
            <a:extLst>
              <a:ext uri="{FF2B5EF4-FFF2-40B4-BE49-F238E27FC236}">
                <a16:creationId xmlns:a16="http://schemas.microsoft.com/office/drawing/2014/main" id="{90DEC7B1-B831-834F-B2FC-0CDC9C3ED874}"/>
              </a:ext>
            </a:extLst>
          </p:cNvPr>
          <p:cNvCxnSpPr>
            <a:cxnSpLocks/>
          </p:cNvCxnSpPr>
          <p:nvPr/>
        </p:nvCxnSpPr>
        <p:spPr>
          <a:xfrm>
            <a:off x="1453103" y="4014917"/>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41" name="Connecteur droit 35">
            <a:extLst>
              <a:ext uri="{FF2B5EF4-FFF2-40B4-BE49-F238E27FC236}">
                <a16:creationId xmlns:a16="http://schemas.microsoft.com/office/drawing/2014/main" id="{B2520984-11D3-4E44-A765-89E02EDC472C}"/>
              </a:ext>
            </a:extLst>
          </p:cNvPr>
          <p:cNvCxnSpPr>
            <a:cxnSpLocks/>
          </p:cNvCxnSpPr>
          <p:nvPr/>
        </p:nvCxnSpPr>
        <p:spPr>
          <a:xfrm>
            <a:off x="1453103" y="3985490"/>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42" name="Connecteur droit 36">
            <a:extLst>
              <a:ext uri="{FF2B5EF4-FFF2-40B4-BE49-F238E27FC236}">
                <a16:creationId xmlns:a16="http://schemas.microsoft.com/office/drawing/2014/main" id="{C8C31F40-C291-D046-A923-1B9249A6A9F0}"/>
              </a:ext>
            </a:extLst>
          </p:cNvPr>
          <p:cNvCxnSpPr>
            <a:cxnSpLocks/>
          </p:cNvCxnSpPr>
          <p:nvPr/>
        </p:nvCxnSpPr>
        <p:spPr>
          <a:xfrm>
            <a:off x="1453103" y="3956063"/>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43" name="Connecteur droit 37">
            <a:extLst>
              <a:ext uri="{FF2B5EF4-FFF2-40B4-BE49-F238E27FC236}">
                <a16:creationId xmlns:a16="http://schemas.microsoft.com/office/drawing/2014/main" id="{EA5853AC-4B8E-414C-AD70-1DC9C9BB4F81}"/>
              </a:ext>
            </a:extLst>
          </p:cNvPr>
          <p:cNvCxnSpPr>
            <a:cxnSpLocks/>
          </p:cNvCxnSpPr>
          <p:nvPr/>
        </p:nvCxnSpPr>
        <p:spPr>
          <a:xfrm>
            <a:off x="1453103" y="3926636"/>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44" name="Connecteur droit 38">
            <a:extLst>
              <a:ext uri="{FF2B5EF4-FFF2-40B4-BE49-F238E27FC236}">
                <a16:creationId xmlns:a16="http://schemas.microsoft.com/office/drawing/2014/main" id="{D1AF3948-0302-A143-A947-A7AC623768CD}"/>
              </a:ext>
            </a:extLst>
          </p:cNvPr>
          <p:cNvCxnSpPr>
            <a:cxnSpLocks/>
          </p:cNvCxnSpPr>
          <p:nvPr/>
        </p:nvCxnSpPr>
        <p:spPr>
          <a:xfrm>
            <a:off x="1453103" y="3897209"/>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45" name="Connecteur droit 39">
            <a:extLst>
              <a:ext uri="{FF2B5EF4-FFF2-40B4-BE49-F238E27FC236}">
                <a16:creationId xmlns:a16="http://schemas.microsoft.com/office/drawing/2014/main" id="{B59C5D58-DBBB-3249-96F8-592ACE4F2357}"/>
              </a:ext>
            </a:extLst>
          </p:cNvPr>
          <p:cNvCxnSpPr>
            <a:cxnSpLocks/>
          </p:cNvCxnSpPr>
          <p:nvPr/>
        </p:nvCxnSpPr>
        <p:spPr>
          <a:xfrm>
            <a:off x="1453103" y="3867782"/>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46" name="Connecteur droit 40">
            <a:extLst>
              <a:ext uri="{FF2B5EF4-FFF2-40B4-BE49-F238E27FC236}">
                <a16:creationId xmlns:a16="http://schemas.microsoft.com/office/drawing/2014/main" id="{5A90B29C-35C6-B34D-8B2E-CEEB61112325}"/>
              </a:ext>
            </a:extLst>
          </p:cNvPr>
          <p:cNvCxnSpPr>
            <a:cxnSpLocks/>
          </p:cNvCxnSpPr>
          <p:nvPr/>
        </p:nvCxnSpPr>
        <p:spPr>
          <a:xfrm>
            <a:off x="1453103" y="3838355"/>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47" name="Connecteur droit 41">
            <a:extLst>
              <a:ext uri="{FF2B5EF4-FFF2-40B4-BE49-F238E27FC236}">
                <a16:creationId xmlns:a16="http://schemas.microsoft.com/office/drawing/2014/main" id="{FCB5F439-6B8D-BA45-BEEA-1DAB34A744C4}"/>
              </a:ext>
            </a:extLst>
          </p:cNvPr>
          <p:cNvCxnSpPr>
            <a:cxnSpLocks/>
          </p:cNvCxnSpPr>
          <p:nvPr/>
        </p:nvCxnSpPr>
        <p:spPr>
          <a:xfrm>
            <a:off x="1453103" y="3779501"/>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48" name="Connecteur droit 42">
            <a:extLst>
              <a:ext uri="{FF2B5EF4-FFF2-40B4-BE49-F238E27FC236}">
                <a16:creationId xmlns:a16="http://schemas.microsoft.com/office/drawing/2014/main" id="{3B1A766D-9A43-154B-B86F-2520F42BC7F8}"/>
              </a:ext>
            </a:extLst>
          </p:cNvPr>
          <p:cNvCxnSpPr>
            <a:cxnSpLocks/>
          </p:cNvCxnSpPr>
          <p:nvPr/>
        </p:nvCxnSpPr>
        <p:spPr>
          <a:xfrm>
            <a:off x="1453103" y="3808928"/>
            <a:ext cx="268742"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49" name="Connecteur droit 43">
            <a:extLst>
              <a:ext uri="{FF2B5EF4-FFF2-40B4-BE49-F238E27FC236}">
                <a16:creationId xmlns:a16="http://schemas.microsoft.com/office/drawing/2014/main" id="{D537EF1D-E35F-ED45-B80C-B42E76DEE6AF}"/>
              </a:ext>
            </a:extLst>
          </p:cNvPr>
          <p:cNvCxnSpPr>
            <a:cxnSpLocks/>
          </p:cNvCxnSpPr>
          <p:nvPr/>
        </p:nvCxnSpPr>
        <p:spPr>
          <a:xfrm>
            <a:off x="3329864" y="4185084"/>
            <a:ext cx="32564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50" name="Connecteur droit 44">
            <a:extLst>
              <a:ext uri="{FF2B5EF4-FFF2-40B4-BE49-F238E27FC236}">
                <a16:creationId xmlns:a16="http://schemas.microsoft.com/office/drawing/2014/main" id="{8F3D3505-332B-C349-8118-FE4B44F0EE28}"/>
              </a:ext>
            </a:extLst>
          </p:cNvPr>
          <p:cNvCxnSpPr>
            <a:cxnSpLocks/>
          </p:cNvCxnSpPr>
          <p:nvPr/>
        </p:nvCxnSpPr>
        <p:spPr>
          <a:xfrm>
            <a:off x="3329864" y="4156962"/>
            <a:ext cx="32564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51" name="Connecteur droit 45">
            <a:extLst>
              <a:ext uri="{FF2B5EF4-FFF2-40B4-BE49-F238E27FC236}">
                <a16:creationId xmlns:a16="http://schemas.microsoft.com/office/drawing/2014/main" id="{934A9483-A1B4-C344-9656-D0DD6528D291}"/>
              </a:ext>
            </a:extLst>
          </p:cNvPr>
          <p:cNvCxnSpPr>
            <a:cxnSpLocks/>
          </p:cNvCxnSpPr>
          <p:nvPr/>
        </p:nvCxnSpPr>
        <p:spPr>
          <a:xfrm>
            <a:off x="3329864" y="4128843"/>
            <a:ext cx="32564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52" name="Connecteur droit 46">
            <a:extLst>
              <a:ext uri="{FF2B5EF4-FFF2-40B4-BE49-F238E27FC236}">
                <a16:creationId xmlns:a16="http://schemas.microsoft.com/office/drawing/2014/main" id="{D1DFD00E-27DC-004C-AEB1-698D0CD4E4A9}"/>
              </a:ext>
            </a:extLst>
          </p:cNvPr>
          <p:cNvCxnSpPr>
            <a:cxnSpLocks/>
          </p:cNvCxnSpPr>
          <p:nvPr/>
        </p:nvCxnSpPr>
        <p:spPr>
          <a:xfrm>
            <a:off x="3329864" y="4072605"/>
            <a:ext cx="32564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53" name="Connecteur droit 47">
            <a:extLst>
              <a:ext uri="{FF2B5EF4-FFF2-40B4-BE49-F238E27FC236}">
                <a16:creationId xmlns:a16="http://schemas.microsoft.com/office/drawing/2014/main" id="{29B398C9-A27C-034A-B037-B2BC23C9870C}"/>
              </a:ext>
            </a:extLst>
          </p:cNvPr>
          <p:cNvCxnSpPr>
            <a:cxnSpLocks/>
          </p:cNvCxnSpPr>
          <p:nvPr/>
        </p:nvCxnSpPr>
        <p:spPr>
          <a:xfrm>
            <a:off x="3329864" y="4100724"/>
            <a:ext cx="32564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54" name="Connecteur droit 48">
            <a:extLst>
              <a:ext uri="{FF2B5EF4-FFF2-40B4-BE49-F238E27FC236}">
                <a16:creationId xmlns:a16="http://schemas.microsoft.com/office/drawing/2014/main" id="{772ADEFA-BA0B-4A4F-9408-BF7C131BCCDF}"/>
              </a:ext>
            </a:extLst>
          </p:cNvPr>
          <p:cNvCxnSpPr>
            <a:cxnSpLocks/>
          </p:cNvCxnSpPr>
          <p:nvPr/>
        </p:nvCxnSpPr>
        <p:spPr>
          <a:xfrm>
            <a:off x="3329864" y="4044486"/>
            <a:ext cx="32564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55" name="Connecteur droit 49">
            <a:extLst>
              <a:ext uri="{FF2B5EF4-FFF2-40B4-BE49-F238E27FC236}">
                <a16:creationId xmlns:a16="http://schemas.microsoft.com/office/drawing/2014/main" id="{3980E71B-79CE-C34F-AEA7-821280E896D6}"/>
              </a:ext>
            </a:extLst>
          </p:cNvPr>
          <p:cNvCxnSpPr>
            <a:cxnSpLocks/>
          </p:cNvCxnSpPr>
          <p:nvPr/>
        </p:nvCxnSpPr>
        <p:spPr>
          <a:xfrm>
            <a:off x="3329864" y="4016367"/>
            <a:ext cx="32564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56" name="Connecteur droit 50">
            <a:extLst>
              <a:ext uri="{FF2B5EF4-FFF2-40B4-BE49-F238E27FC236}">
                <a16:creationId xmlns:a16="http://schemas.microsoft.com/office/drawing/2014/main" id="{CEB5D3A9-6A8D-2340-9213-0BEA6BD6C84C}"/>
              </a:ext>
            </a:extLst>
          </p:cNvPr>
          <p:cNvCxnSpPr>
            <a:cxnSpLocks/>
          </p:cNvCxnSpPr>
          <p:nvPr/>
        </p:nvCxnSpPr>
        <p:spPr>
          <a:xfrm>
            <a:off x="4291383" y="4185084"/>
            <a:ext cx="32564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57" name="Connecteur droit 51">
            <a:extLst>
              <a:ext uri="{FF2B5EF4-FFF2-40B4-BE49-F238E27FC236}">
                <a16:creationId xmlns:a16="http://schemas.microsoft.com/office/drawing/2014/main" id="{72F38C84-DADE-DB4D-8A8B-0DCD16476110}"/>
              </a:ext>
            </a:extLst>
          </p:cNvPr>
          <p:cNvCxnSpPr>
            <a:cxnSpLocks/>
          </p:cNvCxnSpPr>
          <p:nvPr/>
        </p:nvCxnSpPr>
        <p:spPr>
          <a:xfrm>
            <a:off x="4291383" y="4156962"/>
            <a:ext cx="32564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58" name="Connecteur droit 52">
            <a:extLst>
              <a:ext uri="{FF2B5EF4-FFF2-40B4-BE49-F238E27FC236}">
                <a16:creationId xmlns:a16="http://schemas.microsoft.com/office/drawing/2014/main" id="{69DD212C-D72E-4447-A867-470985109BBC}"/>
              </a:ext>
            </a:extLst>
          </p:cNvPr>
          <p:cNvCxnSpPr>
            <a:cxnSpLocks/>
          </p:cNvCxnSpPr>
          <p:nvPr/>
        </p:nvCxnSpPr>
        <p:spPr>
          <a:xfrm>
            <a:off x="4291383" y="4128843"/>
            <a:ext cx="32564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59" name="Connecteur droit 53">
            <a:extLst>
              <a:ext uri="{FF2B5EF4-FFF2-40B4-BE49-F238E27FC236}">
                <a16:creationId xmlns:a16="http://schemas.microsoft.com/office/drawing/2014/main" id="{9EC09BA8-7074-1043-BE0D-E90D70AC8223}"/>
              </a:ext>
            </a:extLst>
          </p:cNvPr>
          <p:cNvCxnSpPr>
            <a:cxnSpLocks/>
          </p:cNvCxnSpPr>
          <p:nvPr/>
        </p:nvCxnSpPr>
        <p:spPr>
          <a:xfrm>
            <a:off x="4291383" y="4072605"/>
            <a:ext cx="32564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60" name="Connecteur droit 54">
            <a:extLst>
              <a:ext uri="{FF2B5EF4-FFF2-40B4-BE49-F238E27FC236}">
                <a16:creationId xmlns:a16="http://schemas.microsoft.com/office/drawing/2014/main" id="{22E1A11A-4EAB-6B4C-B74E-AAB4180E6041}"/>
              </a:ext>
            </a:extLst>
          </p:cNvPr>
          <p:cNvCxnSpPr>
            <a:cxnSpLocks/>
          </p:cNvCxnSpPr>
          <p:nvPr/>
        </p:nvCxnSpPr>
        <p:spPr>
          <a:xfrm>
            <a:off x="4291383" y="4100724"/>
            <a:ext cx="32564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61" name="Connecteur droit 55">
            <a:extLst>
              <a:ext uri="{FF2B5EF4-FFF2-40B4-BE49-F238E27FC236}">
                <a16:creationId xmlns:a16="http://schemas.microsoft.com/office/drawing/2014/main" id="{794C5208-1272-CA43-BDF0-C80B6796BAFE}"/>
              </a:ext>
            </a:extLst>
          </p:cNvPr>
          <p:cNvCxnSpPr>
            <a:cxnSpLocks/>
          </p:cNvCxnSpPr>
          <p:nvPr/>
        </p:nvCxnSpPr>
        <p:spPr>
          <a:xfrm>
            <a:off x="5211087" y="4185084"/>
            <a:ext cx="32241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62" name="Connecteur droit 56">
            <a:extLst>
              <a:ext uri="{FF2B5EF4-FFF2-40B4-BE49-F238E27FC236}">
                <a16:creationId xmlns:a16="http://schemas.microsoft.com/office/drawing/2014/main" id="{88B112F5-1A66-2C41-96BE-6249B2822452}"/>
              </a:ext>
            </a:extLst>
          </p:cNvPr>
          <p:cNvCxnSpPr>
            <a:cxnSpLocks/>
          </p:cNvCxnSpPr>
          <p:nvPr/>
        </p:nvCxnSpPr>
        <p:spPr>
          <a:xfrm>
            <a:off x="5211087" y="4156962"/>
            <a:ext cx="32241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63" name="Connecteur droit 57">
            <a:extLst>
              <a:ext uri="{FF2B5EF4-FFF2-40B4-BE49-F238E27FC236}">
                <a16:creationId xmlns:a16="http://schemas.microsoft.com/office/drawing/2014/main" id="{137EF09E-A836-C647-BAA0-D90BAE37E079}"/>
              </a:ext>
            </a:extLst>
          </p:cNvPr>
          <p:cNvCxnSpPr>
            <a:cxnSpLocks/>
          </p:cNvCxnSpPr>
          <p:nvPr/>
        </p:nvCxnSpPr>
        <p:spPr>
          <a:xfrm>
            <a:off x="5211087" y="4128843"/>
            <a:ext cx="32241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64" name="Connecteur droit 58">
            <a:extLst>
              <a:ext uri="{FF2B5EF4-FFF2-40B4-BE49-F238E27FC236}">
                <a16:creationId xmlns:a16="http://schemas.microsoft.com/office/drawing/2014/main" id="{454DA5B3-EB04-E44E-8E68-A18AEA95698A}"/>
              </a:ext>
            </a:extLst>
          </p:cNvPr>
          <p:cNvCxnSpPr>
            <a:cxnSpLocks/>
          </p:cNvCxnSpPr>
          <p:nvPr/>
        </p:nvCxnSpPr>
        <p:spPr>
          <a:xfrm>
            <a:off x="5211087" y="4100724"/>
            <a:ext cx="32241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65" name="Connecteur droit 59">
            <a:extLst>
              <a:ext uri="{FF2B5EF4-FFF2-40B4-BE49-F238E27FC236}">
                <a16:creationId xmlns:a16="http://schemas.microsoft.com/office/drawing/2014/main" id="{40FE85D8-7CFC-DC41-A2F1-61FEA642A591}"/>
              </a:ext>
            </a:extLst>
          </p:cNvPr>
          <p:cNvCxnSpPr>
            <a:cxnSpLocks/>
          </p:cNvCxnSpPr>
          <p:nvPr/>
        </p:nvCxnSpPr>
        <p:spPr>
          <a:xfrm>
            <a:off x="1979712" y="3023587"/>
            <a:ext cx="0" cy="1052549"/>
          </a:xfrm>
          <a:prstGeom prst="line">
            <a:avLst/>
          </a:prstGeom>
          <a:ln w="9525">
            <a:solidFill>
              <a:srgbClr val="52758B"/>
            </a:solidFill>
          </a:ln>
        </p:spPr>
        <p:style>
          <a:lnRef idx="1">
            <a:schemeClr val="accent1"/>
          </a:lnRef>
          <a:fillRef idx="0">
            <a:schemeClr val="accent1"/>
          </a:fillRef>
          <a:effectRef idx="0">
            <a:schemeClr val="accent1"/>
          </a:effectRef>
          <a:fontRef idx="minor">
            <a:schemeClr val="tx1"/>
          </a:fontRef>
        </p:style>
      </p:cxnSp>
      <p:cxnSp>
        <p:nvCxnSpPr>
          <p:cNvPr id="66" name="Connecteur droit 60">
            <a:extLst>
              <a:ext uri="{FF2B5EF4-FFF2-40B4-BE49-F238E27FC236}">
                <a16:creationId xmlns:a16="http://schemas.microsoft.com/office/drawing/2014/main" id="{6E4E5A40-1FEE-F942-BE32-DD3905414BC8}"/>
              </a:ext>
            </a:extLst>
          </p:cNvPr>
          <p:cNvCxnSpPr>
            <a:cxnSpLocks/>
          </p:cNvCxnSpPr>
          <p:nvPr/>
        </p:nvCxnSpPr>
        <p:spPr>
          <a:xfrm>
            <a:off x="3005826" y="3023587"/>
            <a:ext cx="0" cy="1052549"/>
          </a:xfrm>
          <a:prstGeom prst="line">
            <a:avLst/>
          </a:prstGeom>
          <a:ln w="9525">
            <a:solidFill>
              <a:srgbClr val="52758B"/>
            </a:solidFill>
          </a:ln>
        </p:spPr>
        <p:style>
          <a:lnRef idx="1">
            <a:schemeClr val="accent1"/>
          </a:lnRef>
          <a:fillRef idx="0">
            <a:schemeClr val="accent1"/>
          </a:fillRef>
          <a:effectRef idx="0">
            <a:schemeClr val="accent1"/>
          </a:effectRef>
          <a:fontRef idx="minor">
            <a:schemeClr val="tx1"/>
          </a:fontRef>
        </p:style>
      </p:cxnSp>
      <p:cxnSp>
        <p:nvCxnSpPr>
          <p:cNvPr id="67" name="Connecteur droit 61">
            <a:extLst>
              <a:ext uri="{FF2B5EF4-FFF2-40B4-BE49-F238E27FC236}">
                <a16:creationId xmlns:a16="http://schemas.microsoft.com/office/drawing/2014/main" id="{56722553-1634-454F-BDBE-A61450548A7C}"/>
              </a:ext>
            </a:extLst>
          </p:cNvPr>
          <p:cNvCxnSpPr>
            <a:cxnSpLocks/>
          </p:cNvCxnSpPr>
          <p:nvPr/>
        </p:nvCxnSpPr>
        <p:spPr>
          <a:xfrm>
            <a:off x="3998480" y="3007810"/>
            <a:ext cx="0" cy="1052549"/>
          </a:xfrm>
          <a:prstGeom prst="line">
            <a:avLst/>
          </a:prstGeom>
          <a:ln w="9525">
            <a:solidFill>
              <a:srgbClr val="52758B"/>
            </a:solidFill>
          </a:ln>
        </p:spPr>
        <p:style>
          <a:lnRef idx="1">
            <a:schemeClr val="accent1"/>
          </a:lnRef>
          <a:fillRef idx="0">
            <a:schemeClr val="accent1"/>
          </a:fillRef>
          <a:effectRef idx="0">
            <a:schemeClr val="accent1"/>
          </a:effectRef>
          <a:fontRef idx="minor">
            <a:schemeClr val="tx1"/>
          </a:fontRef>
        </p:style>
      </p:cxnSp>
      <p:cxnSp>
        <p:nvCxnSpPr>
          <p:cNvPr id="68" name="Connecteur droit 62">
            <a:extLst>
              <a:ext uri="{FF2B5EF4-FFF2-40B4-BE49-F238E27FC236}">
                <a16:creationId xmlns:a16="http://schemas.microsoft.com/office/drawing/2014/main" id="{EB5AEB0C-6A88-4B40-812C-0D28C4ECEB63}"/>
              </a:ext>
            </a:extLst>
          </p:cNvPr>
          <p:cNvCxnSpPr>
            <a:cxnSpLocks/>
          </p:cNvCxnSpPr>
          <p:nvPr/>
        </p:nvCxnSpPr>
        <p:spPr>
          <a:xfrm>
            <a:off x="4941057" y="3023587"/>
            <a:ext cx="0" cy="1052549"/>
          </a:xfrm>
          <a:prstGeom prst="line">
            <a:avLst/>
          </a:prstGeom>
          <a:ln w="9525">
            <a:solidFill>
              <a:srgbClr val="52758B"/>
            </a:solidFill>
          </a:ln>
        </p:spPr>
        <p:style>
          <a:lnRef idx="1">
            <a:schemeClr val="accent1"/>
          </a:lnRef>
          <a:fillRef idx="0">
            <a:schemeClr val="accent1"/>
          </a:fillRef>
          <a:effectRef idx="0">
            <a:schemeClr val="accent1"/>
          </a:effectRef>
          <a:fontRef idx="minor">
            <a:schemeClr val="tx1"/>
          </a:fontRef>
        </p:style>
      </p:cxnSp>
      <p:cxnSp>
        <p:nvCxnSpPr>
          <p:cNvPr id="69" name="Connecteur droit 63">
            <a:extLst>
              <a:ext uri="{FF2B5EF4-FFF2-40B4-BE49-F238E27FC236}">
                <a16:creationId xmlns:a16="http://schemas.microsoft.com/office/drawing/2014/main" id="{1E6187C4-DD04-914D-BEAF-F3A5C2132D8B}"/>
              </a:ext>
            </a:extLst>
          </p:cNvPr>
          <p:cNvCxnSpPr>
            <a:cxnSpLocks/>
          </p:cNvCxnSpPr>
          <p:nvPr/>
        </p:nvCxnSpPr>
        <p:spPr>
          <a:xfrm>
            <a:off x="5805153" y="3023587"/>
            <a:ext cx="0" cy="1052549"/>
          </a:xfrm>
          <a:prstGeom prst="line">
            <a:avLst/>
          </a:prstGeom>
          <a:ln w="9525">
            <a:solidFill>
              <a:srgbClr val="52758B"/>
            </a:solidFill>
          </a:ln>
        </p:spPr>
        <p:style>
          <a:lnRef idx="1">
            <a:schemeClr val="accent1"/>
          </a:lnRef>
          <a:fillRef idx="0">
            <a:schemeClr val="accent1"/>
          </a:fillRef>
          <a:effectRef idx="0">
            <a:schemeClr val="accent1"/>
          </a:effectRef>
          <a:fontRef idx="minor">
            <a:schemeClr val="tx1"/>
          </a:fontRef>
        </p:style>
      </p:cxnSp>
      <p:cxnSp>
        <p:nvCxnSpPr>
          <p:cNvPr id="70" name="Connecteur droit 64">
            <a:extLst>
              <a:ext uri="{FF2B5EF4-FFF2-40B4-BE49-F238E27FC236}">
                <a16:creationId xmlns:a16="http://schemas.microsoft.com/office/drawing/2014/main" id="{539F86F7-3E48-0341-8BE8-3277483F6DF6}"/>
              </a:ext>
            </a:extLst>
          </p:cNvPr>
          <p:cNvCxnSpPr>
            <a:cxnSpLocks/>
          </p:cNvCxnSpPr>
          <p:nvPr/>
        </p:nvCxnSpPr>
        <p:spPr>
          <a:xfrm>
            <a:off x="6913366" y="3023587"/>
            <a:ext cx="0" cy="1052549"/>
          </a:xfrm>
          <a:prstGeom prst="line">
            <a:avLst/>
          </a:prstGeom>
          <a:ln w="9525">
            <a:solidFill>
              <a:srgbClr val="52758B"/>
            </a:solidFill>
          </a:ln>
        </p:spPr>
        <p:style>
          <a:lnRef idx="1">
            <a:schemeClr val="accent1"/>
          </a:lnRef>
          <a:fillRef idx="0">
            <a:schemeClr val="accent1"/>
          </a:fillRef>
          <a:effectRef idx="0">
            <a:schemeClr val="accent1"/>
          </a:effectRef>
          <a:fontRef idx="minor">
            <a:schemeClr val="tx1"/>
          </a:fontRef>
        </p:style>
      </p:cxnSp>
      <p:cxnSp>
        <p:nvCxnSpPr>
          <p:cNvPr id="71" name="Connecteur droit 65">
            <a:extLst>
              <a:ext uri="{FF2B5EF4-FFF2-40B4-BE49-F238E27FC236}">
                <a16:creationId xmlns:a16="http://schemas.microsoft.com/office/drawing/2014/main" id="{913E0DF8-240D-4243-B84F-1B0B6ACC63F2}"/>
              </a:ext>
            </a:extLst>
          </p:cNvPr>
          <p:cNvCxnSpPr>
            <a:cxnSpLocks/>
          </p:cNvCxnSpPr>
          <p:nvPr/>
        </p:nvCxnSpPr>
        <p:spPr>
          <a:xfrm>
            <a:off x="6165277" y="4185084"/>
            <a:ext cx="296938"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72" name="Connecteur droit 66">
            <a:extLst>
              <a:ext uri="{FF2B5EF4-FFF2-40B4-BE49-F238E27FC236}">
                <a16:creationId xmlns:a16="http://schemas.microsoft.com/office/drawing/2014/main" id="{BE078042-D1EF-744E-A65D-C2BE0DEE06FD}"/>
              </a:ext>
            </a:extLst>
          </p:cNvPr>
          <p:cNvCxnSpPr>
            <a:cxnSpLocks/>
          </p:cNvCxnSpPr>
          <p:nvPr/>
        </p:nvCxnSpPr>
        <p:spPr>
          <a:xfrm>
            <a:off x="6165277" y="4156962"/>
            <a:ext cx="296938"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cxnSp>
        <p:nvCxnSpPr>
          <p:cNvPr id="73" name="Connecteur droit 67">
            <a:extLst>
              <a:ext uri="{FF2B5EF4-FFF2-40B4-BE49-F238E27FC236}">
                <a16:creationId xmlns:a16="http://schemas.microsoft.com/office/drawing/2014/main" id="{4F17C69D-D546-1B49-ABE0-05E0EB367907}"/>
              </a:ext>
            </a:extLst>
          </p:cNvPr>
          <p:cNvCxnSpPr>
            <a:cxnSpLocks/>
          </p:cNvCxnSpPr>
          <p:nvPr/>
        </p:nvCxnSpPr>
        <p:spPr>
          <a:xfrm>
            <a:off x="7326306" y="4185084"/>
            <a:ext cx="224550" cy="0"/>
          </a:xfrm>
          <a:prstGeom prst="line">
            <a:avLst/>
          </a:prstGeom>
          <a:ln w="19050">
            <a:solidFill>
              <a:srgbClr val="FCCA3C"/>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80387"/>
            <a:ext cx="9144000" cy="902463"/>
          </a:xfrm>
          <a:prstGeom prst="rect">
            <a:avLst/>
          </a:prstGeom>
        </p:spPr>
      </p:pic>
      <p:pic>
        <p:nvPicPr>
          <p:cNvPr id="75" name="Picture 74"/>
          <p:cNvPicPr>
            <a:picLocks noChangeAspect="1"/>
          </p:cNvPicPr>
          <p:nvPr/>
        </p:nvPicPr>
        <p:blipFill>
          <a:blip r:embed="rId12"/>
          <a:stretch>
            <a:fillRect/>
          </a:stretch>
        </p:blipFill>
        <p:spPr>
          <a:xfrm>
            <a:off x="6935559" y="5995477"/>
            <a:ext cx="2164444" cy="862523"/>
          </a:xfrm>
          <a:prstGeom prst="rect">
            <a:avLst/>
          </a:prstGeom>
        </p:spPr>
      </p:pic>
      <p:sp>
        <p:nvSpPr>
          <p:cNvPr id="77" name="Title 2"/>
          <p:cNvSpPr txBox="1">
            <a:spLocks/>
          </p:cNvSpPr>
          <p:nvPr/>
        </p:nvSpPr>
        <p:spPr>
          <a:xfrm>
            <a:off x="266003" y="966894"/>
            <a:ext cx="8814816" cy="724487"/>
          </a:xfrm>
          <a:prstGeom prst="rect">
            <a:avLst/>
          </a:prstGeom>
          <a:ln>
            <a:noFill/>
          </a:ln>
        </p:spPr>
        <p:txBody>
          <a:bodyPr vert="horz" lIns="91440" tIns="45720" rIns="91440" bIns="45720" rtlCol="0" anchor="ctr">
            <a:noAutofit/>
            <a:scene3d>
              <a:camera prst="orthographicFront"/>
              <a:lightRig rig="threePt" dir="t"/>
            </a:scene3d>
            <a:sp3d>
              <a:contourClr>
                <a:schemeClr val="tx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75D1A"/>
                </a:solidFill>
                <a:latin typeface="Arial" panose="020B0604020202020204" pitchFamily="34" charset="0"/>
                <a:cs typeface="Arial" panose="020B0604020202020204" pitchFamily="34" charset="0"/>
              </a:rPr>
              <a:t>WIPO GREEN Database Categories</a:t>
            </a:r>
          </a:p>
        </p:txBody>
      </p:sp>
    </p:spTree>
    <p:extLst>
      <p:ext uri="{BB962C8B-B14F-4D97-AF65-F5344CB8AC3E}">
        <p14:creationId xmlns:p14="http://schemas.microsoft.com/office/powerpoint/2010/main" val="103987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56" t="1701" r="1556" b="1701"/>
          <a:stretch/>
        </p:blipFill>
        <p:spPr>
          <a:xfrm>
            <a:off x="1" y="116632"/>
            <a:ext cx="9153524" cy="6579096"/>
          </a:xfrm>
          <a:prstGeom prst="rect">
            <a:avLst/>
          </a:prstGeom>
        </p:spPr>
      </p:pic>
      <p:sp>
        <p:nvSpPr>
          <p:cNvPr id="15364" name="Rectangle 3"/>
          <p:cNvSpPr>
            <a:spLocks noGrp="1" noChangeArrowheads="1"/>
          </p:cNvSpPr>
          <p:nvPr>
            <p:ph type="body" idx="4294967295"/>
          </p:nvPr>
        </p:nvSpPr>
        <p:spPr>
          <a:xfrm>
            <a:off x="3419306" y="836712"/>
            <a:ext cx="5406705" cy="4824536"/>
          </a:xfrm>
        </p:spPr>
        <p:txBody>
          <a:bodyPr>
            <a:normAutofit fontScale="92500"/>
          </a:bodyPr>
          <a:lstStyle/>
          <a:p>
            <a:pPr marL="0" indent="0">
              <a:lnSpc>
                <a:spcPct val="120000"/>
              </a:lnSpc>
              <a:buNone/>
              <a:defRPr/>
            </a:pPr>
            <a:r>
              <a:rPr lang="en-US" sz="3600" b="1" dirty="0">
                <a:solidFill>
                  <a:srgbClr val="025A30"/>
                </a:solidFill>
              </a:rPr>
              <a:t>Thank you!</a:t>
            </a:r>
          </a:p>
          <a:p>
            <a:pPr marL="0" indent="0">
              <a:lnSpc>
                <a:spcPct val="120000"/>
              </a:lnSpc>
              <a:buNone/>
              <a:defRPr/>
            </a:pPr>
            <a:endParaRPr lang="en-US" b="1" dirty="0">
              <a:solidFill>
                <a:srgbClr val="025A30"/>
              </a:solidFill>
            </a:endParaRPr>
          </a:p>
          <a:p>
            <a:pPr marL="0" indent="0">
              <a:lnSpc>
                <a:spcPct val="120000"/>
              </a:lnSpc>
              <a:buNone/>
              <a:defRPr/>
            </a:pPr>
            <a:r>
              <a:rPr lang="en-US" b="1" dirty="0">
                <a:solidFill>
                  <a:srgbClr val="025A30"/>
                </a:solidFill>
              </a:rPr>
              <a:t>WIPO GREEN</a:t>
            </a:r>
          </a:p>
          <a:p>
            <a:pPr marL="0" indent="0">
              <a:lnSpc>
                <a:spcPct val="120000"/>
              </a:lnSpc>
              <a:buNone/>
              <a:defRPr/>
            </a:pPr>
            <a:r>
              <a:rPr lang="en-US" dirty="0"/>
              <a:t>Queries: </a:t>
            </a:r>
            <a:br>
              <a:rPr lang="en-US" dirty="0"/>
            </a:br>
            <a:r>
              <a:rPr lang="en-US" dirty="0">
                <a:hlinkClick r:id="rId4"/>
              </a:rPr>
              <a:t>wipo.green@wipo.int</a:t>
            </a:r>
            <a:r>
              <a:rPr lang="en-US" dirty="0"/>
              <a:t> </a:t>
            </a:r>
          </a:p>
          <a:p>
            <a:pPr marL="0" indent="0">
              <a:lnSpc>
                <a:spcPct val="120000"/>
              </a:lnSpc>
              <a:buNone/>
              <a:defRPr/>
            </a:pPr>
            <a:endParaRPr lang="en-US" dirty="0"/>
          </a:p>
          <a:p>
            <a:pPr marL="0" indent="0">
              <a:lnSpc>
                <a:spcPct val="120000"/>
              </a:lnSpc>
              <a:buNone/>
              <a:defRPr/>
            </a:pPr>
            <a:r>
              <a:rPr lang="en-US" dirty="0"/>
              <a:t>Further information: </a:t>
            </a:r>
            <a:r>
              <a:rPr lang="en-US" dirty="0">
                <a:hlinkClick r:id="rId5"/>
              </a:rPr>
              <a:t>www.wipo.int/green</a:t>
            </a:r>
            <a:endParaRPr lang="en-US" dirty="0"/>
          </a:p>
          <a:p>
            <a:pPr marL="0" indent="0">
              <a:lnSpc>
                <a:spcPct val="120000"/>
              </a:lnSpc>
              <a:buNone/>
              <a:defRPr/>
            </a:pPr>
            <a:r>
              <a:rPr lang="en-US" dirty="0">
                <a:hlinkClick r:id="rId6"/>
              </a:rPr>
              <a:t>WIPO GREEN Newsletter</a:t>
            </a:r>
            <a:r>
              <a:rPr lang="en-US" dirty="0"/>
              <a:t> </a:t>
            </a:r>
          </a:p>
          <a:p>
            <a:pPr marL="0" indent="0">
              <a:lnSpc>
                <a:spcPct val="120000"/>
              </a:lnSpc>
              <a:buNone/>
              <a:defRPr/>
            </a:pPr>
            <a:r>
              <a:rPr lang="en-US" dirty="0">
                <a:hlinkClick r:id="rId7"/>
              </a:rPr>
              <a:t>Register as a database user</a:t>
            </a:r>
            <a:endParaRPr lang="en-US" b="1" dirty="0"/>
          </a:p>
          <a:p>
            <a:pPr marL="0" indent="0">
              <a:lnSpc>
                <a:spcPct val="120000"/>
              </a:lnSpc>
              <a:buNone/>
              <a:defRPr/>
            </a:pPr>
            <a:endParaRPr lang="en-US" dirty="0"/>
          </a:p>
          <a:p>
            <a:pPr marL="0" indent="0">
              <a:lnSpc>
                <a:spcPct val="120000"/>
              </a:lnSpc>
              <a:buNone/>
              <a:defRPr/>
            </a:pPr>
            <a:endParaRPr lang="en-US"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1835" y="5375216"/>
            <a:ext cx="1584176" cy="1341150"/>
          </a:xfrm>
          <a:prstGeom prst="rect">
            <a:avLst/>
          </a:prstGeom>
        </p:spPr>
      </p:pic>
    </p:spTree>
    <p:extLst>
      <p:ext uri="{BB962C8B-B14F-4D97-AF65-F5344CB8AC3E}">
        <p14:creationId xmlns:p14="http://schemas.microsoft.com/office/powerpoint/2010/main" val="393322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b="1" dirty="0" err="1">
                <a:solidFill>
                  <a:srgbClr val="006600"/>
                </a:solidFill>
              </a:rPr>
              <a:t>Context</a:t>
            </a:r>
            <a:r>
              <a:rPr lang="fr-CH" b="1" dirty="0">
                <a:solidFill>
                  <a:srgbClr val="006600"/>
                </a:solidFill>
              </a:rPr>
              <a:t>: Setting the </a:t>
            </a:r>
            <a:r>
              <a:rPr lang="fr-CH" b="1" dirty="0" err="1">
                <a:solidFill>
                  <a:srgbClr val="006600"/>
                </a:solidFill>
              </a:rPr>
              <a:t>Scene</a:t>
            </a:r>
            <a:endParaRPr lang="en-US" b="1" dirty="0">
              <a:solidFill>
                <a:srgbClr val="006600"/>
              </a:solidFill>
            </a:endParaRPr>
          </a:p>
        </p:txBody>
      </p:sp>
      <p:sp>
        <p:nvSpPr>
          <p:cNvPr id="3" name="Content Placeholder 2"/>
          <p:cNvSpPr>
            <a:spLocks noGrp="1"/>
          </p:cNvSpPr>
          <p:nvPr>
            <p:ph idx="1"/>
          </p:nvPr>
        </p:nvSpPr>
        <p:spPr/>
        <p:txBody>
          <a:bodyPr/>
          <a:lstStyle/>
          <a:p>
            <a:r>
              <a:rPr lang="fr-CH" dirty="0" err="1"/>
              <a:t>Evolving</a:t>
            </a:r>
            <a:r>
              <a:rPr lang="fr-CH" dirty="0"/>
              <a:t> </a:t>
            </a:r>
            <a:r>
              <a:rPr lang="fr-CH" dirty="0" err="1"/>
              <a:t>risk</a:t>
            </a:r>
            <a:r>
              <a:rPr lang="fr-CH" dirty="0"/>
              <a:t> </a:t>
            </a:r>
            <a:r>
              <a:rPr lang="fr-CH" dirty="0" err="1"/>
              <a:t>landscape</a:t>
            </a:r>
            <a:r>
              <a:rPr lang="fr-CH" dirty="0"/>
              <a:t> (</a:t>
            </a:r>
            <a:r>
              <a:rPr lang="fr-CH" dirty="0" err="1"/>
              <a:t>aka</a:t>
            </a:r>
            <a:r>
              <a:rPr lang="fr-CH" dirty="0"/>
              <a:t> «</a:t>
            </a:r>
            <a:r>
              <a:rPr lang="fr-CH" dirty="0" err="1"/>
              <a:t>why</a:t>
            </a:r>
            <a:r>
              <a:rPr lang="fr-CH" dirty="0"/>
              <a:t> </a:t>
            </a:r>
            <a:r>
              <a:rPr lang="fr-CH" dirty="0" err="1"/>
              <a:t>we</a:t>
            </a:r>
            <a:r>
              <a:rPr lang="fr-CH" dirty="0"/>
              <a:t> must </a:t>
            </a:r>
            <a:r>
              <a:rPr lang="fr-CH" dirty="0" err="1"/>
              <a:t>act</a:t>
            </a:r>
            <a:r>
              <a:rPr lang="fr-CH" dirty="0"/>
              <a:t>»)</a:t>
            </a:r>
          </a:p>
          <a:p>
            <a:pPr marL="0" indent="0">
              <a:buNone/>
            </a:pPr>
            <a:endParaRPr lang="fr-CH" dirty="0"/>
          </a:p>
          <a:p>
            <a:r>
              <a:rPr lang="fr-CH" dirty="0"/>
              <a:t>Green </a:t>
            </a:r>
            <a:r>
              <a:rPr lang="fr-CH" dirty="0" err="1"/>
              <a:t>tech</a:t>
            </a:r>
            <a:r>
              <a:rPr lang="fr-CH" dirty="0"/>
              <a:t> </a:t>
            </a:r>
            <a:r>
              <a:rPr lang="fr-CH" dirty="0" err="1"/>
              <a:t>growth</a:t>
            </a:r>
            <a:r>
              <a:rPr lang="fr-CH" dirty="0"/>
              <a:t> </a:t>
            </a:r>
            <a:r>
              <a:rPr lang="fr-CH" dirty="0" err="1"/>
              <a:t>outlook</a:t>
            </a:r>
            <a:endParaRPr lang="fr-CH" dirty="0"/>
          </a:p>
          <a:p>
            <a:pPr marL="0" indent="0">
              <a:buNone/>
            </a:pPr>
            <a:endParaRPr lang="fr-CH" dirty="0"/>
          </a:p>
          <a:p>
            <a:r>
              <a:rPr lang="fr-CH" dirty="0" err="1"/>
              <a:t>Policies</a:t>
            </a:r>
            <a:r>
              <a:rPr lang="fr-CH" dirty="0"/>
              <a:t> to </a:t>
            </a:r>
            <a:r>
              <a:rPr lang="fr-CH" dirty="0" err="1"/>
              <a:t>foster</a:t>
            </a:r>
            <a:r>
              <a:rPr lang="fr-CH" dirty="0"/>
              <a:t> </a:t>
            </a:r>
            <a:r>
              <a:rPr lang="fr-CH" dirty="0" err="1"/>
              <a:t>low-carbon</a:t>
            </a:r>
            <a:r>
              <a:rPr lang="fr-CH" dirty="0"/>
              <a:t> innovation</a:t>
            </a:r>
          </a:p>
          <a:p>
            <a:pPr marL="0" indent="0">
              <a:buNone/>
            </a:pPr>
            <a:endParaRPr lang="fr-CH" dirty="0"/>
          </a:p>
          <a:p>
            <a:r>
              <a:rPr lang="fr-CH" dirty="0" err="1"/>
              <a:t>Knowledge</a:t>
            </a:r>
            <a:r>
              <a:rPr lang="fr-CH" dirty="0"/>
              <a:t> </a:t>
            </a:r>
            <a:r>
              <a:rPr lang="fr-CH" dirty="0" err="1"/>
              <a:t>spillover</a:t>
            </a:r>
            <a:r>
              <a:rPr lang="fr-CH" dirty="0"/>
              <a:t>, </a:t>
            </a:r>
            <a:r>
              <a:rPr lang="fr-CH" dirty="0" err="1"/>
              <a:t>technology</a:t>
            </a:r>
            <a:r>
              <a:rPr lang="fr-CH" dirty="0"/>
              <a:t> diffusion, and </a:t>
            </a:r>
            <a:r>
              <a:rPr lang="fr-CH" dirty="0" err="1"/>
              <a:t>IPRs</a:t>
            </a:r>
            <a:endParaRPr lang="fr-CH" dirty="0"/>
          </a:p>
          <a:p>
            <a:pPr marL="0" indent="0">
              <a:buNone/>
            </a:pPr>
            <a:endParaRPr lang="fr-CH" dirty="0"/>
          </a:p>
          <a:p>
            <a:r>
              <a:rPr lang="fr-CH" dirty="0"/>
              <a:t>WIPO GREEN</a:t>
            </a:r>
          </a:p>
          <a:p>
            <a:endParaRPr lang="en-US" dirty="0"/>
          </a:p>
        </p:txBody>
      </p:sp>
    </p:spTree>
    <p:extLst>
      <p:ext uri="{BB962C8B-B14F-4D97-AF65-F5344CB8AC3E}">
        <p14:creationId xmlns:p14="http://schemas.microsoft.com/office/powerpoint/2010/main" val="316104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786" y="44012"/>
            <a:ext cx="8098014" cy="932269"/>
          </a:xfrm>
          <a:ln>
            <a:noFill/>
          </a:ln>
        </p:spPr>
        <p:txBody>
          <a:bodyPr>
            <a:scene3d>
              <a:camera prst="orthographicFront"/>
              <a:lightRig rig="threePt" dir="t"/>
            </a:scene3d>
            <a:sp3d>
              <a:contourClr>
                <a:schemeClr val="tx1"/>
              </a:contourClr>
            </a:sp3d>
          </a:bodyPr>
          <a:lstStyle/>
          <a:p>
            <a:pPr algn="ctr"/>
            <a:r>
              <a:rPr lang="en-US" b="1" dirty="0">
                <a:solidFill>
                  <a:srgbClr val="006600"/>
                </a:solidFill>
              </a:rPr>
              <a:t>The evolving global risk landscape</a:t>
            </a:r>
          </a:p>
        </p:txBody>
      </p:sp>
      <p:sp>
        <p:nvSpPr>
          <p:cNvPr id="5" name="Rectangle 4"/>
          <p:cNvSpPr/>
          <p:nvPr/>
        </p:nvSpPr>
        <p:spPr>
          <a:xfrm>
            <a:off x="1143000" y="5699415"/>
            <a:ext cx="2614872" cy="161583"/>
          </a:xfrm>
          <a:prstGeom prst="rect">
            <a:avLst/>
          </a:prstGeom>
        </p:spPr>
        <p:txBody>
          <a:bodyPr wrap="square">
            <a:spAutoFit/>
          </a:bodyPr>
          <a:lstStyle/>
          <a:p>
            <a:r>
              <a:rPr lang="en-GB" sz="450" dirty="0"/>
              <a:t>Source: </a:t>
            </a:r>
            <a:r>
              <a:rPr lang="en-US" sz="450" dirty="0"/>
              <a:t>Global Risks Report 2019, World Economic Forum</a:t>
            </a:r>
            <a:endParaRPr lang="en-GB" sz="45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2050" b="7043"/>
          <a:stretch/>
        </p:blipFill>
        <p:spPr>
          <a:xfrm>
            <a:off x="126234" y="1159625"/>
            <a:ext cx="8890131" cy="4620581"/>
          </a:xfrm>
          <a:prstGeom prst="rect">
            <a:avLst/>
          </a:prstGeom>
        </p:spPr>
      </p:pic>
      <p:pic>
        <p:nvPicPr>
          <p:cNvPr id="6" name="Picture 5"/>
          <p:cNvPicPr>
            <a:picLocks noChangeAspect="1"/>
          </p:cNvPicPr>
          <p:nvPr/>
        </p:nvPicPr>
        <p:blipFill>
          <a:blip r:embed="rId4"/>
          <a:stretch>
            <a:fillRect/>
          </a:stretch>
        </p:blipFill>
        <p:spPr>
          <a:xfrm>
            <a:off x="6743819" y="5980175"/>
            <a:ext cx="2272546" cy="807599"/>
          </a:xfrm>
          <a:prstGeom prst="rect">
            <a:avLst/>
          </a:prstGeom>
        </p:spPr>
      </p:pic>
    </p:spTree>
    <p:extLst>
      <p:ext uri="{BB962C8B-B14F-4D97-AF65-F5344CB8AC3E}">
        <p14:creationId xmlns:p14="http://schemas.microsoft.com/office/powerpoint/2010/main" val="358549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790142"/>
            <a:ext cx="8458200" cy="1243025"/>
          </a:xfrm>
          <a:ln>
            <a:noFill/>
          </a:ln>
        </p:spPr>
        <p:txBody>
          <a:bodyPr>
            <a:scene3d>
              <a:camera prst="orthographicFront"/>
              <a:lightRig rig="threePt" dir="t"/>
            </a:scene3d>
            <a:sp3d>
              <a:contourClr>
                <a:schemeClr val="tx1"/>
              </a:contourClr>
            </a:sp3d>
          </a:bodyPr>
          <a:lstStyle/>
          <a:p>
            <a:r>
              <a:rPr lang="en-US" b="1" dirty="0">
                <a:solidFill>
                  <a:srgbClr val="006600"/>
                </a:solidFill>
              </a:rPr>
              <a:t>Green technology growth outlook</a:t>
            </a:r>
            <a:br>
              <a:rPr lang="en-US" b="1" dirty="0">
                <a:solidFill>
                  <a:srgbClr val="006600"/>
                </a:solidFill>
              </a:rPr>
            </a:br>
            <a:r>
              <a:rPr lang="en-US" sz="2000" b="1" dirty="0">
                <a:solidFill>
                  <a:srgbClr val="006600"/>
                </a:solidFill>
              </a:rPr>
              <a:t>(in billion euros)</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32"/>
            <a:ext cx="9144000" cy="902463"/>
          </a:xfrm>
          <a:prstGeom prst="rect">
            <a:avLst/>
          </a:prstGeom>
        </p:spPr>
      </p:pic>
      <p:sp>
        <p:nvSpPr>
          <p:cNvPr id="10" name="TextBox 9"/>
          <p:cNvSpPr txBox="1"/>
          <p:nvPr/>
        </p:nvSpPr>
        <p:spPr>
          <a:xfrm>
            <a:off x="8077200" y="6456218"/>
            <a:ext cx="838199" cy="388912"/>
          </a:xfrm>
          <a:prstGeom prst="rect">
            <a:avLst/>
          </a:prstGeom>
          <a:solidFill>
            <a:schemeClr val="bg1"/>
          </a:solidFill>
          <a:ln>
            <a:solidFill>
              <a:schemeClr val="bg1"/>
            </a:solidFill>
          </a:ln>
        </p:spPr>
        <p:txBody>
          <a:bodyPr wrap="square" rtlCol="0">
            <a:spAutoFit/>
          </a:bodyPr>
          <a:lstStyle/>
          <a:p>
            <a:endParaRPr lang="fr-CH" dirty="0"/>
          </a:p>
        </p:txBody>
      </p:sp>
      <p:pic>
        <p:nvPicPr>
          <p:cNvPr id="11" name="Picture 10"/>
          <p:cNvPicPr>
            <a:picLocks noChangeAspect="1"/>
          </p:cNvPicPr>
          <p:nvPr/>
        </p:nvPicPr>
        <p:blipFill rotWithShape="1">
          <a:blip r:embed="rId4"/>
          <a:srcRect r="46269"/>
          <a:stretch/>
        </p:blipFill>
        <p:spPr>
          <a:xfrm>
            <a:off x="685800" y="2113264"/>
            <a:ext cx="5105400" cy="1750092"/>
          </a:xfrm>
          <a:prstGeom prst="rect">
            <a:avLst/>
          </a:prstGeom>
        </p:spPr>
      </p:pic>
      <p:pic>
        <p:nvPicPr>
          <p:cNvPr id="12" name="Picture 11"/>
          <p:cNvPicPr>
            <a:picLocks noChangeAspect="1"/>
          </p:cNvPicPr>
          <p:nvPr/>
        </p:nvPicPr>
        <p:blipFill>
          <a:blip r:embed="rId5"/>
          <a:stretch>
            <a:fillRect/>
          </a:stretch>
        </p:blipFill>
        <p:spPr>
          <a:xfrm>
            <a:off x="6051265" y="2602645"/>
            <a:ext cx="1910945" cy="685980"/>
          </a:xfrm>
          <a:prstGeom prst="rect">
            <a:avLst/>
          </a:prstGeom>
        </p:spPr>
      </p:pic>
      <p:pic>
        <p:nvPicPr>
          <p:cNvPr id="13" name="Picture 12"/>
          <p:cNvPicPr>
            <a:picLocks noChangeAspect="1"/>
          </p:cNvPicPr>
          <p:nvPr/>
        </p:nvPicPr>
        <p:blipFill rotWithShape="1">
          <a:blip r:embed="rId4"/>
          <a:srcRect l="53805"/>
          <a:stretch/>
        </p:blipFill>
        <p:spPr>
          <a:xfrm>
            <a:off x="3733800" y="3846802"/>
            <a:ext cx="4502330" cy="1795138"/>
          </a:xfrm>
          <a:prstGeom prst="rect">
            <a:avLst/>
          </a:prstGeom>
        </p:spPr>
      </p:pic>
      <p:sp>
        <p:nvSpPr>
          <p:cNvPr id="14" name="Rectangle 13"/>
          <p:cNvSpPr/>
          <p:nvPr/>
        </p:nvSpPr>
        <p:spPr>
          <a:xfrm>
            <a:off x="685800" y="4190898"/>
            <a:ext cx="2590800" cy="1477328"/>
          </a:xfrm>
          <a:prstGeom prst="rect">
            <a:avLst/>
          </a:prstGeom>
        </p:spPr>
        <p:txBody>
          <a:bodyPr wrap="square">
            <a:spAutoFit/>
          </a:bodyPr>
          <a:lstStyle/>
          <a:p>
            <a:pPr marL="0" lvl="1" indent="0">
              <a:buClr>
                <a:srgbClr val="92D050"/>
              </a:buClr>
              <a:buNone/>
            </a:pPr>
            <a:r>
              <a:rPr lang="en-US" dirty="0">
                <a:solidFill>
                  <a:schemeClr val="tx2">
                    <a:lumMod val="75000"/>
                    <a:lumOff val="25000"/>
                  </a:schemeClr>
                </a:solidFill>
              </a:rPr>
              <a:t>Demand for green technology is expected to grow by </a:t>
            </a:r>
            <a:r>
              <a:rPr lang="en-US" b="1" dirty="0">
                <a:solidFill>
                  <a:schemeClr val="tx2">
                    <a:lumMod val="75000"/>
                    <a:lumOff val="25000"/>
                  </a:schemeClr>
                </a:solidFill>
              </a:rPr>
              <a:t>6.9 percent</a:t>
            </a:r>
          </a:p>
          <a:p>
            <a:pPr marL="0" lvl="1" indent="0">
              <a:buClr>
                <a:srgbClr val="92D050"/>
              </a:buClr>
              <a:buNone/>
            </a:pPr>
            <a:r>
              <a:rPr lang="en-US" dirty="0">
                <a:solidFill>
                  <a:schemeClr val="tx2">
                    <a:lumMod val="75000"/>
                    <a:lumOff val="25000"/>
                  </a:schemeClr>
                </a:solidFill>
              </a:rPr>
              <a:t>annually to </a:t>
            </a:r>
            <a:r>
              <a:rPr lang="en-US" b="1" dirty="0">
                <a:solidFill>
                  <a:schemeClr val="tx2">
                    <a:lumMod val="75000"/>
                    <a:lumOff val="25000"/>
                  </a:schemeClr>
                </a:solidFill>
              </a:rPr>
              <a:t>5,902 billion euro </a:t>
            </a:r>
            <a:r>
              <a:rPr lang="en-US" dirty="0">
                <a:solidFill>
                  <a:schemeClr val="tx2">
                    <a:lumMod val="75000"/>
                    <a:lumOff val="25000"/>
                  </a:schemeClr>
                </a:solidFill>
              </a:rPr>
              <a:t>in 2025</a:t>
            </a:r>
          </a:p>
        </p:txBody>
      </p:sp>
      <p:sp>
        <p:nvSpPr>
          <p:cNvPr id="19" name="Rectangle 18"/>
          <p:cNvSpPr/>
          <p:nvPr/>
        </p:nvSpPr>
        <p:spPr>
          <a:xfrm>
            <a:off x="152400" y="6327333"/>
            <a:ext cx="3470564" cy="415498"/>
          </a:xfrm>
          <a:prstGeom prst="rect">
            <a:avLst/>
          </a:prstGeom>
        </p:spPr>
        <p:txBody>
          <a:bodyPr wrap="square">
            <a:spAutoFit/>
          </a:bodyPr>
          <a:lstStyle/>
          <a:p>
            <a:r>
              <a:rPr lang="en-US" sz="700" dirty="0"/>
              <a:t>Source: Federal Ministry for the Environment, Nature Conservation and Nuclear Safety (BMU) (2018): </a:t>
            </a:r>
            <a:r>
              <a:rPr lang="en-US" sz="700" dirty="0" err="1"/>
              <a:t>GreenTech</a:t>
            </a:r>
            <a:r>
              <a:rPr lang="en-US" sz="700" dirty="0"/>
              <a:t> Made in Germany 2018. www.bmu.de/fileadmin/Daten_BMU/Pools/Broschueren/greentech_2018_en_bf.pdf</a:t>
            </a:r>
            <a:endParaRPr lang="en-GB" sz="700" dirty="0"/>
          </a:p>
        </p:txBody>
      </p:sp>
    </p:spTree>
    <p:extLst>
      <p:ext uri="{BB962C8B-B14F-4D97-AF65-F5344CB8AC3E}">
        <p14:creationId xmlns:p14="http://schemas.microsoft.com/office/powerpoint/2010/main" val="149469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b="1" dirty="0">
                <a:solidFill>
                  <a:srgbClr val="006600"/>
                </a:solidFill>
              </a:rPr>
              <a:t>Policies that foster low-carbon innovation</a:t>
            </a:r>
          </a:p>
        </p:txBody>
      </p:sp>
      <p:sp>
        <p:nvSpPr>
          <p:cNvPr id="8195" name="Rectangle 3"/>
          <p:cNvSpPr>
            <a:spLocks noGrp="1" noChangeArrowheads="1"/>
          </p:cNvSpPr>
          <p:nvPr>
            <p:ph type="body" idx="1"/>
          </p:nvPr>
        </p:nvSpPr>
        <p:spPr>
          <a:xfrm>
            <a:off x="323850" y="1628775"/>
            <a:ext cx="6327775" cy="3960813"/>
          </a:xfrm>
        </p:spPr>
        <p:txBody>
          <a:bodyPr/>
          <a:lstStyle/>
          <a:p>
            <a:pPr algn="just" eaLnBrk="1" hangingPunct="1">
              <a:defRPr/>
            </a:pPr>
            <a:r>
              <a:rPr lang="en-US" altLang="en-US" dirty="0">
                <a:ea typeface="+mn-ea"/>
              </a:rPr>
              <a:t>More stringent environmental policies, national or international (e.g. emission standards)</a:t>
            </a:r>
          </a:p>
          <a:p>
            <a:pPr algn="just" eaLnBrk="1" hangingPunct="1">
              <a:defRPr/>
            </a:pPr>
            <a:r>
              <a:rPr lang="en-US" altLang="en-US" dirty="0">
                <a:ea typeface="+mn-ea"/>
              </a:rPr>
              <a:t>Effective protection and enforcement of IP rights</a:t>
            </a:r>
          </a:p>
          <a:p>
            <a:pPr algn="just" eaLnBrk="1" hangingPunct="1">
              <a:defRPr/>
            </a:pPr>
            <a:r>
              <a:rPr lang="en-US" altLang="en-US" dirty="0">
                <a:ea typeface="+mn-ea"/>
              </a:rPr>
              <a:t>Increased R&amp;D and public support to private R&amp;D</a:t>
            </a:r>
          </a:p>
          <a:p>
            <a:pPr algn="just" eaLnBrk="1" hangingPunct="1">
              <a:defRPr/>
            </a:pPr>
            <a:r>
              <a:rPr lang="en-US" altLang="en-US" dirty="0">
                <a:ea typeface="+mn-ea"/>
              </a:rPr>
              <a:t>Better access to finance for SMEs</a:t>
            </a:r>
          </a:p>
          <a:p>
            <a:pPr marL="0" indent="0" algn="just" eaLnBrk="1" hangingPunct="1">
              <a:buFontTx/>
              <a:buNone/>
              <a:defRPr/>
            </a:pPr>
            <a:endParaRPr lang="en-US" altLang="en-US" dirty="0">
              <a:ea typeface="+mn-ea"/>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773238"/>
            <a:ext cx="2133600" cy="282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69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ED109-ED4B-4B84-9801-ED8E4603B50C}"/>
              </a:ext>
            </a:extLst>
          </p:cNvPr>
          <p:cNvSpPr>
            <a:spLocks noGrp="1"/>
          </p:cNvSpPr>
          <p:nvPr>
            <p:ph idx="1"/>
          </p:nvPr>
        </p:nvSpPr>
        <p:spPr>
          <a:xfrm>
            <a:off x="987552" y="1444752"/>
            <a:ext cx="7109081" cy="3328416"/>
          </a:xfrm>
        </p:spPr>
        <p:txBody>
          <a:bodyPr/>
          <a:lstStyle/>
          <a:p>
            <a:pPr>
              <a:spcBef>
                <a:spcPts val="0"/>
              </a:spcBef>
            </a:pPr>
            <a:r>
              <a:rPr lang="en-GB" sz="2000" dirty="0"/>
              <a:t>Publicly available innovation leads to derived innovation</a:t>
            </a:r>
          </a:p>
          <a:p>
            <a:pPr marL="0" indent="0">
              <a:spcBef>
                <a:spcPts val="0"/>
              </a:spcBef>
              <a:buNone/>
            </a:pPr>
            <a:endParaRPr lang="en-GB" sz="2000" dirty="0"/>
          </a:p>
          <a:p>
            <a:pPr>
              <a:spcBef>
                <a:spcPts val="0"/>
              </a:spcBef>
            </a:pPr>
            <a:r>
              <a:rPr lang="en-GB" sz="2000" dirty="0"/>
              <a:t>Provides benefits to society</a:t>
            </a:r>
          </a:p>
          <a:p>
            <a:pPr marL="0" indent="0">
              <a:spcBef>
                <a:spcPts val="0"/>
              </a:spcBef>
              <a:buNone/>
            </a:pPr>
            <a:endParaRPr lang="en-GB" sz="2000" dirty="0"/>
          </a:p>
          <a:p>
            <a:pPr>
              <a:spcBef>
                <a:spcPts val="0"/>
              </a:spcBef>
            </a:pPr>
            <a:r>
              <a:rPr lang="en-GB" sz="2000" dirty="0"/>
              <a:t>Often social rates of return to R&amp;D are higher than private rates of return</a:t>
            </a:r>
          </a:p>
          <a:p>
            <a:pPr marL="0" indent="0">
              <a:spcBef>
                <a:spcPts val="0"/>
              </a:spcBef>
              <a:buNone/>
            </a:pPr>
            <a:endParaRPr lang="en-GB" sz="2000" dirty="0"/>
          </a:p>
          <a:p>
            <a:pPr>
              <a:spcBef>
                <a:spcPts val="0"/>
              </a:spcBef>
            </a:pPr>
            <a:r>
              <a:rPr lang="en-GB" sz="2000" dirty="0"/>
              <a:t>Research suggests knowledge </a:t>
            </a:r>
            <a:r>
              <a:rPr lang="en-GB" sz="2000" dirty="0" err="1"/>
              <a:t>spillover</a:t>
            </a:r>
            <a:r>
              <a:rPr lang="en-GB" sz="2000" dirty="0"/>
              <a:t> 60% higher for low-carbon than high carbon technologies</a:t>
            </a:r>
          </a:p>
          <a:p>
            <a:pPr>
              <a:spcBef>
                <a:spcPts val="0"/>
              </a:spcBef>
            </a:pPr>
            <a:endParaRPr lang="en-GB" sz="2000" dirty="0"/>
          </a:p>
        </p:txBody>
      </p:sp>
      <p:sp>
        <p:nvSpPr>
          <p:cNvPr id="5" name="Title 2">
            <a:extLst>
              <a:ext uri="{FF2B5EF4-FFF2-40B4-BE49-F238E27FC236}">
                <a16:creationId xmlns:a16="http://schemas.microsoft.com/office/drawing/2014/main" id="{F763C318-4547-4611-8F92-F35F6FCCC80E}"/>
              </a:ext>
            </a:extLst>
          </p:cNvPr>
          <p:cNvSpPr>
            <a:spLocks noGrp="1"/>
          </p:cNvSpPr>
          <p:nvPr>
            <p:ph type="title"/>
          </p:nvPr>
        </p:nvSpPr>
        <p:spPr>
          <a:xfrm>
            <a:off x="674962" y="285509"/>
            <a:ext cx="7734257" cy="699202"/>
          </a:xfrm>
          <a:ln>
            <a:noFill/>
          </a:ln>
        </p:spPr>
        <p:txBody>
          <a:bodyPr>
            <a:scene3d>
              <a:camera prst="orthographicFront"/>
              <a:lightRig rig="threePt" dir="t"/>
            </a:scene3d>
            <a:sp3d>
              <a:contourClr>
                <a:schemeClr val="tx1"/>
              </a:contourClr>
            </a:sp3d>
          </a:bodyPr>
          <a:lstStyle/>
          <a:p>
            <a:r>
              <a:rPr lang="en-US" b="1" dirty="0">
                <a:solidFill>
                  <a:srgbClr val="006600"/>
                </a:solidFill>
              </a:rPr>
              <a:t>Innovation knowledge spillover</a:t>
            </a:r>
          </a:p>
        </p:txBody>
      </p:sp>
      <p:pic>
        <p:nvPicPr>
          <p:cNvPr id="6" name="Picture 5"/>
          <p:cNvPicPr>
            <a:picLocks noChangeAspect="1"/>
          </p:cNvPicPr>
          <p:nvPr/>
        </p:nvPicPr>
        <p:blipFill>
          <a:blip r:embed="rId3"/>
          <a:stretch>
            <a:fillRect/>
          </a:stretch>
        </p:blipFill>
        <p:spPr>
          <a:xfrm>
            <a:off x="6743819" y="5980175"/>
            <a:ext cx="2272546" cy="80759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9154" y="4652821"/>
            <a:ext cx="1285875" cy="1285875"/>
          </a:xfrm>
          <a:prstGeom prst="rect">
            <a:avLst/>
          </a:prstGeom>
        </p:spPr>
      </p:pic>
    </p:spTree>
    <p:extLst>
      <p:ext uri="{BB962C8B-B14F-4D97-AF65-F5344CB8AC3E}">
        <p14:creationId xmlns:p14="http://schemas.microsoft.com/office/powerpoint/2010/main" val="272781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altLang="en-US" b="1" dirty="0">
                <a:solidFill>
                  <a:srgbClr val="006600"/>
                </a:solidFill>
              </a:rPr>
              <a:t>Technology Diffusion – enabling factors</a:t>
            </a:r>
          </a:p>
        </p:txBody>
      </p:sp>
      <p:sp>
        <p:nvSpPr>
          <p:cNvPr id="8195" name="Rectangle 3"/>
          <p:cNvSpPr>
            <a:spLocks noGrp="1" noChangeArrowheads="1"/>
          </p:cNvSpPr>
          <p:nvPr>
            <p:ph type="body" idx="1"/>
          </p:nvPr>
        </p:nvSpPr>
        <p:spPr>
          <a:xfrm>
            <a:off x="457200" y="1341438"/>
            <a:ext cx="8229600" cy="4784725"/>
          </a:xfrm>
        </p:spPr>
        <p:txBody>
          <a:bodyPr/>
          <a:lstStyle/>
          <a:p>
            <a:pPr algn="just" eaLnBrk="1" hangingPunct="1">
              <a:lnSpc>
                <a:spcPct val="150000"/>
              </a:lnSpc>
              <a:buFontTx/>
              <a:buNone/>
              <a:defRPr/>
            </a:pPr>
            <a:endParaRPr lang="en-US" altLang="en-US" dirty="0">
              <a:ea typeface="+mn-ea"/>
            </a:endParaRPr>
          </a:p>
          <a:p>
            <a:pPr algn="just" eaLnBrk="1" hangingPunct="1">
              <a:lnSpc>
                <a:spcPct val="150000"/>
              </a:lnSpc>
              <a:defRPr/>
            </a:pPr>
            <a:r>
              <a:rPr lang="en-US" altLang="en-US" dirty="0">
                <a:ea typeface="+mn-ea"/>
              </a:rPr>
              <a:t>Intellectual property rights</a:t>
            </a:r>
          </a:p>
          <a:p>
            <a:pPr algn="just" eaLnBrk="1" hangingPunct="1">
              <a:lnSpc>
                <a:spcPct val="150000"/>
              </a:lnSpc>
              <a:defRPr/>
            </a:pPr>
            <a:r>
              <a:rPr lang="en-US" altLang="en-US" dirty="0">
                <a:ea typeface="+mn-ea"/>
              </a:rPr>
              <a:t>Trade and market aspects</a:t>
            </a:r>
          </a:p>
          <a:p>
            <a:pPr algn="just" eaLnBrk="1" hangingPunct="1">
              <a:lnSpc>
                <a:spcPct val="150000"/>
              </a:lnSpc>
              <a:defRPr/>
            </a:pPr>
            <a:r>
              <a:rPr lang="en-US" altLang="en-US" dirty="0">
                <a:ea typeface="+mn-ea"/>
              </a:rPr>
              <a:t>Science, R&amp;D and adaptation capacity</a:t>
            </a:r>
          </a:p>
          <a:p>
            <a:pPr algn="just" eaLnBrk="1" hangingPunct="1">
              <a:lnSpc>
                <a:spcPct val="150000"/>
              </a:lnSpc>
              <a:defRPr/>
            </a:pPr>
            <a:r>
              <a:rPr lang="en-US" altLang="en-US" dirty="0">
                <a:ea typeface="+mn-ea"/>
              </a:rPr>
              <a:t>Policy considerations</a:t>
            </a:r>
          </a:p>
          <a:p>
            <a:pPr algn="just" eaLnBrk="1" hangingPunct="1">
              <a:lnSpc>
                <a:spcPct val="150000"/>
              </a:lnSpc>
              <a:defRPr/>
            </a:pPr>
            <a:r>
              <a:rPr lang="en-US" altLang="en-US" dirty="0">
                <a:ea typeface="+mn-ea"/>
              </a:rPr>
              <a:t>Public and private sector interactions</a:t>
            </a:r>
          </a:p>
        </p:txBody>
      </p:sp>
    </p:spTree>
    <p:extLst>
      <p:ext uri="{BB962C8B-B14F-4D97-AF65-F5344CB8AC3E}">
        <p14:creationId xmlns:p14="http://schemas.microsoft.com/office/powerpoint/2010/main" val="358931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88640"/>
            <a:ext cx="8534400" cy="1030560"/>
          </a:xfrm>
        </p:spPr>
        <p:txBody>
          <a:bodyPr/>
          <a:lstStyle/>
          <a:p>
            <a:pPr>
              <a:defRPr/>
            </a:pPr>
            <a:r>
              <a:rPr lang="en-US" b="1" dirty="0">
                <a:solidFill>
                  <a:srgbClr val="006600"/>
                </a:solidFill>
              </a:rPr>
              <a:t>Intellectual Property Rights (IPR)</a:t>
            </a:r>
          </a:p>
        </p:txBody>
      </p:sp>
      <p:sp>
        <p:nvSpPr>
          <p:cNvPr id="4" name="Slide Number Placeholder 3"/>
          <p:cNvSpPr>
            <a:spLocks noGrp="1"/>
          </p:cNvSpPr>
          <p:nvPr>
            <p:ph type="sldNum" sz="quarter" idx="10"/>
          </p:nvPr>
        </p:nvSpPr>
        <p:spPr/>
        <p:txBody>
          <a:bodyPr/>
          <a:lstStyle/>
          <a:p>
            <a:fld id="{DB281294-A1B3-454E-BD32-1D1439A9B394}" type="slidenum">
              <a:rPr lang="en-US" smtClean="0"/>
              <a:t>8</a:t>
            </a:fld>
            <a:endParaRPr lang="en-US"/>
          </a:p>
        </p:txBody>
      </p:sp>
      <p:sp>
        <p:nvSpPr>
          <p:cNvPr id="5" name="Content Placeholder 4"/>
          <p:cNvSpPr>
            <a:spLocks noGrp="1"/>
          </p:cNvSpPr>
          <p:nvPr>
            <p:ph idx="1"/>
          </p:nvPr>
        </p:nvSpPr>
        <p:spPr>
          <a:xfrm>
            <a:off x="304800" y="1447800"/>
            <a:ext cx="8299648" cy="4789512"/>
          </a:xfrm>
        </p:spPr>
        <p:txBody>
          <a:bodyPr/>
          <a:lstStyle/>
          <a:p>
            <a:pPr>
              <a:buClr>
                <a:srgbClr val="E28700"/>
              </a:buClr>
              <a:buFont typeface="Wingdings" panose="05000000000000000000" pitchFamily="2" charset="2"/>
              <a:buChar char="q"/>
            </a:pPr>
            <a:r>
              <a:rPr lang="en-US" dirty="0"/>
              <a:t>IPR are a fundamental aspect of innovation and technology transfer. They stimulate the diffusion of technologies by providing secure channels to share know-how. Patents can signal the value of a technology to investors. </a:t>
            </a:r>
          </a:p>
          <a:p>
            <a:pPr marL="0" indent="0">
              <a:buClr>
                <a:srgbClr val="E28700"/>
              </a:buClr>
              <a:buNone/>
            </a:pPr>
            <a:endParaRPr lang="en-US" dirty="0"/>
          </a:p>
          <a:p>
            <a:pPr>
              <a:buClr>
                <a:srgbClr val="E28700"/>
              </a:buClr>
              <a:buFont typeface="Wingdings" panose="05000000000000000000" pitchFamily="2" charset="2"/>
              <a:buChar char="q"/>
            </a:pPr>
            <a:r>
              <a:rPr lang="en-US" dirty="0"/>
              <a:t>Increasing digitalization will lead to rising importance of intellectual property.</a:t>
            </a:r>
          </a:p>
        </p:txBody>
      </p:sp>
    </p:spTree>
    <p:extLst>
      <p:ext uri="{BB962C8B-B14F-4D97-AF65-F5344CB8AC3E}">
        <p14:creationId xmlns:p14="http://schemas.microsoft.com/office/powerpoint/2010/main" val="394173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457200"/>
            <a:ext cx="8229600" cy="1143000"/>
          </a:xfrm>
        </p:spPr>
        <p:txBody>
          <a:bodyPr/>
          <a:lstStyle/>
          <a:p>
            <a:pPr>
              <a:defRPr/>
            </a:pPr>
            <a:r>
              <a:rPr lang="en-US" b="1" dirty="0">
                <a:solidFill>
                  <a:srgbClr val="006600"/>
                </a:solidFill>
              </a:rPr>
              <a:t>IP rights in low carbon technologies</a:t>
            </a:r>
          </a:p>
        </p:txBody>
      </p:sp>
      <p:sp>
        <p:nvSpPr>
          <p:cNvPr id="8195" name="Rectangle 3"/>
          <p:cNvSpPr>
            <a:spLocks noGrp="1" noChangeArrowheads="1"/>
          </p:cNvSpPr>
          <p:nvPr>
            <p:ph type="body" idx="1"/>
          </p:nvPr>
        </p:nvSpPr>
        <p:spPr>
          <a:xfrm>
            <a:off x="457200" y="1341438"/>
            <a:ext cx="8229600" cy="4784725"/>
          </a:xfrm>
        </p:spPr>
        <p:txBody>
          <a:bodyPr/>
          <a:lstStyle/>
          <a:p>
            <a:pPr algn="just" eaLnBrk="1" hangingPunct="1">
              <a:lnSpc>
                <a:spcPct val="150000"/>
              </a:lnSpc>
              <a:buFontTx/>
              <a:buNone/>
              <a:defRPr/>
            </a:pPr>
            <a:endParaRPr lang="en-US" altLang="en-US" dirty="0">
              <a:ea typeface="+mn-ea"/>
            </a:endParaRPr>
          </a:p>
          <a:p>
            <a:pPr algn="just" eaLnBrk="1" hangingPunct="1">
              <a:lnSpc>
                <a:spcPct val="150000"/>
              </a:lnSpc>
              <a:buFontTx/>
              <a:buNone/>
              <a:defRPr/>
            </a:pPr>
            <a:r>
              <a:rPr lang="en-US" altLang="en-US" dirty="0">
                <a:ea typeface="+mn-ea"/>
              </a:rPr>
              <a:t>The role of patents for </a:t>
            </a:r>
            <a:r>
              <a:rPr lang="en-US" altLang="en-US" dirty="0"/>
              <a:t>low carbon</a:t>
            </a:r>
            <a:r>
              <a:rPr lang="en-US" altLang="en-US" dirty="0">
                <a:ea typeface="+mn-ea"/>
              </a:rPr>
              <a:t> technologies differs from that in other sectors:</a:t>
            </a:r>
          </a:p>
          <a:p>
            <a:pPr algn="just" eaLnBrk="1" hangingPunct="1">
              <a:lnSpc>
                <a:spcPct val="150000"/>
              </a:lnSpc>
              <a:defRPr/>
            </a:pPr>
            <a:r>
              <a:rPr lang="en-US" altLang="en-US" sz="2000" dirty="0">
                <a:ea typeface="+mn-ea"/>
              </a:rPr>
              <a:t>Higher degree of substitutability and competition</a:t>
            </a:r>
          </a:p>
          <a:p>
            <a:pPr algn="just" eaLnBrk="1" hangingPunct="1">
              <a:lnSpc>
                <a:spcPct val="150000"/>
              </a:lnSpc>
              <a:defRPr/>
            </a:pPr>
            <a:r>
              <a:rPr lang="en-US" altLang="en-US" sz="2000" dirty="0">
                <a:ea typeface="+mn-ea"/>
              </a:rPr>
              <a:t>Sufficient room in the market for competing technologies</a:t>
            </a:r>
          </a:p>
          <a:p>
            <a:pPr marL="0" indent="0" algn="just" eaLnBrk="1" hangingPunct="1">
              <a:lnSpc>
                <a:spcPct val="150000"/>
              </a:lnSpc>
              <a:buFontTx/>
              <a:buNone/>
              <a:defRPr/>
            </a:pPr>
            <a:r>
              <a:rPr lang="en-US" altLang="en-US" dirty="0">
                <a:ea typeface="+mn-ea"/>
              </a:rPr>
              <a:t>It reduces the influence specific patents can have on technological progress and prices</a:t>
            </a:r>
          </a:p>
        </p:txBody>
      </p:sp>
    </p:spTree>
    <p:extLst>
      <p:ext uri="{BB962C8B-B14F-4D97-AF65-F5344CB8AC3E}">
        <p14:creationId xmlns:p14="http://schemas.microsoft.com/office/powerpoint/2010/main" val="2489115364"/>
      </p:ext>
    </p:extLst>
  </p:cSld>
  <p:clrMapOvr>
    <a:masterClrMapping/>
  </p:clrMapOvr>
</p:sld>
</file>

<file path=ppt/theme/theme1.xml><?xml version="1.0" encoding="utf-8"?>
<a:theme xmlns:a="http://schemas.openxmlformats.org/drawingml/2006/main" name="WIPO Green PowerPoint template EN">
  <a:themeElements>
    <a:clrScheme name="Office Them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45B31"/>
      </a:hlink>
      <a:folHlink>
        <a:srgbClr val="045B31"/>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899B"/>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70899B"/>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45B31"/>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45B31"/>
        </a:hlink>
        <a:folHlink>
          <a:srgbClr val="045B3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TotalTime>
  <Words>1399</Words>
  <Application>Microsoft Office PowerPoint</Application>
  <PresentationFormat>On-screen Show (4:3)</PresentationFormat>
  <Paragraphs>123</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Microsoft Sans Serif</vt:lpstr>
      <vt:lpstr>Wingdings</vt:lpstr>
      <vt:lpstr>WIPO Green PowerPoint template EN</vt:lpstr>
      <vt:lpstr>Setting the Scene: IP &amp; Technology Scouting and Deployment  </vt:lpstr>
      <vt:lpstr>Context: Setting the Scene</vt:lpstr>
      <vt:lpstr>The evolving global risk landscape</vt:lpstr>
      <vt:lpstr>Green technology growth outlook (in billion euros)</vt:lpstr>
      <vt:lpstr>Policies that foster low-carbon innovation</vt:lpstr>
      <vt:lpstr>Innovation knowledge spillover</vt:lpstr>
      <vt:lpstr>Technology Diffusion – enabling factors</vt:lpstr>
      <vt:lpstr>Intellectual Property Rights (IPR)</vt:lpstr>
      <vt:lpstr>IP rights in low carbon technologies</vt:lpstr>
      <vt:lpstr>What is WIPO GREEN?</vt:lpstr>
      <vt:lpstr>WIPO GREEN and the platform business model</vt:lpstr>
      <vt:lpstr>  https://www3.wipo.int/wipogreen-database/</vt:lpstr>
      <vt:lpstr>PowerPoint Presentation</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FILIPPI Petrus</dc:creator>
  <cp:keywords>FOR OFFICIAL USE ONLY</cp:keywords>
  <cp:lastModifiedBy>ALFRED WATKINS</cp:lastModifiedBy>
  <cp:revision>202</cp:revision>
  <dcterms:created xsi:type="dcterms:W3CDTF">2019-09-19T08:30:06Z</dcterms:created>
  <dcterms:modified xsi:type="dcterms:W3CDTF">2020-11-08T22:07:04Z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9385c3c2-3f14-434f-8fde-7aaacb0c60b2</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