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4" r:id="rId5"/>
    <p:sldId id="260" r:id="rId6"/>
    <p:sldId id="265" r:id="rId7"/>
    <p:sldId id="266" r:id="rId8"/>
    <p:sldId id="295" r:id="rId9"/>
    <p:sldId id="259" r:id="rId10"/>
    <p:sldId id="267" r:id="rId11"/>
    <p:sldId id="293" r:id="rId12"/>
    <p:sldId id="262" r:id="rId13"/>
    <p:sldId id="26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7" Type="http://schemas.openxmlformats.org/officeDocument/2006/relationships/image" Target="../media/image6.png" /><Relationship Id="rId2" Type="http://schemas.openxmlformats.org/officeDocument/2006/relationships/tags" Target="../tags/tag1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4.emf" /><Relationship Id="rId5" Type="http://schemas.openxmlformats.org/officeDocument/2006/relationships/oleObject" Target="../embeddings/oleObject1.bin" /><Relationship Id="rId4" Type="http://schemas.openxmlformats.org/officeDocument/2006/relationships/image" Target="../media/image5.jpeg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79964" y="6621098"/>
            <a:ext cx="9600000" cy="1704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495312" indent="-495312" algn="l">
              <a:tabLst>
                <a:tab pos="421638" algn="r"/>
              </a:tabLst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42"/>
            </a:lvl2pPr>
            <a:lvl3pPr>
              <a:defRPr sz="942"/>
            </a:lvl3pPr>
            <a:lvl4pPr>
              <a:defRPr sz="942"/>
            </a:lvl4pPr>
            <a:lvl5pPr>
              <a:defRPr sz="942"/>
            </a:lvl5pPr>
          </a:lstStyle>
          <a:p>
            <a:pPr lvl="0"/>
            <a:endParaRPr lang="en-US" dirty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>
          <a:xfrm>
            <a:off x="11744487" y="6621098"/>
            <a:ext cx="222283" cy="1704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 lvl="0" algn="r"/>
              <a:t>‹#›</a:t>
            </a:fld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89DF65CE-4457-4D5C-8C4F-639993F69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16000" y="162991"/>
            <a:ext cx="11760000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ED3FE-6B6A-4CF8-91DD-0B8A8CFA8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10" y="6565072"/>
            <a:ext cx="1428132" cy="2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9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"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McK Title Elements" hidden="1"/>
          <p:cNvGrpSpPr/>
          <p:nvPr userDrawn="1"/>
        </p:nvGrpSpPr>
        <p:grpSpPr bwMode="gray">
          <a:xfrm>
            <a:off x="4318580" y="4570518"/>
            <a:ext cx="6714779" cy="459076"/>
            <a:chOff x="3174269" y="4479534"/>
            <a:chExt cx="4935538" cy="449937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3174269" y="4479534"/>
              <a:ext cx="4935538" cy="198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1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3174269" y="4730697"/>
              <a:ext cx="4935538" cy="198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1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52BB8DB-5C03-4FCD-AC05-B9DC1FB7C501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9970B042-CDEC-44C8-9A68-5D03F237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05" y="2862300"/>
            <a:ext cx="6720000" cy="8682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80000" tIns="180000" rIns="180000" bIns="180000" anchor="b">
            <a:spAutoFit/>
          </a:bodyPr>
          <a:lstStyle>
            <a:lvl1pPr algn="l">
              <a:lnSpc>
                <a:spcPct val="80000"/>
              </a:lnSpc>
              <a:defRPr sz="40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4157B5-1639-4851-9156-FD7F97D83C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10" y="6565100"/>
            <a:ext cx="1428132" cy="225800"/>
          </a:xfrm>
          <a:prstGeom prst="rect">
            <a:avLst/>
          </a:prstGeom>
        </p:spPr>
      </p:pic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7EF8041-576A-438C-8AC2-DA08C6EF91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2705" y="3691492"/>
            <a:ext cx="6720000" cy="671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80000" tIns="0" rIns="180000" bIns="360000" anchor="t">
            <a:sp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779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79964" y="6621098"/>
            <a:ext cx="9600000" cy="1704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495312" indent="-495312" algn="l">
              <a:tabLst>
                <a:tab pos="421638" algn="r"/>
              </a:tabLst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42"/>
            </a:lvl2pPr>
            <a:lvl3pPr>
              <a:defRPr sz="942"/>
            </a:lvl3pPr>
            <a:lvl4pPr>
              <a:defRPr sz="942"/>
            </a:lvl4pPr>
            <a:lvl5pPr>
              <a:defRPr sz="942"/>
            </a:lvl5pPr>
          </a:lstStyle>
          <a:p>
            <a:pPr lvl="0"/>
            <a:endParaRPr lang="en-US" dirty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>
          <a:xfrm>
            <a:off x="11744487" y="6621098"/>
            <a:ext cx="222283" cy="1704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89DF65CE-4457-4D5C-8C4F-639993F69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16000" y="162991"/>
            <a:ext cx="1176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ED3FE-6B6A-4CF8-91DD-0B8A8CFA8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10" y="6565072"/>
            <a:ext cx="1428132" cy="2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 /><Relationship Id="rId13" Type="http://schemas.openxmlformats.org/officeDocument/2006/relationships/tags" Target="../tags/tag14.xml" /><Relationship Id="rId18" Type="http://schemas.openxmlformats.org/officeDocument/2006/relationships/tags" Target="../tags/tag19.xml" /><Relationship Id="rId26" Type="http://schemas.openxmlformats.org/officeDocument/2006/relationships/image" Target="../media/image24.png" /><Relationship Id="rId3" Type="http://schemas.openxmlformats.org/officeDocument/2006/relationships/tags" Target="../tags/tag4.xml" /><Relationship Id="rId21" Type="http://schemas.openxmlformats.org/officeDocument/2006/relationships/image" Target="../media/image19.jpeg" /><Relationship Id="rId7" Type="http://schemas.openxmlformats.org/officeDocument/2006/relationships/tags" Target="../tags/tag8.xml" /><Relationship Id="rId12" Type="http://schemas.openxmlformats.org/officeDocument/2006/relationships/tags" Target="../tags/tag13.xml" /><Relationship Id="rId17" Type="http://schemas.openxmlformats.org/officeDocument/2006/relationships/tags" Target="../tags/tag18.xml" /><Relationship Id="rId25" Type="http://schemas.openxmlformats.org/officeDocument/2006/relationships/image" Target="../media/image23.jpeg" /><Relationship Id="rId2" Type="http://schemas.openxmlformats.org/officeDocument/2006/relationships/tags" Target="../tags/tag3.xml" /><Relationship Id="rId16" Type="http://schemas.openxmlformats.org/officeDocument/2006/relationships/tags" Target="../tags/tag17.xml" /><Relationship Id="rId20" Type="http://schemas.openxmlformats.org/officeDocument/2006/relationships/image" Target="../media/image18.jpeg" /><Relationship Id="rId29" Type="http://schemas.openxmlformats.org/officeDocument/2006/relationships/image" Target="../media/image27.png" /><Relationship Id="rId1" Type="http://schemas.openxmlformats.org/officeDocument/2006/relationships/tags" Target="../tags/tag2.xml" /><Relationship Id="rId6" Type="http://schemas.openxmlformats.org/officeDocument/2006/relationships/tags" Target="../tags/tag7.xml" /><Relationship Id="rId11" Type="http://schemas.openxmlformats.org/officeDocument/2006/relationships/tags" Target="../tags/tag12.xml" /><Relationship Id="rId24" Type="http://schemas.openxmlformats.org/officeDocument/2006/relationships/image" Target="../media/image22.png" /><Relationship Id="rId5" Type="http://schemas.openxmlformats.org/officeDocument/2006/relationships/tags" Target="../tags/tag6.xml" /><Relationship Id="rId15" Type="http://schemas.openxmlformats.org/officeDocument/2006/relationships/tags" Target="../tags/tag16.xml" /><Relationship Id="rId23" Type="http://schemas.openxmlformats.org/officeDocument/2006/relationships/image" Target="../media/image21.jpeg" /><Relationship Id="rId28" Type="http://schemas.openxmlformats.org/officeDocument/2006/relationships/image" Target="../media/image26.png" /><Relationship Id="rId10" Type="http://schemas.openxmlformats.org/officeDocument/2006/relationships/tags" Target="../tags/tag11.xml" /><Relationship Id="rId19" Type="http://schemas.openxmlformats.org/officeDocument/2006/relationships/slideLayout" Target="../slideLayouts/slideLayout2.xml" /><Relationship Id="rId4" Type="http://schemas.openxmlformats.org/officeDocument/2006/relationships/tags" Target="../tags/tag5.xml" /><Relationship Id="rId9" Type="http://schemas.openxmlformats.org/officeDocument/2006/relationships/tags" Target="../tags/tag10.xml" /><Relationship Id="rId14" Type="http://schemas.openxmlformats.org/officeDocument/2006/relationships/tags" Target="../tags/tag15.xml" /><Relationship Id="rId22" Type="http://schemas.openxmlformats.org/officeDocument/2006/relationships/image" Target="../media/image20.jpeg" /><Relationship Id="rId27" Type="http://schemas.openxmlformats.org/officeDocument/2006/relationships/image" Target="../media/image25.png" /><Relationship Id="rId30" Type="http://schemas.openxmlformats.org/officeDocument/2006/relationships/image" Target="../media/image28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@equus.com.my" TargetMode="External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E7F6-1883-FC44-A1E1-4EB14EF68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828" y="756378"/>
            <a:ext cx="8791575" cy="2387600"/>
          </a:xfrm>
        </p:spPr>
        <p:txBody>
          <a:bodyPr/>
          <a:lstStyle/>
          <a:p>
            <a:r>
              <a:rPr lang="en-GB"/>
              <a:t>“Technology Deployment”</a:t>
            </a:r>
            <a:br>
              <a:rPr lang="en-GB"/>
            </a:br>
            <a:r>
              <a:rPr lang="en-GB" sz="4000"/>
              <a:t>objective or enabler?</a:t>
            </a:r>
            <a:br>
              <a:rPr lang="en-GB" sz="4000"/>
            </a:br>
            <a:r>
              <a:rPr lang="en-GB" sz="4000"/>
              <a:t>Master or slave?</a:t>
            </a: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211BA-70FC-944D-A8DD-0A1221B98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828" y="3236053"/>
            <a:ext cx="8791575" cy="1655762"/>
          </a:xfrm>
        </p:spPr>
        <p:txBody>
          <a:bodyPr>
            <a:normAutofit/>
          </a:bodyPr>
          <a:lstStyle/>
          <a:p>
            <a:r>
              <a:rPr lang="en-GB"/>
              <a:t>A discussion to set the context behind deployment of technology; </a:t>
            </a:r>
            <a:br>
              <a:rPr lang="en-GB"/>
            </a:br>
            <a:r>
              <a:rPr lang="en-GB"/>
              <a:t>and steps you can take to enable rapid outcomes</a:t>
            </a:r>
          </a:p>
          <a:p>
            <a:r>
              <a:rPr lang="en-GB"/>
              <a:t>Chris tan</a:t>
            </a:r>
            <a:br>
              <a:rPr lang="en-GB"/>
            </a:br>
            <a:r>
              <a:rPr lang="en-GB"/>
              <a:t>Kuala lumpur</a:t>
            </a:r>
          </a:p>
        </p:txBody>
      </p:sp>
    </p:spTree>
    <p:extLst>
      <p:ext uri="{BB962C8B-B14F-4D97-AF65-F5344CB8AC3E}">
        <p14:creationId xmlns:p14="http://schemas.microsoft.com/office/powerpoint/2010/main" val="58500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51592" y="1948588"/>
            <a:ext cx="2867150" cy="2542148"/>
            <a:chOff x="2597349" y="2086782"/>
            <a:chExt cx="3600450" cy="3415743"/>
          </a:xfrm>
        </p:grpSpPr>
        <p:sp>
          <p:nvSpPr>
            <p:cNvPr id="4" name="Slide Number Placeholder 4"/>
            <p:cNvSpPr txBox="1">
              <a:spLocks/>
            </p:cNvSpPr>
            <p:nvPr/>
          </p:nvSpPr>
          <p:spPr>
            <a:xfrm>
              <a:off x="2683073" y="5260432"/>
              <a:ext cx="1200150" cy="205383"/>
            </a:xfrm>
          </p:spPr>
          <p:txBody>
            <a:bodyPr/>
            <a:lstStyle>
              <a:defPPr>
                <a:defRPr lang="en-US"/>
              </a:defPPr>
              <a:lvl1pPr marL="0" algn="l" defTabSz="91430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2" algn="l" defTabSz="91430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3" algn="l" defTabSz="91430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55" algn="l" defTabSz="91430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06" algn="l" defTabSz="91430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58" algn="l" defTabSz="91430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09" algn="l" defTabSz="91430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61" algn="l" defTabSz="91430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12" algn="l" defTabSz="91430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27">
                <a:defRPr/>
              </a:pPr>
              <a:fld id="{5C95A79A-935A-4567-969F-45EB9B032F74}" type="slidenum">
                <a:rPr lang="en-US" sz="1050">
                  <a:solidFill>
                    <a:prstClr val="black">
                      <a:tint val="75000"/>
                    </a:prstClr>
                  </a:solidFill>
                  <a:latin typeface="Calibri"/>
                </a:rPr>
                <a:pPr defTabSz="685727">
                  <a:defRPr/>
                </a:pPr>
                <a:t>10</a:t>
              </a:fld>
              <a:r>
                <a:rPr lang="en-US" sz="1050">
                  <a:solidFill>
                    <a:prstClr val="black">
                      <a:tint val="75000"/>
                    </a:prstClr>
                  </a:solidFill>
                  <a:latin typeface="Calibri"/>
                </a:rPr>
                <a:t> </a:t>
              </a:r>
            </a:p>
          </p:txBody>
        </p:sp>
        <p:sp>
          <p:nvSpPr>
            <p:cNvPr id="5" name="Rectangle 2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268000" y="2148737"/>
              <a:ext cx="2929799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513531">
                <a:buClr>
                  <a:srgbClr val="1F497D"/>
                </a:buClr>
                <a:defRPr/>
              </a:pPr>
              <a:r>
                <a:rPr lang="en-US" sz="1600" b="1" kern="0" dirty="0">
                  <a:solidFill>
                    <a:srgbClr val="1F497D"/>
                  </a:solidFill>
                  <a:latin typeface="Calibri" panose="020F0502020204030204"/>
                </a:rPr>
                <a:t>The Game of Impossible</a:t>
              </a:r>
            </a:p>
          </p:txBody>
        </p:sp>
        <p:sp>
          <p:nvSpPr>
            <p:cNvPr id="6" name="Oval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690287" y="2466714"/>
              <a:ext cx="437357" cy="16491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lIns="52445" tIns="26223" rIns="52445" bIns="26223" anchor="ctr"/>
            <a:lstStyle/>
            <a:p>
              <a:pPr algn="ctr" defTabSz="685727">
                <a:defRPr/>
              </a:pPr>
              <a:endParaRPr lang="en-US" sz="500" b="1" kern="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" name="Oval 45" descr="Picture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7349" y="2086782"/>
              <a:ext cx="470159" cy="469220"/>
            </a:xfrm>
            <a:prstGeom prst="ellipse">
              <a:avLst/>
            </a:prstGeom>
            <a:blipFill dpi="0"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lIns="52445" tIns="26223" rIns="52445" bIns="26223" anchor="ctr"/>
            <a:lstStyle/>
            <a:p>
              <a:pPr defTabSz="685727">
                <a:defRPr/>
              </a:pPr>
              <a:endParaRPr lang="en-MY" sz="8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Rectangle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3268000" y="2736401"/>
              <a:ext cx="2929799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513531">
                <a:buClr>
                  <a:srgbClr val="1F497D"/>
                </a:buClr>
                <a:defRPr/>
              </a:pPr>
              <a:r>
                <a:rPr lang="en-US" sz="1600" b="1" kern="0" dirty="0">
                  <a:solidFill>
                    <a:srgbClr val="1F497D"/>
                  </a:solidFill>
                  <a:latin typeface="Calibri" panose="020F0502020204030204"/>
                </a:rPr>
                <a:t>KPI Anchorage</a:t>
              </a:r>
            </a:p>
          </p:txBody>
        </p:sp>
        <p:sp>
          <p:nvSpPr>
            <p:cNvPr id="9" name="Oval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690287" y="3037982"/>
              <a:ext cx="437357" cy="16491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lIns="52445" tIns="26223" rIns="52445" bIns="26223" anchor="ctr"/>
            <a:lstStyle/>
            <a:p>
              <a:pPr algn="ctr" defTabSz="685727">
                <a:defRPr/>
              </a:pPr>
              <a:endParaRPr lang="en-US" sz="500" b="1" kern="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0" name="Oval 67" descr="Picture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97349" y="2658051"/>
              <a:ext cx="470159" cy="469220"/>
            </a:xfrm>
            <a:prstGeom prst="ellipse">
              <a:avLst/>
            </a:prstGeom>
            <a:blipFill dpi="0"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lIns="52445" tIns="26223" rIns="52445" bIns="26223" anchor="ctr"/>
            <a:lstStyle/>
            <a:p>
              <a:pPr defTabSz="685727">
                <a:defRPr/>
              </a:pPr>
              <a:endParaRPr lang="en-MY" sz="8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3268000" y="3325886"/>
              <a:ext cx="2929799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513531">
                <a:buClr>
                  <a:srgbClr val="1F497D"/>
                </a:buClr>
                <a:defRPr/>
              </a:pPr>
              <a:r>
                <a:rPr lang="en-US" sz="1600" b="1" kern="0" dirty="0">
                  <a:solidFill>
                    <a:srgbClr val="1F497D"/>
                  </a:solidFill>
                  <a:latin typeface="Calibri" panose="020F0502020204030204"/>
                </a:rPr>
                <a:t>Discipline of Action</a:t>
              </a:r>
            </a:p>
          </p:txBody>
        </p:sp>
        <p:sp>
          <p:nvSpPr>
            <p:cNvPr id="12" name="Oval 5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690287" y="3610157"/>
              <a:ext cx="437357" cy="16491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lIns="52445" tIns="26223" rIns="52445" bIns="26223" anchor="ctr"/>
            <a:lstStyle/>
            <a:p>
              <a:pPr algn="ctr" defTabSz="685727">
                <a:defRPr/>
              </a:pPr>
              <a:endParaRPr lang="en-US" sz="500" b="1" kern="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3" name="Oval 70" descr="Picture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597349" y="3230226"/>
              <a:ext cx="470159" cy="469220"/>
            </a:xfrm>
            <a:prstGeom prst="ellipse">
              <a:avLst/>
            </a:prstGeom>
            <a:blipFill dpi="0"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lIns="52445" tIns="26223" rIns="52445" bIns="26223" anchor="ctr"/>
            <a:lstStyle/>
            <a:p>
              <a:pPr defTabSz="685727">
                <a:defRPr/>
              </a:pPr>
              <a:endParaRPr lang="en-MY" sz="8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3268000" y="3914465"/>
              <a:ext cx="2929799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513531">
                <a:buClr>
                  <a:srgbClr val="1F497D"/>
                </a:buClr>
                <a:defRPr/>
              </a:pPr>
              <a:r>
                <a:rPr lang="en-US" sz="1600" b="1" kern="0" dirty="0">
                  <a:solidFill>
                    <a:srgbClr val="1F497D"/>
                  </a:solidFill>
                  <a:latin typeface="Calibri" panose="020F0502020204030204"/>
                </a:rPr>
                <a:t>Situational Leadership</a:t>
              </a:r>
            </a:p>
          </p:txBody>
        </p:sp>
        <p:sp>
          <p:nvSpPr>
            <p:cNvPr id="15" name="Oval 5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2690287" y="4182332"/>
              <a:ext cx="437357" cy="16491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lIns="52445" tIns="26223" rIns="52445" bIns="26223" anchor="ctr"/>
            <a:lstStyle/>
            <a:p>
              <a:pPr algn="ctr" defTabSz="685727">
                <a:defRPr/>
              </a:pPr>
              <a:endParaRPr lang="en-US" sz="500" b="1" kern="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6" name="Oval 73" descr="Picture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597349" y="3802401"/>
              <a:ext cx="470159" cy="469220"/>
            </a:xfrm>
            <a:prstGeom prst="ellipse">
              <a:avLst/>
            </a:prstGeom>
            <a:blipFill dpi="0"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lIns="52445" tIns="26223" rIns="52445" bIns="26223" anchor="ctr"/>
            <a:lstStyle/>
            <a:p>
              <a:pPr defTabSz="685727">
                <a:defRPr/>
              </a:pPr>
              <a:endParaRPr lang="en-MY" sz="8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3268000" y="4502129"/>
              <a:ext cx="2929799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513531">
                <a:buClr>
                  <a:srgbClr val="1F497D"/>
                </a:buClr>
                <a:defRPr/>
              </a:pPr>
              <a:r>
                <a:rPr lang="en-US" sz="1600" b="1" kern="0" dirty="0">
                  <a:solidFill>
                    <a:srgbClr val="1F497D"/>
                  </a:solidFill>
                  <a:latin typeface="Calibri" panose="020F0502020204030204"/>
                </a:rPr>
                <a:t>Winning Coalitions</a:t>
              </a:r>
            </a:p>
          </p:txBody>
        </p:sp>
        <p:sp>
          <p:nvSpPr>
            <p:cNvPr id="18" name="Oval 5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2690287" y="4754507"/>
              <a:ext cx="437357" cy="16491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lIns="52445" tIns="26223" rIns="52445" bIns="26223" anchor="ctr"/>
            <a:lstStyle/>
            <a:p>
              <a:pPr algn="ctr" defTabSz="685727">
                <a:defRPr/>
              </a:pPr>
              <a:endParaRPr lang="en-US" sz="500" b="1" kern="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9" name="Oval 76" descr="Picture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597349" y="4374576"/>
              <a:ext cx="470159" cy="469220"/>
            </a:xfrm>
            <a:prstGeom prst="ellipse">
              <a:avLst/>
            </a:prstGeom>
            <a:blipFill dpi="0" rotWithShape="1"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lIns="52445" tIns="26223" rIns="52445" bIns="26223" anchor="ctr"/>
            <a:lstStyle/>
            <a:p>
              <a:pPr defTabSz="685727">
                <a:defRPr/>
              </a:pPr>
              <a:endParaRPr lang="en-MY" sz="8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3268000" y="5090702"/>
              <a:ext cx="2929799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513531">
                <a:buClr>
                  <a:srgbClr val="1F497D"/>
                </a:buClr>
                <a:defRPr/>
              </a:pPr>
              <a:r>
                <a:rPr lang="en-US" sz="1600" b="1" kern="0" dirty="0">
                  <a:solidFill>
                    <a:srgbClr val="1F497D"/>
                  </a:solidFill>
                  <a:latin typeface="Calibri" panose="020F0502020204030204"/>
                </a:rPr>
                <a:t>Divine Interventions</a:t>
              </a:r>
            </a:p>
          </p:txBody>
        </p:sp>
        <p:sp>
          <p:nvSpPr>
            <p:cNvPr id="21" name="Oval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2690287" y="5337615"/>
              <a:ext cx="437357" cy="16491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lIns="52445" tIns="26223" rIns="52445" bIns="26223" anchor="ctr"/>
            <a:lstStyle/>
            <a:p>
              <a:pPr algn="ctr" defTabSz="685727">
                <a:defRPr/>
              </a:pPr>
              <a:endParaRPr lang="en-US" sz="500" b="1" kern="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2" name="Oval 79" descr="Picture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597349" y="4946751"/>
              <a:ext cx="470159" cy="469220"/>
            </a:xfrm>
            <a:prstGeom prst="ellipse">
              <a:avLst/>
            </a:prstGeom>
            <a:blipFill dpi="0" rotWithShape="1"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lIns="52445" tIns="26223" rIns="52445" bIns="26223" anchor="ctr"/>
            <a:lstStyle/>
            <a:p>
              <a:pPr defTabSz="685727">
                <a:defRPr/>
              </a:pPr>
              <a:endParaRPr lang="en-MY" sz="8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619" y="3274544"/>
            <a:ext cx="2438787" cy="352192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44581" y="26044"/>
            <a:ext cx="10731813" cy="10780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The big fast results methodology </a:t>
            </a:r>
            <a:r>
              <a:rPr lang="en-GB" sz="3200">
                <a:solidFill>
                  <a:srgbClr val="FF0000"/>
                </a:solidFill>
              </a:rPr>
              <a:t>integrates</a:t>
            </a:r>
            <a:r>
              <a:rPr lang="en-GB" sz="3200">
                <a:solidFill>
                  <a:schemeClr val="tx1"/>
                </a:solidFill>
              </a:rPr>
              <a:t> </a:t>
            </a:r>
            <a:br>
              <a:rPr lang="en-GB" sz="3200">
                <a:solidFill>
                  <a:schemeClr val="tx1"/>
                </a:solidFill>
              </a:rPr>
            </a:br>
            <a:r>
              <a:rPr lang="en-GB" sz="3200">
                <a:solidFill>
                  <a:schemeClr val="tx1"/>
                </a:solidFill>
              </a:rPr>
              <a:t>yin &amp; Yang, </a:t>
            </a:r>
            <a:r>
              <a:rPr lang="en-GB" sz="3200">
                <a:solidFill>
                  <a:srgbClr val="FF0000"/>
                </a:solidFill>
              </a:rPr>
              <a:t>Doing &amp; Being</a:t>
            </a:r>
            <a:r>
              <a:rPr lang="en-GB" sz="3200">
                <a:solidFill>
                  <a:schemeClr val="tx1"/>
                </a:solidFill>
              </a:rPr>
              <a:t>, body &amp; Soul</a:t>
            </a:r>
            <a:endParaRPr lang="en-MY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3500" y="2665566"/>
            <a:ext cx="311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800" b="1" dirty="0"/>
              <a:t>… and execute the </a:t>
            </a:r>
            <a:br>
              <a:rPr lang="en-MY" sz="1800" b="1" dirty="0"/>
            </a:br>
            <a:r>
              <a:rPr lang="en-MY" sz="1800" b="1" dirty="0"/>
              <a:t>8 STEP BFR METHODOLOGY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6645" y="1189040"/>
            <a:ext cx="4072635" cy="66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00" b="1" dirty="0"/>
              <a:t>We incept the SIX SECRETS OF </a:t>
            </a:r>
            <a:br>
              <a:rPr lang="en-MY" sz="1800" b="1" dirty="0"/>
            </a:br>
            <a:r>
              <a:rPr lang="en-MY" sz="1800" b="1" dirty="0"/>
              <a:t>TRANSFORMATIONAL LEADERSHIP …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3F54D4-EFEF-EC46-AD0B-9DF125DF723A}"/>
              </a:ext>
            </a:extLst>
          </p:cNvPr>
          <p:cNvGrpSpPr/>
          <p:nvPr/>
        </p:nvGrpSpPr>
        <p:grpSpPr>
          <a:xfrm>
            <a:off x="7879885" y="2056067"/>
            <a:ext cx="2675598" cy="4667924"/>
            <a:chOff x="7879885" y="2056067"/>
            <a:chExt cx="2675598" cy="466792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3DC3C20-5DC2-4105-B497-8F5FD0222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4314" y="2056067"/>
              <a:ext cx="1551169" cy="2136905"/>
            </a:xfrm>
            <a:prstGeom prst="rect">
              <a:avLst/>
            </a:prstGeom>
            <a:ln>
              <a:solidFill>
                <a:srgbClr val="E7E6E6"/>
              </a:solidFill>
            </a:ln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F341CAA-8235-4262-B266-3CD7C8CE81EE}"/>
                </a:ext>
              </a:extLst>
            </p:cNvPr>
            <p:cNvGrpSpPr/>
            <p:nvPr/>
          </p:nvGrpSpPr>
          <p:grpSpPr>
            <a:xfrm>
              <a:off x="7879885" y="4251711"/>
              <a:ext cx="2563622" cy="2472280"/>
              <a:chOff x="3952773" y="1401752"/>
              <a:chExt cx="4896054" cy="433243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CD6A0E1-AE53-4F02-9B79-9491E02AA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52773" y="1401752"/>
                <a:ext cx="3657600" cy="2570298"/>
              </a:xfrm>
              <a:prstGeom prst="rect">
                <a:avLst/>
              </a:prstGeom>
              <a:ln>
                <a:solidFill>
                  <a:srgbClr val="E7E6E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B0289D1-6F95-4D17-AC74-00B784E5A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2000" y="2348648"/>
                <a:ext cx="3657600" cy="2565830"/>
              </a:xfrm>
              <a:prstGeom prst="rect">
                <a:avLst/>
              </a:prstGeom>
              <a:ln>
                <a:solidFill>
                  <a:srgbClr val="E7E6E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6D757C0-CC05-4F4C-9D43-7C9140B99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91227" y="3291077"/>
                <a:ext cx="3657600" cy="2443107"/>
              </a:xfrm>
              <a:prstGeom prst="rect">
                <a:avLst/>
              </a:prstGeom>
              <a:ln>
                <a:solidFill>
                  <a:srgbClr val="E7E6E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6480650" y="1104097"/>
            <a:ext cx="3720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00" b="1" dirty="0"/>
              <a:t>… to produce detailed programs with 3-FEET DETAIL for monitoring &amp; real time PROBLEM SOLVING</a:t>
            </a:r>
            <a:br>
              <a:rPr lang="en-MY" sz="1800" b="1" dirty="0"/>
            </a:br>
            <a:r>
              <a:rPr lang="en-MY" sz="1800" b="1" dirty="0"/>
              <a:t>(by the Chief Executive* </a:t>
            </a:r>
            <a:br>
              <a:rPr lang="en-MY" sz="1800" b="1" dirty="0"/>
            </a:br>
            <a:r>
              <a:rPr lang="en-MY" sz="1800" b="1" dirty="0"/>
              <a:t>via his Delivery Unit).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B45E7E-EA1B-F840-89FC-2E8200D3F859}"/>
              </a:ext>
            </a:extLst>
          </p:cNvPr>
          <p:cNvSpPr txBox="1"/>
          <p:nvPr/>
        </p:nvSpPr>
        <p:spPr>
          <a:xfrm>
            <a:off x="5172215" y="249207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F1EF2F-7633-2044-A0D9-F0FA1DF1192E}"/>
              </a:ext>
            </a:extLst>
          </p:cNvPr>
          <p:cNvSpPr txBox="1"/>
          <p:nvPr/>
        </p:nvSpPr>
        <p:spPr>
          <a:xfrm>
            <a:off x="1400390" y="4942563"/>
            <a:ext cx="2622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u="sng"/>
              <a:t>The Malaysian Experience:</a:t>
            </a:r>
          </a:p>
          <a:p>
            <a:pPr algn="l"/>
            <a:r>
              <a:rPr lang="en-GB" i="1"/>
              <a:t>“Big Fast Results”program management technology; later transferred to many countries worldwide. 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52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F9E6D0-C0B1-40BA-B3FC-97ECC2A1C946}"/>
              </a:ext>
            </a:extLst>
          </p:cNvPr>
          <p:cNvGrpSpPr/>
          <p:nvPr/>
        </p:nvGrpSpPr>
        <p:grpSpPr>
          <a:xfrm>
            <a:off x="1955983" y="1559331"/>
            <a:ext cx="8804637" cy="5010491"/>
            <a:chOff x="155102" y="1294694"/>
            <a:chExt cx="8804637" cy="5010491"/>
          </a:xfrm>
        </p:grpSpPr>
        <p:cxnSp>
          <p:nvCxnSpPr>
            <p:cNvPr id="5" name="Elbow Connector 80">
              <a:extLst>
                <a:ext uri="{FF2B5EF4-FFF2-40B4-BE49-F238E27FC236}">
                  <a16:creationId xmlns:a16="http://schemas.microsoft.com/office/drawing/2014/main" id="{302B19C2-330C-48F1-8E3B-4194A1CC1B67}"/>
                </a:ext>
              </a:extLst>
            </p:cNvPr>
            <p:cNvCxnSpPr>
              <a:stCxn id="22" idx="1"/>
              <a:endCxn id="32" idx="0"/>
            </p:cNvCxnSpPr>
            <p:nvPr/>
          </p:nvCxnSpPr>
          <p:spPr>
            <a:xfrm rot="10800000" flipV="1">
              <a:off x="4277279" y="1663231"/>
              <a:ext cx="385980" cy="2790935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10F7DE6-33C2-4F04-8D14-4C8517F93DA2}"/>
                </a:ext>
              </a:extLst>
            </p:cNvPr>
            <p:cNvCxnSpPr/>
            <p:nvPr/>
          </p:nvCxnSpPr>
          <p:spPr>
            <a:xfrm flipH="1" flipV="1">
              <a:off x="5112357" y="1825981"/>
              <a:ext cx="0" cy="106252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Placeholder 11">
              <a:extLst>
                <a:ext uri="{FF2B5EF4-FFF2-40B4-BE49-F238E27FC236}">
                  <a16:creationId xmlns:a16="http://schemas.microsoft.com/office/drawing/2014/main" id="{9371D062-D4B4-489A-B783-B4FAA5875692}"/>
                </a:ext>
              </a:extLst>
            </p:cNvPr>
            <p:cNvSpPr txBox="1">
              <a:spLocks/>
            </p:cNvSpPr>
            <p:nvPr/>
          </p:nvSpPr>
          <p:spPr>
            <a:xfrm>
              <a:off x="3511225" y="2804554"/>
              <a:ext cx="3892775" cy="250062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</p:spPr>
          <p:txBody>
            <a:bodyPr wrap="square" lIns="0" tIns="32382" rIns="0" bIns="32382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PEMANDU</a:t>
              </a:r>
              <a:endParaRPr lang="en-MY" sz="1200" kern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Rounded Rectangle 72">
              <a:extLst>
                <a:ext uri="{FF2B5EF4-FFF2-40B4-BE49-F238E27FC236}">
                  <a16:creationId xmlns:a16="http://schemas.microsoft.com/office/drawing/2014/main" id="{4BF4716D-5A39-486D-998C-87F44AEE99A0}"/>
                </a:ext>
              </a:extLst>
            </p:cNvPr>
            <p:cNvSpPr/>
            <p:nvPr/>
          </p:nvSpPr>
          <p:spPr>
            <a:xfrm>
              <a:off x="155103" y="5468721"/>
              <a:ext cx="8629124" cy="8364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solidFill>
                    <a:schemeClr val="bg2"/>
                  </a:solidFill>
                  <a:cs typeface="Arial" panose="020B0604020202020204" pitchFamily="34" charset="0"/>
                </a:rPr>
                <a:t>Role of PEMANDU:</a:t>
              </a:r>
            </a:p>
            <a:p>
              <a:pPr marL="155099" indent="-155099">
                <a:buFont typeface="Arial" panose="020B0604020202020204" pitchFamily="34" charset="0"/>
                <a:buChar char="•"/>
              </a:pPr>
              <a:r>
                <a:rPr lang="en-GB" sz="1200" b="1" dirty="0">
                  <a:solidFill>
                    <a:schemeClr val="bg2"/>
                  </a:solidFill>
                  <a:cs typeface="Arial" panose="020B0604020202020204" pitchFamily="34" charset="0"/>
                </a:rPr>
                <a:t>monitors and evaluates </a:t>
              </a:r>
              <a:r>
                <a:rPr lang="en-GB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the implementation process by working closely with the DMO and EPP/project owners</a:t>
              </a:r>
            </a:p>
            <a:p>
              <a:pPr marL="155099" indent="-155099">
                <a:buFont typeface="Arial" panose="020B0604020202020204" pitchFamily="34" charset="0"/>
                <a:buChar char="•"/>
              </a:pPr>
              <a:r>
                <a:rPr lang="en-GB" sz="1200" b="1" dirty="0">
                  <a:solidFill>
                    <a:schemeClr val="bg2"/>
                  </a:solidFill>
                  <a:cs typeface="Arial" panose="020B0604020202020204" pitchFamily="34" charset="0"/>
                </a:rPr>
                <a:t>build institutional capacity</a:t>
              </a:r>
              <a:r>
                <a:rPr lang="en-GB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  <a:r>
                <a:rPr lang="en-GB" sz="1200" b="1" dirty="0">
                  <a:solidFill>
                    <a:schemeClr val="bg2"/>
                  </a:solidFill>
                  <a:cs typeface="Arial" panose="020B0604020202020204" pitchFamily="34" charset="0"/>
                </a:rPr>
                <a:t>and skills </a:t>
              </a:r>
              <a:r>
                <a:rPr lang="en-GB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to carry out the work better.</a:t>
              </a:r>
            </a:p>
            <a:p>
              <a:pPr marL="155099" indent="-155099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to </a:t>
              </a:r>
              <a:r>
                <a:rPr lang="en-GB" sz="1200" b="1" dirty="0">
                  <a:solidFill>
                    <a:schemeClr val="bg2"/>
                  </a:solidFill>
                  <a:cs typeface="Arial" panose="020B0604020202020204" pitchFamily="34" charset="0"/>
                </a:rPr>
                <a:t>leave the system </a:t>
              </a:r>
              <a:r>
                <a:rPr lang="en-GB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once respective </a:t>
              </a:r>
              <a:r>
                <a:rPr lang="en-GB" sz="1200" dirty="0" err="1">
                  <a:solidFill>
                    <a:schemeClr val="bg2"/>
                  </a:solidFill>
                  <a:cs typeface="Arial" panose="020B0604020202020204" pitchFamily="34" charset="0"/>
                </a:rPr>
                <a:t>govt</a:t>
              </a:r>
              <a:r>
                <a:rPr lang="en-GB" sz="1200" dirty="0">
                  <a:solidFill>
                    <a:schemeClr val="bg2"/>
                  </a:solidFill>
                  <a:cs typeface="Arial" panose="020B0604020202020204" pitchFamily="34" charset="0"/>
                </a:rPr>
                <a:t>’ institutions have become competent – sustainable approach.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A0B59A-C186-4364-AC60-B67B4E36BF3F}"/>
                </a:ext>
              </a:extLst>
            </p:cNvPr>
            <p:cNvSpPr/>
            <p:nvPr/>
          </p:nvSpPr>
          <p:spPr>
            <a:xfrm>
              <a:off x="155102" y="1409452"/>
              <a:ext cx="2720246" cy="3963189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46" tIns="41122" rIns="82246" bIns="41122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MY" sz="1800" dirty="0" err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 Placeholder 11">
              <a:extLst>
                <a:ext uri="{FF2B5EF4-FFF2-40B4-BE49-F238E27FC236}">
                  <a16:creationId xmlns:a16="http://schemas.microsoft.com/office/drawing/2014/main" id="{0D8E1C08-B308-4BBB-AEDE-3460A0F7FC84}"/>
                </a:ext>
              </a:extLst>
            </p:cNvPr>
            <p:cNvSpPr txBox="1">
              <a:spLocks/>
            </p:cNvSpPr>
            <p:nvPr/>
          </p:nvSpPr>
          <p:spPr>
            <a:xfrm>
              <a:off x="322023" y="1695455"/>
              <a:ext cx="2378919" cy="28978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Prime Minister</a:t>
              </a:r>
              <a:endParaRPr lang="en-MY" sz="1200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 Placeholder 11">
              <a:extLst>
                <a:ext uri="{FF2B5EF4-FFF2-40B4-BE49-F238E27FC236}">
                  <a16:creationId xmlns:a16="http://schemas.microsoft.com/office/drawing/2014/main" id="{EFA8FD42-61AB-4D84-BB8D-5FFDB1C2783B}"/>
                </a:ext>
              </a:extLst>
            </p:cNvPr>
            <p:cNvSpPr txBox="1">
              <a:spLocks/>
            </p:cNvSpPr>
            <p:nvPr/>
          </p:nvSpPr>
          <p:spPr>
            <a:xfrm>
              <a:off x="719288" y="4193270"/>
              <a:ext cx="932613" cy="698612"/>
            </a:xfrm>
            <a:prstGeom prst="rect">
              <a:avLst/>
            </a:prstGeom>
            <a:solidFill>
              <a:srgbClr val="949494"/>
            </a:solidFill>
            <a:ln>
              <a:solidFill>
                <a:schemeClr val="bg1"/>
              </a:solidFill>
            </a:ln>
          </p:spPr>
          <p:txBody>
            <a:bodyPr wrap="square" lIns="32382" tIns="32382" rIns="32382" bIns="32382" anchor="b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Lead Ministries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 Placeholder 11">
              <a:extLst>
                <a:ext uri="{FF2B5EF4-FFF2-40B4-BE49-F238E27FC236}">
                  <a16:creationId xmlns:a16="http://schemas.microsoft.com/office/drawing/2014/main" id="{BEE6E9B5-76A3-4A66-A100-2DC9DFB792AB}"/>
                </a:ext>
              </a:extLst>
            </p:cNvPr>
            <p:cNvSpPr txBox="1">
              <a:spLocks/>
            </p:cNvSpPr>
            <p:nvPr/>
          </p:nvSpPr>
          <p:spPr>
            <a:xfrm>
              <a:off x="658340" y="4258451"/>
              <a:ext cx="932613" cy="698612"/>
            </a:xfrm>
            <a:prstGeom prst="rect">
              <a:avLst/>
            </a:prstGeom>
            <a:solidFill>
              <a:srgbClr val="949494"/>
            </a:solidFill>
            <a:ln>
              <a:solidFill>
                <a:schemeClr val="bg1"/>
              </a:solidFill>
            </a:ln>
          </p:spPr>
          <p:txBody>
            <a:bodyPr wrap="square" lIns="32382" tIns="32382" rIns="32382" bIns="32382" anchor="b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Lead Ministries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 Placeholder 11">
              <a:extLst>
                <a:ext uri="{FF2B5EF4-FFF2-40B4-BE49-F238E27FC236}">
                  <a16:creationId xmlns:a16="http://schemas.microsoft.com/office/drawing/2014/main" id="{74EA2B7D-1184-4787-98C6-BA48BDE94B9B}"/>
                </a:ext>
              </a:extLst>
            </p:cNvPr>
            <p:cNvSpPr txBox="1">
              <a:spLocks/>
            </p:cNvSpPr>
            <p:nvPr/>
          </p:nvSpPr>
          <p:spPr>
            <a:xfrm>
              <a:off x="597396" y="4323633"/>
              <a:ext cx="932613" cy="698612"/>
            </a:xfrm>
            <a:prstGeom prst="rect">
              <a:avLst/>
            </a:prstGeom>
            <a:solidFill>
              <a:srgbClr val="949494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marL="0" indent="0" algn="ctr" defTabSz="895350" eaLnBrk="1" hangingPunct="1">
                <a:buClr>
                  <a:schemeClr val="tx2"/>
                </a:buClr>
                <a:defRPr sz="1200" b="1" kern="0" baseline="0">
                  <a:solidFill>
                    <a:schemeClr val="bg1"/>
                  </a:solidFill>
                  <a:latin typeface="+mn-lt"/>
                </a:defRPr>
              </a:lvl1pPr>
              <a:lvl2pPr marL="182563" indent="-180975" defTabSz="895350" eaLnBrk="1" hangingPunct="1">
                <a:buClrTx/>
                <a:buSzPct val="120000"/>
                <a:buFont typeface="Arial" pitchFamily="34" charset="0"/>
                <a:buChar char="•"/>
                <a:defRPr sz="2400" baseline="0">
                  <a:latin typeface="+mn-lt"/>
                </a:defRPr>
              </a:lvl2pPr>
              <a:lvl3pPr marL="358775" indent="-176213" defTabSz="895350" eaLnBrk="1" hangingPunct="1">
                <a:buClrTx/>
                <a:buSzPct val="100000"/>
                <a:buFont typeface="Calibri" pitchFamily="34" charset="0"/>
                <a:buChar char="–"/>
                <a:defRPr sz="2400" baseline="0">
                  <a:latin typeface="+mn-lt"/>
                </a:defRPr>
              </a:lvl3pPr>
              <a:lvl4pPr marL="541338" indent="-182563" defTabSz="895350" eaLnBrk="1" hangingPunct="1">
                <a:buClrTx/>
                <a:buSzPct val="90000"/>
                <a:buFont typeface="Arial" pitchFamily="34" charset="0"/>
                <a:buChar char="•"/>
                <a:defRPr sz="2400" baseline="0">
                  <a:latin typeface="+mn-lt"/>
                </a:defRPr>
              </a:lvl4pPr>
              <a:lvl5pPr marL="715963" indent="-174625" defTabSz="895350" eaLnBrk="1" hangingPunct="1">
                <a:buClrTx/>
                <a:buSzPct val="85000"/>
                <a:buFont typeface="Calibri" pitchFamily="34" charset="0"/>
                <a:buChar char="–"/>
                <a:defRPr sz="2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34" charset="-128"/>
                  <a:cs typeface="Arial" panose="020B0604020202020204" pitchFamily="34" charset="0"/>
                </a:rPr>
                <a:t>Ministries</a:t>
              </a:r>
              <a:endParaRPr lang="en-MY" sz="1200" dirty="0"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4FD6A7E-6D1E-4187-B6EA-A40909072797}"/>
                </a:ext>
              </a:extLst>
            </p:cNvPr>
            <p:cNvCxnSpPr/>
            <p:nvPr/>
          </p:nvCxnSpPr>
          <p:spPr>
            <a:xfrm flipV="1">
              <a:off x="1458346" y="3796867"/>
              <a:ext cx="0" cy="3868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07006A-66B3-4D0B-B8B3-7BAED0ABDB9C}"/>
                </a:ext>
              </a:extLst>
            </p:cNvPr>
            <p:cNvCxnSpPr/>
            <p:nvPr/>
          </p:nvCxnSpPr>
          <p:spPr>
            <a:xfrm flipV="1">
              <a:off x="1458346" y="2009987"/>
              <a:ext cx="0" cy="139613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Placeholder 11">
              <a:extLst>
                <a:ext uri="{FF2B5EF4-FFF2-40B4-BE49-F238E27FC236}">
                  <a16:creationId xmlns:a16="http://schemas.microsoft.com/office/drawing/2014/main" id="{9F08364A-AB55-428D-A63E-7B12886B23B1}"/>
                </a:ext>
              </a:extLst>
            </p:cNvPr>
            <p:cNvSpPr txBox="1">
              <a:spLocks/>
            </p:cNvSpPr>
            <p:nvPr/>
          </p:nvSpPr>
          <p:spPr>
            <a:xfrm>
              <a:off x="155104" y="1294694"/>
              <a:ext cx="937149" cy="2462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wrap="square" lIns="32568" tIns="0" rIns="32568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1600" b="1" kern="0" dirty="0">
                  <a:cs typeface="Arial" panose="020B0604020202020204" pitchFamily="34" charset="0"/>
                </a:rPr>
                <a:t>Before</a:t>
              </a:r>
              <a:r>
                <a:rPr lang="en-US" sz="16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…</a:t>
              </a:r>
              <a:endParaRPr lang="en-MY" sz="16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7D0E3D-9845-483A-A127-BB146AEA78C4}"/>
                </a:ext>
              </a:extLst>
            </p:cNvPr>
            <p:cNvSpPr/>
            <p:nvPr/>
          </p:nvSpPr>
          <p:spPr>
            <a:xfrm>
              <a:off x="3325679" y="1409452"/>
              <a:ext cx="5458549" cy="3963189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46" tIns="41122" rIns="82246" bIns="41122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MY" sz="1800" dirty="0" err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 Placeholder 11">
              <a:extLst>
                <a:ext uri="{FF2B5EF4-FFF2-40B4-BE49-F238E27FC236}">
                  <a16:creationId xmlns:a16="http://schemas.microsoft.com/office/drawing/2014/main" id="{E4837EBD-5E33-44E1-BC65-844923DDB292}"/>
                </a:ext>
              </a:extLst>
            </p:cNvPr>
            <p:cNvSpPr txBox="1">
              <a:spLocks/>
            </p:cNvSpPr>
            <p:nvPr/>
          </p:nvSpPr>
          <p:spPr>
            <a:xfrm>
              <a:off x="7496977" y="1702045"/>
              <a:ext cx="1260434" cy="73866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GB" sz="1200" b="1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Level 1:</a:t>
              </a:r>
            </a:p>
            <a:p>
              <a:pPr>
                <a:buClr>
                  <a:srgbClr val="002960"/>
                </a:buClr>
              </a:pPr>
              <a:r>
                <a:rPr lang="en-GB" sz="12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Leadership, governance and prioritisation</a:t>
              </a:r>
            </a:p>
          </p:txBody>
        </p:sp>
        <p:sp>
          <p:nvSpPr>
            <p:cNvPr id="19" name="Text Placeholder 11">
              <a:extLst>
                <a:ext uri="{FF2B5EF4-FFF2-40B4-BE49-F238E27FC236}">
                  <a16:creationId xmlns:a16="http://schemas.microsoft.com/office/drawing/2014/main" id="{BA28073F-810C-441D-B687-B5A88E12C7C4}"/>
                </a:ext>
              </a:extLst>
            </p:cNvPr>
            <p:cNvSpPr txBox="1">
              <a:spLocks/>
            </p:cNvSpPr>
            <p:nvPr/>
          </p:nvSpPr>
          <p:spPr>
            <a:xfrm>
              <a:off x="7496977" y="2892954"/>
              <a:ext cx="1260434" cy="73866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FFC000"/>
                  </a:solidFill>
                  <a:cs typeface="Arial" panose="020B0604020202020204" pitchFamily="34" charset="0"/>
                </a:rPr>
                <a:t>Level 2:</a:t>
              </a:r>
            </a:p>
            <a:p>
              <a:pPr>
                <a:buClr>
                  <a:srgbClr val="002960"/>
                </a:buClr>
              </a:pPr>
              <a:r>
                <a:rPr lang="en-US" sz="1200" kern="0" dirty="0">
                  <a:solidFill>
                    <a:srgbClr val="FFC000"/>
                  </a:solidFill>
                  <a:cs typeface="Arial" panose="020B0604020202020204" pitchFamily="34" charset="0"/>
                </a:rPr>
                <a:t>Performance management and problem-solving</a:t>
              </a:r>
              <a:endParaRPr lang="en-MY" sz="1200" kern="0" dirty="0">
                <a:solidFill>
                  <a:srgbClr val="FFC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 Placeholder 11">
              <a:extLst>
                <a:ext uri="{FF2B5EF4-FFF2-40B4-BE49-F238E27FC236}">
                  <a16:creationId xmlns:a16="http://schemas.microsoft.com/office/drawing/2014/main" id="{62BBB8D8-D664-4C17-ADE4-A2A7E74E7749}"/>
                </a:ext>
              </a:extLst>
            </p:cNvPr>
            <p:cNvSpPr txBox="1">
              <a:spLocks/>
            </p:cNvSpPr>
            <p:nvPr/>
          </p:nvSpPr>
          <p:spPr>
            <a:xfrm>
              <a:off x="7508638" y="3955527"/>
              <a:ext cx="1248773" cy="5539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92D050"/>
                  </a:solidFill>
                  <a:cs typeface="Arial" panose="020B0604020202020204" pitchFamily="34" charset="0"/>
                </a:rPr>
                <a:t>Level 3:</a:t>
              </a:r>
            </a:p>
            <a:p>
              <a:pPr>
                <a:buClr>
                  <a:srgbClr val="002960"/>
                </a:buClr>
              </a:pPr>
              <a:r>
                <a:rPr lang="en-US" sz="1200" kern="0" dirty="0">
                  <a:solidFill>
                    <a:srgbClr val="92D050"/>
                  </a:solidFill>
                  <a:cs typeface="Arial" panose="020B0604020202020204" pitchFamily="34" charset="0"/>
                </a:rPr>
                <a:t>Implementation and delivery</a:t>
              </a:r>
              <a:endParaRPr lang="en-MY" sz="1200" kern="0" dirty="0">
                <a:solidFill>
                  <a:srgbClr val="92D05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4AF83A-F49E-4F34-9B22-41D883D232B5}"/>
                </a:ext>
              </a:extLst>
            </p:cNvPr>
            <p:cNvSpPr/>
            <p:nvPr/>
          </p:nvSpPr>
          <p:spPr>
            <a:xfrm>
              <a:off x="4847182" y="3949490"/>
              <a:ext cx="2515429" cy="1335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46" tIns="41122" rIns="82246" bIns="41122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MY" sz="1200" dirty="0" err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 Placeholder 11">
              <a:extLst>
                <a:ext uri="{FF2B5EF4-FFF2-40B4-BE49-F238E27FC236}">
                  <a16:creationId xmlns:a16="http://schemas.microsoft.com/office/drawing/2014/main" id="{01982D40-131B-41EE-93F4-10FDE0A56937}"/>
                </a:ext>
              </a:extLst>
            </p:cNvPr>
            <p:cNvSpPr txBox="1">
              <a:spLocks/>
            </p:cNvSpPr>
            <p:nvPr/>
          </p:nvSpPr>
          <p:spPr>
            <a:xfrm>
              <a:off x="4663257" y="1518340"/>
              <a:ext cx="2378919" cy="28978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Prime Minister</a:t>
              </a:r>
              <a:endParaRPr lang="en-MY" sz="1200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 Placeholder 11">
              <a:extLst>
                <a:ext uri="{FF2B5EF4-FFF2-40B4-BE49-F238E27FC236}">
                  <a16:creationId xmlns:a16="http://schemas.microsoft.com/office/drawing/2014/main" id="{50EC8BB0-D969-4C01-833C-5824C9CE1BA4}"/>
                </a:ext>
              </a:extLst>
            </p:cNvPr>
            <p:cNvSpPr txBox="1">
              <a:spLocks/>
            </p:cNvSpPr>
            <p:nvPr/>
          </p:nvSpPr>
          <p:spPr>
            <a:xfrm>
              <a:off x="5128511" y="4034945"/>
              <a:ext cx="901106" cy="7715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square" lIns="32382" tIns="32382" rIns="32382" bIns="32382" anchor="b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Lead Ministries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 Placeholder 11">
              <a:extLst>
                <a:ext uri="{FF2B5EF4-FFF2-40B4-BE49-F238E27FC236}">
                  <a16:creationId xmlns:a16="http://schemas.microsoft.com/office/drawing/2014/main" id="{2B6F6858-6359-4313-8A93-BE8210ABF560}"/>
                </a:ext>
              </a:extLst>
            </p:cNvPr>
            <p:cNvSpPr txBox="1">
              <a:spLocks/>
            </p:cNvSpPr>
            <p:nvPr/>
          </p:nvSpPr>
          <p:spPr>
            <a:xfrm>
              <a:off x="5124425" y="4067383"/>
              <a:ext cx="901106" cy="1931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MDU</a:t>
              </a:r>
              <a:endParaRPr lang="en-MY" sz="1200" kern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 Placeholder 11">
              <a:extLst>
                <a:ext uri="{FF2B5EF4-FFF2-40B4-BE49-F238E27FC236}">
                  <a16:creationId xmlns:a16="http://schemas.microsoft.com/office/drawing/2014/main" id="{5FB717D4-D558-4398-804C-1A7BF05D154D}"/>
                </a:ext>
              </a:extLst>
            </p:cNvPr>
            <p:cNvSpPr txBox="1">
              <a:spLocks/>
            </p:cNvSpPr>
            <p:nvPr/>
          </p:nvSpPr>
          <p:spPr>
            <a:xfrm>
              <a:off x="5042483" y="4133735"/>
              <a:ext cx="901106" cy="7715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square" lIns="32382" tIns="32382" rIns="32382" bIns="32382" anchor="b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Lead Ministries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 Placeholder 11">
              <a:extLst>
                <a:ext uri="{FF2B5EF4-FFF2-40B4-BE49-F238E27FC236}">
                  <a16:creationId xmlns:a16="http://schemas.microsoft.com/office/drawing/2014/main" id="{EA745BDF-47FE-45DA-99A6-FA2B284106B2}"/>
                </a:ext>
              </a:extLst>
            </p:cNvPr>
            <p:cNvSpPr txBox="1">
              <a:spLocks/>
            </p:cNvSpPr>
            <p:nvPr/>
          </p:nvSpPr>
          <p:spPr>
            <a:xfrm>
              <a:off x="5042482" y="4166175"/>
              <a:ext cx="901066" cy="1931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MDU</a:t>
              </a:r>
              <a:endParaRPr lang="en-MY" sz="1200" kern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 Placeholder 11">
              <a:extLst>
                <a:ext uri="{FF2B5EF4-FFF2-40B4-BE49-F238E27FC236}">
                  <a16:creationId xmlns:a16="http://schemas.microsoft.com/office/drawing/2014/main" id="{77DB8FDF-C29A-4752-9AAE-95057CDDF289}"/>
                </a:ext>
              </a:extLst>
            </p:cNvPr>
            <p:cNvSpPr txBox="1">
              <a:spLocks/>
            </p:cNvSpPr>
            <p:nvPr/>
          </p:nvSpPr>
          <p:spPr>
            <a:xfrm>
              <a:off x="4956456" y="4232526"/>
              <a:ext cx="901106" cy="7715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square" lIns="32382" tIns="32382" rIns="32382" bIns="32382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endParaRPr lang="en-US" sz="1200" b="1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Lead Ministries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 Placeholder 11">
              <a:extLst>
                <a:ext uri="{FF2B5EF4-FFF2-40B4-BE49-F238E27FC236}">
                  <a16:creationId xmlns:a16="http://schemas.microsoft.com/office/drawing/2014/main" id="{5D70ABE8-9D85-4C5D-A492-6EA6E862FB84}"/>
                </a:ext>
              </a:extLst>
            </p:cNvPr>
            <p:cNvSpPr txBox="1">
              <a:spLocks/>
            </p:cNvSpPr>
            <p:nvPr/>
          </p:nvSpPr>
          <p:spPr>
            <a:xfrm>
              <a:off x="4956453" y="4264964"/>
              <a:ext cx="901077" cy="1931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DMO</a:t>
              </a:r>
              <a:endParaRPr lang="en-MY" sz="1200" kern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ED24597E-308C-43FA-B41B-68C27C2C47F2}"/>
                </a:ext>
              </a:extLst>
            </p:cNvPr>
            <p:cNvSpPr txBox="1">
              <a:spLocks/>
            </p:cNvSpPr>
            <p:nvPr/>
          </p:nvSpPr>
          <p:spPr>
            <a:xfrm>
              <a:off x="6501435" y="4124395"/>
              <a:ext cx="786392" cy="35301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Ministers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 Placeholder 11">
              <a:extLst>
                <a:ext uri="{FF2B5EF4-FFF2-40B4-BE49-F238E27FC236}">
                  <a16:creationId xmlns:a16="http://schemas.microsoft.com/office/drawing/2014/main" id="{604B511A-91E0-43FC-A3FE-888A1E2DE2E2}"/>
                </a:ext>
              </a:extLst>
            </p:cNvPr>
            <p:cNvSpPr txBox="1">
              <a:spLocks/>
            </p:cNvSpPr>
            <p:nvPr/>
          </p:nvSpPr>
          <p:spPr>
            <a:xfrm>
              <a:off x="6444180" y="4172360"/>
              <a:ext cx="786392" cy="35301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Ministers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 Placeholder 11">
              <a:extLst>
                <a:ext uri="{FF2B5EF4-FFF2-40B4-BE49-F238E27FC236}">
                  <a16:creationId xmlns:a16="http://schemas.microsoft.com/office/drawing/2014/main" id="{DEC62A32-43DE-4894-B9B4-02C3E1A5BFB7}"/>
                </a:ext>
              </a:extLst>
            </p:cNvPr>
            <p:cNvSpPr txBox="1">
              <a:spLocks/>
            </p:cNvSpPr>
            <p:nvPr/>
          </p:nvSpPr>
          <p:spPr>
            <a:xfrm>
              <a:off x="6386933" y="4220335"/>
              <a:ext cx="786392" cy="35301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Ministers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Pentagon 74">
              <a:extLst>
                <a:ext uri="{FF2B5EF4-FFF2-40B4-BE49-F238E27FC236}">
                  <a16:creationId xmlns:a16="http://schemas.microsoft.com/office/drawing/2014/main" id="{7AEFF44F-7EBC-403B-9658-A95C85F8DD44}"/>
                </a:ext>
              </a:extLst>
            </p:cNvPr>
            <p:cNvSpPr/>
            <p:nvPr/>
          </p:nvSpPr>
          <p:spPr>
            <a:xfrm>
              <a:off x="3881392" y="4454167"/>
              <a:ext cx="865061" cy="418571"/>
            </a:xfrm>
            <a:prstGeom prst="homePlate">
              <a:avLst>
                <a:gd name="adj" fmla="val 15641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MY" sz="1200" b="1" dirty="0" err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Pentagon 75">
              <a:extLst>
                <a:ext uri="{FF2B5EF4-FFF2-40B4-BE49-F238E27FC236}">
                  <a16:creationId xmlns:a16="http://schemas.microsoft.com/office/drawing/2014/main" id="{8218A04F-8B6E-487F-90D1-67C4DA6ED631}"/>
                </a:ext>
              </a:extLst>
            </p:cNvPr>
            <p:cNvSpPr/>
            <p:nvPr/>
          </p:nvSpPr>
          <p:spPr>
            <a:xfrm>
              <a:off x="3832503" y="4513754"/>
              <a:ext cx="865061" cy="418571"/>
            </a:xfrm>
            <a:prstGeom prst="homePlate">
              <a:avLst>
                <a:gd name="adj" fmla="val 15641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MY" sz="1200" b="1" dirty="0" err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Pentagon 76">
              <a:extLst>
                <a:ext uri="{FF2B5EF4-FFF2-40B4-BE49-F238E27FC236}">
                  <a16:creationId xmlns:a16="http://schemas.microsoft.com/office/drawing/2014/main" id="{6DD036C0-6020-47F3-B493-9CD95A77FFBC}"/>
                </a:ext>
              </a:extLst>
            </p:cNvPr>
            <p:cNvSpPr/>
            <p:nvPr/>
          </p:nvSpPr>
          <p:spPr>
            <a:xfrm>
              <a:off x="3783639" y="4573340"/>
              <a:ext cx="865061" cy="418571"/>
            </a:xfrm>
            <a:prstGeom prst="homePlate">
              <a:avLst>
                <a:gd name="adj" fmla="val 15641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Delivery labs</a:t>
              </a:r>
              <a:endParaRPr lang="en-MY" sz="1200" b="1" dirty="0" err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BDED036-265E-41DD-BD50-FB9133362AED}"/>
                </a:ext>
              </a:extLst>
            </p:cNvPr>
            <p:cNvCxnSpPr/>
            <p:nvPr/>
          </p:nvCxnSpPr>
          <p:spPr>
            <a:xfrm>
              <a:off x="5945952" y="4390180"/>
              <a:ext cx="4325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518C2D0-ADA0-4E97-A84B-FB3AE71D5982}"/>
                </a:ext>
              </a:extLst>
            </p:cNvPr>
            <p:cNvCxnSpPr/>
            <p:nvPr/>
          </p:nvCxnSpPr>
          <p:spPr>
            <a:xfrm flipV="1">
              <a:off x="6894630" y="1826016"/>
              <a:ext cx="0" cy="229843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505886-5D64-4F4D-987A-6D83480F254F}"/>
                </a:ext>
              </a:extLst>
            </p:cNvPr>
            <p:cNvSpPr/>
            <p:nvPr/>
          </p:nvSpPr>
          <p:spPr>
            <a:xfrm>
              <a:off x="6426983" y="2794419"/>
              <a:ext cx="937149" cy="257583"/>
            </a:xfrm>
            <a:prstGeom prst="ellipse">
              <a:avLst/>
            </a:prstGeom>
            <a:solidFill>
              <a:schemeClr val="accent5">
                <a:lumMod val="10000"/>
                <a:lumOff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2"/>
                  </a:solidFill>
                  <a:cs typeface="Arial" panose="020B0604020202020204" pitchFamily="34" charset="0"/>
                </a:rPr>
                <a:t>*MKRA</a:t>
              </a:r>
              <a:endParaRPr lang="en-MY" sz="1200" b="1" dirty="0" err="1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 Placeholder 11">
              <a:extLst>
                <a:ext uri="{FF2B5EF4-FFF2-40B4-BE49-F238E27FC236}">
                  <a16:creationId xmlns:a16="http://schemas.microsoft.com/office/drawing/2014/main" id="{437535CF-937B-4AA2-8994-B4E6B081C165}"/>
                </a:ext>
              </a:extLst>
            </p:cNvPr>
            <p:cNvSpPr txBox="1">
              <a:spLocks/>
            </p:cNvSpPr>
            <p:nvPr/>
          </p:nvSpPr>
          <p:spPr>
            <a:xfrm>
              <a:off x="4509758" y="2044106"/>
              <a:ext cx="2128603" cy="434728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</p:spPr>
          <p:txBody>
            <a:bodyPr wrap="square" lIns="0" tIns="32382" rIns="0" bIns="32382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Problem-Solving Meeting/Delivery Task Force</a:t>
              </a:r>
              <a:endParaRPr lang="en-MY" sz="1200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B1FA78D-ACD3-4BB2-B876-CC7BFF771F24}"/>
                </a:ext>
              </a:extLst>
            </p:cNvPr>
            <p:cNvCxnSpPr/>
            <p:nvPr/>
          </p:nvCxnSpPr>
          <p:spPr>
            <a:xfrm flipV="1">
              <a:off x="5435999" y="3049487"/>
              <a:ext cx="0" cy="12235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11">
              <a:extLst>
                <a:ext uri="{FF2B5EF4-FFF2-40B4-BE49-F238E27FC236}">
                  <a16:creationId xmlns:a16="http://schemas.microsoft.com/office/drawing/2014/main" id="{1C25F9FE-6E37-4EB4-939C-376F575AACCF}"/>
                </a:ext>
              </a:extLst>
            </p:cNvPr>
            <p:cNvSpPr txBox="1">
              <a:spLocks/>
            </p:cNvSpPr>
            <p:nvPr/>
          </p:nvSpPr>
          <p:spPr>
            <a:xfrm>
              <a:off x="3347317" y="1769514"/>
              <a:ext cx="867949" cy="3231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r">
                <a:buClr>
                  <a:srgbClr val="002960"/>
                </a:buClr>
              </a:pPr>
              <a:r>
                <a:rPr lang="en-US" sz="1050" i="1" kern="0" dirty="0">
                  <a:solidFill>
                    <a:schemeClr val="bg2"/>
                  </a:solidFill>
                  <a:cs typeface="Arial" panose="020B0604020202020204" pitchFamily="34" charset="0"/>
                </a:rPr>
                <a:t>PEMANDU CEO reports to PM</a:t>
              </a:r>
              <a:endParaRPr lang="en-MY" sz="1050" i="1" kern="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Text Placeholder 11">
              <a:extLst>
                <a:ext uri="{FF2B5EF4-FFF2-40B4-BE49-F238E27FC236}">
                  <a16:creationId xmlns:a16="http://schemas.microsoft.com/office/drawing/2014/main" id="{D0FBD0ED-CE32-440A-A43D-8947A6ABEB6F}"/>
                </a:ext>
              </a:extLst>
            </p:cNvPr>
            <p:cNvSpPr txBox="1">
              <a:spLocks/>
            </p:cNvSpPr>
            <p:nvPr/>
          </p:nvSpPr>
          <p:spPr>
            <a:xfrm>
              <a:off x="3347317" y="4038677"/>
              <a:ext cx="889901" cy="3231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r">
                <a:buClr>
                  <a:srgbClr val="002960"/>
                </a:buClr>
              </a:pPr>
              <a:r>
                <a:rPr lang="en-US" sz="1050" i="1" kern="0">
                  <a:solidFill>
                    <a:schemeClr val="bg2"/>
                  </a:solidFill>
                  <a:cs typeface="Arial" panose="020B0604020202020204" pitchFamily="34" charset="0"/>
                </a:rPr>
                <a:t>PEMANDU</a:t>
              </a:r>
              <a:endParaRPr lang="en-GB" sz="1050" i="1" kern="0">
                <a:solidFill>
                  <a:schemeClr val="bg2"/>
                </a:solidFill>
                <a:cs typeface="Arial" panose="020B0604020202020204" pitchFamily="34" charset="0"/>
              </a:endParaRPr>
            </a:p>
            <a:p>
              <a:pPr algn="r">
                <a:buClr>
                  <a:srgbClr val="002960"/>
                </a:buClr>
              </a:pPr>
              <a:r>
                <a:rPr lang="en-US" sz="1050" i="1" kern="0">
                  <a:solidFill>
                    <a:schemeClr val="bg2"/>
                  </a:solidFill>
                  <a:cs typeface="Arial" panose="020B0604020202020204" pitchFamily="34" charset="0"/>
                </a:rPr>
                <a:t>runs </a:t>
              </a:r>
              <a:r>
                <a:rPr lang="en-US" sz="1050" i="1" kern="0" dirty="0">
                  <a:solidFill>
                    <a:schemeClr val="bg2"/>
                  </a:solidFill>
                  <a:cs typeface="Arial" panose="020B0604020202020204" pitchFamily="34" charset="0"/>
                </a:rPr>
                <a:t>labs</a:t>
              </a:r>
              <a:endParaRPr lang="en-MY" sz="1050" i="1" kern="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 Placeholder 11">
              <a:extLst>
                <a:ext uri="{FF2B5EF4-FFF2-40B4-BE49-F238E27FC236}">
                  <a16:creationId xmlns:a16="http://schemas.microsoft.com/office/drawing/2014/main" id="{D1761266-93B2-4614-B043-9ADB6D465066}"/>
                </a:ext>
              </a:extLst>
            </p:cNvPr>
            <p:cNvSpPr txBox="1">
              <a:spLocks/>
            </p:cNvSpPr>
            <p:nvPr/>
          </p:nvSpPr>
          <p:spPr>
            <a:xfrm>
              <a:off x="5509177" y="3228639"/>
              <a:ext cx="779059" cy="484748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050" i="1" kern="0" dirty="0">
                  <a:solidFill>
                    <a:schemeClr val="bg2"/>
                  </a:solidFill>
                  <a:cs typeface="Arial" panose="020B0604020202020204" pitchFamily="34" charset="0"/>
                </a:rPr>
                <a:t>DMO sends</a:t>
              </a:r>
              <a:br>
                <a:rPr lang="en-US" sz="1050" i="1" kern="0" dirty="0">
                  <a:solidFill>
                    <a:schemeClr val="bg2"/>
                  </a:solidFill>
                  <a:cs typeface="Arial" panose="020B0604020202020204" pitchFamily="34" charset="0"/>
                </a:rPr>
              </a:br>
              <a:r>
                <a:rPr lang="en-US" sz="1050" i="1" kern="0" dirty="0">
                  <a:solidFill>
                    <a:schemeClr val="bg2"/>
                  </a:solidFill>
                  <a:cs typeface="Arial" panose="020B0604020202020204" pitchFamily="34" charset="0"/>
                </a:rPr>
                <a:t>updates on lab</a:t>
              </a:r>
              <a:br>
                <a:rPr lang="en-US" sz="1050" i="1" kern="0" dirty="0">
                  <a:solidFill>
                    <a:schemeClr val="bg2"/>
                  </a:solidFill>
                  <a:cs typeface="Arial" panose="020B0604020202020204" pitchFamily="34" charset="0"/>
                </a:rPr>
              </a:br>
              <a:r>
                <a:rPr lang="en-US" sz="1050" i="1" kern="0" dirty="0">
                  <a:solidFill>
                    <a:schemeClr val="bg2"/>
                  </a:solidFill>
                  <a:cs typeface="Arial" panose="020B0604020202020204" pitchFamily="34" charset="0"/>
                </a:rPr>
                <a:t>implementation</a:t>
              </a:r>
              <a:endParaRPr lang="en-MY" sz="1050" i="1" kern="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 Placeholder 11">
              <a:extLst>
                <a:ext uri="{FF2B5EF4-FFF2-40B4-BE49-F238E27FC236}">
                  <a16:creationId xmlns:a16="http://schemas.microsoft.com/office/drawing/2014/main" id="{611C70BA-9FA0-4EB1-8630-19DDA06DE1C5}"/>
                </a:ext>
              </a:extLst>
            </p:cNvPr>
            <p:cNvSpPr txBox="1">
              <a:spLocks/>
            </p:cNvSpPr>
            <p:nvPr/>
          </p:nvSpPr>
          <p:spPr>
            <a:xfrm>
              <a:off x="6343337" y="4605904"/>
              <a:ext cx="854401" cy="3231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050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DMO reports to</a:t>
              </a:r>
              <a:br>
                <a:rPr lang="en-US" sz="1050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</a:br>
              <a:r>
                <a:rPr lang="en-US" sz="1050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PS / Minister</a:t>
              </a:r>
              <a:endParaRPr lang="en-MY" sz="1050" i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 Placeholder 11">
              <a:extLst>
                <a:ext uri="{FF2B5EF4-FFF2-40B4-BE49-F238E27FC236}">
                  <a16:creationId xmlns:a16="http://schemas.microsoft.com/office/drawing/2014/main" id="{18EDA279-1FA4-4DCE-89FE-784F3F6076CA}"/>
                </a:ext>
              </a:extLst>
            </p:cNvPr>
            <p:cNvSpPr txBox="1">
              <a:spLocks/>
            </p:cNvSpPr>
            <p:nvPr/>
          </p:nvSpPr>
          <p:spPr>
            <a:xfrm>
              <a:off x="4859723" y="5058811"/>
              <a:ext cx="2482297" cy="18466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NKEA/NKRA Steering Committee</a:t>
              </a:r>
              <a:endParaRPr lang="en-MY" sz="1200" b="1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3F6A80-AB24-42B6-AF1F-EC58974EEF82}"/>
                </a:ext>
              </a:extLst>
            </p:cNvPr>
            <p:cNvCxnSpPr/>
            <p:nvPr/>
          </p:nvCxnSpPr>
          <p:spPr>
            <a:xfrm>
              <a:off x="3325679" y="2648512"/>
              <a:ext cx="54585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3473027-B75B-453F-9868-28D04626219F}"/>
                </a:ext>
              </a:extLst>
            </p:cNvPr>
            <p:cNvCxnSpPr/>
            <p:nvPr/>
          </p:nvCxnSpPr>
          <p:spPr>
            <a:xfrm>
              <a:off x="3325679" y="3820046"/>
              <a:ext cx="54585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Placeholder 11">
              <a:extLst>
                <a:ext uri="{FF2B5EF4-FFF2-40B4-BE49-F238E27FC236}">
                  <a16:creationId xmlns:a16="http://schemas.microsoft.com/office/drawing/2014/main" id="{F8677A74-D1BA-4D0F-94AC-430DFF8DA4DD}"/>
                </a:ext>
              </a:extLst>
            </p:cNvPr>
            <p:cNvSpPr txBox="1">
              <a:spLocks/>
            </p:cNvSpPr>
            <p:nvPr/>
          </p:nvSpPr>
          <p:spPr>
            <a:xfrm>
              <a:off x="3325678" y="1294694"/>
              <a:ext cx="937149" cy="2462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wrap="square" lIns="32568" tIns="0" rIns="32568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1600" b="1" kern="0" dirty="0">
                  <a:cs typeface="Arial" panose="020B0604020202020204" pitchFamily="34" charset="0"/>
                </a:rPr>
                <a:t>After</a:t>
              </a:r>
              <a:r>
                <a:rPr lang="en-US" sz="16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…</a:t>
              </a:r>
              <a:endParaRPr lang="en-MY" sz="16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F5FA5C-BC46-44EE-9727-9068BAFE8219}"/>
                </a:ext>
              </a:extLst>
            </p:cNvPr>
            <p:cNvSpPr/>
            <p:nvPr/>
          </p:nvSpPr>
          <p:spPr>
            <a:xfrm>
              <a:off x="2825716" y="3180991"/>
              <a:ext cx="549574" cy="4909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i="1" dirty="0">
                  <a:solidFill>
                    <a:schemeClr val="bg2"/>
                  </a:solidFill>
                  <a:cs typeface="Arial" panose="020B0604020202020204" pitchFamily="34" charset="0"/>
                </a:rPr>
                <a:t>VS</a:t>
              </a:r>
              <a:endParaRPr lang="en-MY" sz="1800" b="1" i="1" dirty="0" err="1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231FE70-E060-423D-A77E-1E983E3B05F1}"/>
                </a:ext>
              </a:extLst>
            </p:cNvPr>
            <p:cNvSpPr/>
            <p:nvPr/>
          </p:nvSpPr>
          <p:spPr>
            <a:xfrm>
              <a:off x="758182" y="2500314"/>
              <a:ext cx="1400375" cy="4325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Cabinet Meeting</a:t>
              </a:r>
              <a:endParaRPr lang="en-MY" sz="1200" b="1" dirty="0" err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Text Placeholder 11">
              <a:extLst>
                <a:ext uri="{FF2B5EF4-FFF2-40B4-BE49-F238E27FC236}">
                  <a16:creationId xmlns:a16="http://schemas.microsoft.com/office/drawing/2014/main" id="{2DE7921C-5C86-44E8-A853-EEC086EB8B72}"/>
                </a:ext>
              </a:extLst>
            </p:cNvPr>
            <p:cNvSpPr txBox="1">
              <a:spLocks/>
            </p:cNvSpPr>
            <p:nvPr/>
          </p:nvSpPr>
          <p:spPr>
            <a:xfrm>
              <a:off x="849140" y="3344917"/>
              <a:ext cx="786392" cy="35301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Ministers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xt Placeholder 11">
              <a:extLst>
                <a:ext uri="{FF2B5EF4-FFF2-40B4-BE49-F238E27FC236}">
                  <a16:creationId xmlns:a16="http://schemas.microsoft.com/office/drawing/2014/main" id="{D806D08C-7096-41F8-99B2-CF4B0B542A49}"/>
                </a:ext>
              </a:extLst>
            </p:cNvPr>
            <p:cNvSpPr txBox="1">
              <a:spLocks/>
            </p:cNvSpPr>
            <p:nvPr/>
          </p:nvSpPr>
          <p:spPr>
            <a:xfrm>
              <a:off x="791884" y="3392871"/>
              <a:ext cx="786392" cy="353015"/>
            </a:xfrm>
            <a:prstGeom prst="rect">
              <a:avLst/>
            </a:prstGeom>
            <a:solidFill>
              <a:srgbClr val="949494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Ministers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Text Placeholder 11">
              <a:extLst>
                <a:ext uri="{FF2B5EF4-FFF2-40B4-BE49-F238E27FC236}">
                  <a16:creationId xmlns:a16="http://schemas.microsoft.com/office/drawing/2014/main" id="{78E61FA2-9595-4552-B709-65910400416D}"/>
                </a:ext>
              </a:extLst>
            </p:cNvPr>
            <p:cNvSpPr txBox="1">
              <a:spLocks/>
            </p:cNvSpPr>
            <p:nvPr/>
          </p:nvSpPr>
          <p:spPr>
            <a:xfrm>
              <a:off x="734627" y="3440835"/>
              <a:ext cx="786392" cy="353015"/>
            </a:xfrm>
            <a:prstGeom prst="rect">
              <a:avLst/>
            </a:prstGeom>
            <a:solidFill>
              <a:srgbClr val="949494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2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Ministers</a:t>
              </a:r>
              <a:endParaRPr lang="en-MY" sz="120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53" name="Picture 2" descr="https://image.freepik.com/free-icon/school-building_318-62517.jpg">
              <a:extLst>
                <a:ext uri="{FF2B5EF4-FFF2-40B4-BE49-F238E27FC236}">
                  <a16:creationId xmlns:a16="http://schemas.microsoft.com/office/drawing/2014/main" id="{F486AABD-FCE0-480A-9A20-437AC9E98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175" y="4193270"/>
              <a:ext cx="878570" cy="78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https://d30y9cdsu7xlg0.cloudfront.net/png/54553-200.png">
              <a:extLst>
                <a:ext uri="{FF2B5EF4-FFF2-40B4-BE49-F238E27FC236}">
                  <a16:creationId xmlns:a16="http://schemas.microsoft.com/office/drawing/2014/main" id="{D0A8CCD6-539A-4CA7-978D-E5612289C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705" y="3265553"/>
              <a:ext cx="576707" cy="51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https://d30y9cdsu7xlg0.cloudfront.net/png/54553-200.png">
              <a:extLst>
                <a:ext uri="{FF2B5EF4-FFF2-40B4-BE49-F238E27FC236}">
                  <a16:creationId xmlns:a16="http://schemas.microsoft.com/office/drawing/2014/main" id="{D397985E-D71C-49CE-992C-B4A38C4B9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872" y="3265553"/>
              <a:ext cx="576707" cy="51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https://d30y9cdsu7xlg0.cloudfront.net/png/54553-200.png">
              <a:extLst>
                <a:ext uri="{FF2B5EF4-FFF2-40B4-BE49-F238E27FC236}">
                  <a16:creationId xmlns:a16="http://schemas.microsoft.com/office/drawing/2014/main" id="{85ABB4E4-1D24-47F7-88E3-44F1B4F09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38" y="3265553"/>
              <a:ext cx="576707" cy="51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320F26D-A89E-4085-B872-A770796F6F5A}"/>
                </a:ext>
              </a:extLst>
            </p:cNvPr>
            <p:cNvCxnSpPr/>
            <p:nvPr/>
          </p:nvCxnSpPr>
          <p:spPr>
            <a:xfrm flipV="1">
              <a:off x="5309750" y="3044725"/>
              <a:ext cx="0" cy="11913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Placeholder 11">
              <a:extLst>
                <a:ext uri="{FF2B5EF4-FFF2-40B4-BE49-F238E27FC236}">
                  <a16:creationId xmlns:a16="http://schemas.microsoft.com/office/drawing/2014/main" id="{06C86FC1-83F6-43F3-8AAF-393442305973}"/>
                </a:ext>
              </a:extLst>
            </p:cNvPr>
            <p:cNvSpPr txBox="1">
              <a:spLocks/>
            </p:cNvSpPr>
            <p:nvPr/>
          </p:nvSpPr>
          <p:spPr>
            <a:xfrm>
              <a:off x="4358134" y="3221065"/>
              <a:ext cx="877746" cy="4847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2pPr>
              <a:lvl3pPr marL="358775" indent="-17621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3pPr>
              <a:lvl4pPr marL="541338" indent="-182563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 typeface="Arial" pitchFamily="34" charset="0"/>
                <a:buChar char="•"/>
                <a:defRPr sz="2400" baseline="0">
                  <a:solidFill>
                    <a:schemeClr val="tx1"/>
                  </a:solidFill>
                  <a:latin typeface="+mn-lt"/>
                </a:defRPr>
              </a:lvl4pPr>
              <a:lvl5pPr marL="715963" indent="-17462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Pct val="85000"/>
                <a:buFont typeface="Calibri" pitchFamily="34" charset="0"/>
                <a:buChar char="–"/>
                <a:defRPr sz="2400" baseline="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02960"/>
                </a:buClr>
              </a:pPr>
              <a:r>
                <a:rPr lang="en-US" sz="1050" i="1" kern="0" dirty="0">
                  <a:solidFill>
                    <a:schemeClr val="bg2"/>
                  </a:solidFill>
                  <a:cs typeface="Arial" panose="020B0604020202020204" pitchFamily="34" charset="0"/>
                </a:rPr>
                <a:t>PEMANDU monitors and upskill DMO</a:t>
              </a:r>
              <a:endParaRPr lang="en-MY" sz="1050" i="1" kern="0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196CB45-BE5F-4592-A288-2642EAD53C4D}"/>
                </a:ext>
              </a:extLst>
            </p:cNvPr>
            <p:cNvSpPr txBox="1"/>
            <p:nvPr/>
          </p:nvSpPr>
          <p:spPr>
            <a:xfrm>
              <a:off x="7463340" y="4880542"/>
              <a:ext cx="149639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latin typeface="+mn-lt"/>
                  <a:cs typeface="Arial" panose="020B0604020202020204" pitchFamily="34" charset="0"/>
                </a:rPr>
                <a:t>*</a:t>
              </a:r>
              <a:r>
                <a:rPr lang="en-GB" sz="1050">
                  <a:latin typeface="+mn-lt"/>
                  <a:cs typeface="Arial" panose="020B0604020202020204" pitchFamily="34" charset="0"/>
                </a:rPr>
                <a:t>Ministerial </a:t>
              </a:r>
            </a:p>
            <a:p>
              <a:r>
                <a:rPr lang="en-GB" sz="1050">
                  <a:latin typeface="+mn-lt"/>
                  <a:cs typeface="Arial" panose="020B0604020202020204" pitchFamily="34" charset="0"/>
                </a:rPr>
                <a:t>Key </a:t>
              </a:r>
              <a:r>
                <a:rPr lang="en-GB" sz="1050" dirty="0">
                  <a:latin typeface="+mn-lt"/>
                  <a:cs typeface="Arial" panose="020B0604020202020204" pitchFamily="34" charset="0"/>
                </a:rPr>
                <a:t>Results Area</a:t>
              </a:r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 bwMode="gray">
          <a:xfrm>
            <a:off x="1698546" y="279696"/>
            <a:ext cx="9144000" cy="1106041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u="sng">
                <a:solidFill>
                  <a:schemeClr val="tx1"/>
                </a:solidFill>
              </a:rPr>
              <a:t>EXAMPLE Malaysia National Transformation Program:</a:t>
            </a:r>
            <a:r>
              <a:rPr lang="en-GB" sz="2400" b="1">
                <a:solidFill>
                  <a:schemeClr val="tx1"/>
                </a:solidFill>
              </a:rPr>
              <a:t> </a:t>
            </a:r>
            <a:br>
              <a:rPr lang="en-GB" sz="2400" b="1">
                <a:solidFill>
                  <a:schemeClr val="tx1"/>
                </a:solidFill>
              </a:rPr>
            </a:br>
            <a:r>
              <a:rPr lang="en-GB" sz="2400" b="1">
                <a:solidFill>
                  <a:schemeClr val="tx1"/>
                </a:solidFill>
              </a:rPr>
              <a:t>Performance Management and Delivery Unit (PEMANDU)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set up to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facilitate </a:t>
            </a:r>
            <a:r>
              <a:rPr lang="en-US" sz="2400" b="1">
                <a:solidFill>
                  <a:schemeClr val="tx1"/>
                </a:solidFill>
              </a:rPr>
              <a:t>transform</a:t>
            </a:r>
            <a:r>
              <a:rPr lang="en-GB" sz="2400" b="1">
                <a:solidFill>
                  <a:schemeClr val="tx1"/>
                </a:solidFill>
              </a:rPr>
              <a:t>ation of</a:t>
            </a:r>
            <a:r>
              <a:rPr lang="en-US" sz="2400" b="1">
                <a:solidFill>
                  <a:schemeClr val="tx1"/>
                </a:solidFill>
              </a:rPr>
              <a:t> the </a:t>
            </a:r>
            <a:r>
              <a:rPr lang="en-GB" sz="2400" b="1">
                <a:solidFill>
                  <a:schemeClr val="tx1"/>
                </a:solidFill>
              </a:rPr>
              <a:t>program </a:t>
            </a:r>
            <a:r>
              <a:rPr lang="en-US" sz="2400" b="1">
                <a:solidFill>
                  <a:schemeClr val="tx1"/>
                </a:solidFill>
              </a:rPr>
              <a:t>governance structure</a:t>
            </a:r>
            <a:endParaRPr lang="en-MY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1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A150C7-A968-964C-9713-2A9F35D9C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34685"/>
            <a:ext cx="8128000" cy="41886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A0BDE60-6E84-AC46-9517-0DA3DF51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127" y="0"/>
            <a:ext cx="9905998" cy="1478570"/>
          </a:xfrm>
        </p:spPr>
        <p:txBody>
          <a:bodyPr anchor="ctr">
            <a:normAutofit/>
          </a:bodyPr>
          <a:lstStyle/>
          <a:p>
            <a:pPr algn="ctr"/>
            <a:r>
              <a:rPr lang="en-GB"/>
              <a:t>Technology deployment should not</a:t>
            </a:r>
            <a:br>
              <a:rPr lang="en-GB"/>
            </a:br>
            <a:r>
              <a:rPr lang="en-GB"/>
              <a:t>be treated as “one size fits all”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042370-2C43-6F44-B6B9-DDD69C156F73}"/>
              </a:ext>
            </a:extLst>
          </p:cNvPr>
          <p:cNvSpPr txBox="1">
            <a:spLocks/>
          </p:cNvSpPr>
          <p:nvPr/>
        </p:nvSpPr>
        <p:spPr>
          <a:xfrm>
            <a:off x="885936" y="5504535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“Horses for courses”</a:t>
            </a:r>
          </a:p>
          <a:p>
            <a:pPr algn="ctr"/>
            <a:r>
              <a:rPr lang="en-GB"/>
              <a:t>Because your stakeholders are diverse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5FEB21-6DB6-A246-9C5F-2E1E804B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00199"/>
            <a:ext cx="8128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785E-8A08-CF48-AC2B-277D6AE6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Thank you</a:t>
            </a:r>
            <a:br>
              <a:rPr lang="en-GB"/>
            </a:br>
            <a:r>
              <a:rPr lang="en-GB"/>
              <a:t>terima kasih</a:t>
            </a:r>
            <a:br>
              <a:rPr lang="en-GB"/>
            </a:br>
            <a:r>
              <a:rPr lang="en-GB"/>
              <a:t>salamat</a:t>
            </a:r>
            <a:br>
              <a:rPr lang="en-GB"/>
            </a:br>
            <a:r>
              <a:rPr lang="en-GB"/>
              <a:t>khab Khun Ka</a:t>
            </a:r>
            <a:br>
              <a:rPr lang="en-GB"/>
            </a:br>
            <a:r>
              <a:rPr lang="en-GB"/>
              <a:t>kyay zuu</a:t>
            </a:r>
            <a:br>
              <a:rPr lang="en-GB"/>
            </a:br>
            <a:r>
              <a:rPr lang="en-GB"/>
              <a:t>cam on ban</a:t>
            </a:r>
            <a:br>
              <a:rPr lang="en-GB"/>
            </a:br>
            <a:r>
              <a:rPr lang="en-GB"/>
              <a:t>khob chai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CCAC-03F5-3149-AAF9-A162A6393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/>
              <a:t>Chris Tan</a:t>
            </a:r>
            <a:br>
              <a:rPr lang="en-GB"/>
            </a:br>
            <a:r>
              <a:rPr lang="en-GB">
                <a:hlinkClick r:id="rId2"/>
              </a:rPr>
              <a:t>chris@equus.com.my</a:t>
            </a:r>
            <a:br>
              <a:rPr lang="en-GB"/>
            </a:br>
            <a:r>
              <a:rPr lang="en-GB"/>
              <a:t>+60-19-2827400</a:t>
            </a:r>
          </a:p>
        </p:txBody>
      </p:sp>
    </p:spTree>
    <p:extLst>
      <p:ext uri="{BB962C8B-B14F-4D97-AF65-F5344CB8AC3E}">
        <p14:creationId xmlns:p14="http://schemas.microsoft.com/office/powerpoint/2010/main" val="221693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0868-24C7-E343-8130-A48C3584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575" y="5583914"/>
            <a:ext cx="6318131" cy="1013024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... The value of technology</a:t>
            </a:r>
            <a:br>
              <a:rPr lang="en-GB"/>
            </a:br>
            <a:r>
              <a:rPr lang="en-GB"/>
              <a:t>is solely in what it </a:t>
            </a:r>
            <a:r>
              <a:rPr lang="en-GB">
                <a:solidFill>
                  <a:srgbClr val="FF0000"/>
                </a:solidFill>
              </a:rPr>
              <a:t>enables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55FD-4FBB-964E-A223-B9206A014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117" y="1649748"/>
            <a:ext cx="9444294" cy="38430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TECHNOLOGY DEPLOYMENT costs money for ... </a:t>
            </a:r>
          </a:p>
          <a:p>
            <a:r>
              <a:rPr lang="en-GB"/>
              <a:t>Procurement</a:t>
            </a:r>
          </a:p>
          <a:p>
            <a:r>
              <a:rPr lang="en-GB"/>
              <a:t>Configuration</a:t>
            </a:r>
          </a:p>
          <a:p>
            <a:r>
              <a:rPr lang="en-GB"/>
              <a:t>Installation (hardware, software, “wetware”)</a:t>
            </a:r>
          </a:p>
          <a:p>
            <a:r>
              <a:rPr lang="en-GB"/>
              <a:t>Transition and Change Management</a:t>
            </a:r>
          </a:p>
          <a:p>
            <a:r>
              <a:rPr lang="en-GB"/>
              <a:t>Maintenance</a:t>
            </a:r>
          </a:p>
          <a:p>
            <a:r>
              <a:rPr lang="en-GB"/>
              <a:t>Upgrades</a:t>
            </a:r>
          </a:p>
          <a:p>
            <a:r>
              <a:rPr lang="en-GB"/>
              <a:t>etc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D53C81-ECCD-D141-B0F2-6C642F2E5ED5}"/>
              </a:ext>
            </a:extLst>
          </p:cNvPr>
          <p:cNvGrpSpPr/>
          <p:nvPr/>
        </p:nvGrpSpPr>
        <p:grpSpPr>
          <a:xfrm>
            <a:off x="7685695" y="1106213"/>
            <a:ext cx="3496854" cy="4179042"/>
            <a:chOff x="7550557" y="1106213"/>
            <a:chExt cx="3496854" cy="41790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A6D8CC-A8F0-874D-A9E1-FD486E11E5F2}"/>
                </a:ext>
              </a:extLst>
            </p:cNvPr>
            <p:cNvSpPr/>
            <p:nvPr/>
          </p:nvSpPr>
          <p:spPr>
            <a:xfrm>
              <a:off x="7550557" y="1106213"/>
              <a:ext cx="3496854" cy="41790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32E6AEC3-C11A-DA45-87BD-478787916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3832" y="1225215"/>
              <a:ext cx="3264082" cy="24496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7896F2-CCBF-6747-9AD3-2509D0BF816A}"/>
                </a:ext>
              </a:extLst>
            </p:cNvPr>
            <p:cNvSpPr txBox="1"/>
            <p:nvPr/>
          </p:nvSpPr>
          <p:spPr>
            <a:xfrm>
              <a:off x="7687898" y="3780946"/>
              <a:ext cx="326408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Consider and Discuss (later):</a:t>
              </a:r>
            </a:p>
            <a:p>
              <a:r>
                <a:rPr lang="en-GB">
                  <a:solidFill>
                    <a:schemeClr val="bg1"/>
                  </a:solidFill>
                </a:rPr>
                <a:t>What happens when you attempt a technology deployment with less than 100% of the required resources?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6913FA9-0DB2-E645-957B-47E6F9640CF6}"/>
              </a:ext>
            </a:extLst>
          </p:cNvPr>
          <p:cNvSpPr txBox="1">
            <a:spLocks/>
          </p:cNvSpPr>
          <p:nvPr/>
        </p:nvSpPr>
        <p:spPr>
          <a:xfrm>
            <a:off x="1603117" y="115345"/>
            <a:ext cx="10496918" cy="134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cs typeface="Arial Black" panose="020B0604020202020204" pitchFamily="34" charset="0"/>
              </a:rPr>
              <a:t>“technology” has </a:t>
            </a:r>
            <a:r>
              <a:rPr lang="en-GB">
                <a:solidFill>
                  <a:srgbClr val="FF0000"/>
                </a:solidFill>
                <a:cs typeface="Arial Black" panose="020B0604020202020204" pitchFamily="34" charset="0"/>
              </a:rPr>
              <a:t>no inherent value</a:t>
            </a:r>
            <a:br>
              <a:rPr lang="en-GB">
                <a:solidFill>
                  <a:srgbClr val="FF0000"/>
                </a:solidFill>
                <a:cs typeface="Arial Black" panose="020B0604020202020204" pitchFamily="34" charset="0"/>
              </a:rPr>
            </a:br>
            <a:r>
              <a:rPr lang="en-GB">
                <a:cs typeface="Arial Black" panose="020B0604020202020204" pitchFamily="34" charset="0"/>
              </a:rPr>
              <a:t>in and of itself ...</a:t>
            </a:r>
            <a:endParaRPr lang="en-US"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13FA9-0DB2-E645-957B-47E6F9640CF6}"/>
              </a:ext>
            </a:extLst>
          </p:cNvPr>
          <p:cNvSpPr txBox="1">
            <a:spLocks/>
          </p:cNvSpPr>
          <p:nvPr/>
        </p:nvSpPr>
        <p:spPr>
          <a:xfrm>
            <a:off x="1513027" y="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“value” of technology: </a:t>
            </a:r>
            <a:r>
              <a:rPr lang="en-GB" b="1">
                <a:solidFill>
                  <a:srgbClr val="FF0000"/>
                </a:solidFill>
              </a:rPr>
              <a:t>how much</a:t>
            </a:r>
            <a:r>
              <a:rPr lang="en-GB"/>
              <a:t> does it </a:t>
            </a:r>
            <a:r>
              <a:rPr lang="en-GB" b="1">
                <a:solidFill>
                  <a:srgbClr val="FF0000"/>
                </a:solidFill>
              </a:rPr>
              <a:t>enable</a:t>
            </a:r>
            <a:r>
              <a:rPr lang="en-GB"/>
              <a:t> you to approach your </a:t>
            </a:r>
            <a:r>
              <a:rPr lang="en-GB" b="1">
                <a:solidFill>
                  <a:srgbClr val="FF0000"/>
                </a:solidFill>
              </a:rPr>
              <a:t>true north</a:t>
            </a:r>
            <a:r>
              <a:rPr lang="en-GB"/>
              <a:t>?</a:t>
            </a:r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5232EA4-8DDB-A548-89B9-811298564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341" y="1861304"/>
            <a:ext cx="4014090" cy="30105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570C97-EE95-EF43-A3A3-408DB27CCB6A}"/>
              </a:ext>
            </a:extLst>
          </p:cNvPr>
          <p:cNvSpPr txBox="1"/>
          <p:nvPr/>
        </p:nvSpPr>
        <p:spPr>
          <a:xfrm>
            <a:off x="1362259" y="274545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VISION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F7114-D714-F24B-8572-FAF8704F1A62}"/>
              </a:ext>
            </a:extLst>
          </p:cNvPr>
          <p:cNvSpPr txBox="1"/>
          <p:nvPr/>
        </p:nvSpPr>
        <p:spPr>
          <a:xfrm>
            <a:off x="1813078" y="320711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MISSION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2CFBAF-E712-C847-9807-DBF547F45226}"/>
              </a:ext>
            </a:extLst>
          </p:cNvPr>
          <p:cNvSpPr txBox="1"/>
          <p:nvPr/>
        </p:nvSpPr>
        <p:spPr>
          <a:xfrm>
            <a:off x="939362" y="3654224"/>
            <a:ext cx="220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STRATEGIC</a:t>
            </a:r>
          </a:p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OBJECTIVE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DDD64-9CB7-D24A-A03C-C2094AAFF617}"/>
              </a:ext>
            </a:extLst>
          </p:cNvPr>
          <p:cNvSpPr txBox="1"/>
          <p:nvPr/>
        </p:nvSpPr>
        <p:spPr>
          <a:xfrm>
            <a:off x="1433492" y="4397831"/>
            <a:ext cx="220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KPI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9D7AA3-6CBA-124C-8A3B-C95EAF69334F}"/>
              </a:ext>
            </a:extLst>
          </p:cNvPr>
          <p:cNvSpPr txBox="1"/>
          <p:nvPr/>
        </p:nvSpPr>
        <p:spPr>
          <a:xfrm>
            <a:off x="1705172" y="4859496"/>
            <a:ext cx="220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TARGET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FC81AD-3FEF-4840-8E6A-F1FBE0EBA6E9}"/>
              </a:ext>
            </a:extLst>
          </p:cNvPr>
          <p:cNvSpPr txBox="1"/>
          <p:nvPr/>
        </p:nvSpPr>
        <p:spPr>
          <a:xfrm>
            <a:off x="911440" y="1549931"/>
            <a:ext cx="2208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solidFill>
                  <a:srgbClr val="FFC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YOU ARE FAMILIAR WITH: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801678-F4CA-AF42-9455-96A233F7BFE6}"/>
              </a:ext>
            </a:extLst>
          </p:cNvPr>
          <p:cNvSpPr txBox="1"/>
          <p:nvPr/>
        </p:nvSpPr>
        <p:spPr>
          <a:xfrm>
            <a:off x="8729263" y="267409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SPECIFIC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416ED4-89D8-A145-8CA3-430C768969BA}"/>
              </a:ext>
            </a:extLst>
          </p:cNvPr>
          <p:cNvSpPr txBox="1"/>
          <p:nvPr/>
        </p:nvSpPr>
        <p:spPr>
          <a:xfrm>
            <a:off x="9180082" y="3135756"/>
            <a:ext cx="260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MEASURABLE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77B8FC-9E92-DB4F-89CE-65CC6F3DC589}"/>
              </a:ext>
            </a:extLst>
          </p:cNvPr>
          <p:cNvSpPr txBox="1"/>
          <p:nvPr/>
        </p:nvSpPr>
        <p:spPr>
          <a:xfrm>
            <a:off x="8306366" y="3582863"/>
            <a:ext cx="270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ACHIEVABLE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8CA44C-F03C-3A4F-9D4E-9DB02C0D5C7F}"/>
              </a:ext>
            </a:extLst>
          </p:cNvPr>
          <p:cNvSpPr txBox="1"/>
          <p:nvPr/>
        </p:nvSpPr>
        <p:spPr>
          <a:xfrm>
            <a:off x="8800496" y="4039720"/>
            <a:ext cx="220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REALISTIC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C5F0EF-819E-C74D-BEE1-4C66219079D2}"/>
              </a:ext>
            </a:extLst>
          </p:cNvPr>
          <p:cNvSpPr txBox="1"/>
          <p:nvPr/>
        </p:nvSpPr>
        <p:spPr>
          <a:xfrm>
            <a:off x="9072176" y="4501385"/>
            <a:ext cx="220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Arial Black" panose="020B0604020202020204" pitchFamily="34" charset="0"/>
                <a:cs typeface="Arial Black" panose="020B0604020202020204" pitchFamily="34" charset="0"/>
              </a:rPr>
              <a:t>TIMELY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6970E5-1A7D-F749-AD6E-014376874819}"/>
              </a:ext>
            </a:extLst>
          </p:cNvPr>
          <p:cNvSpPr txBox="1"/>
          <p:nvPr/>
        </p:nvSpPr>
        <p:spPr>
          <a:xfrm>
            <a:off x="8278444" y="1478570"/>
            <a:ext cx="2208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solidFill>
                  <a:srgbClr val="FFC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BUT YOU MUST ALSO BE: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ECED252-74AE-E948-91FC-5CD492D4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493" y="5379430"/>
            <a:ext cx="6853581" cy="1478570"/>
          </a:xfrm>
        </p:spPr>
        <p:txBody>
          <a:bodyPr/>
          <a:lstStyle/>
          <a:p>
            <a:r>
              <a:rPr lang="en-GB"/>
              <a:t>AND here’s THE PROBLEM.</a:t>
            </a:r>
            <a:br>
              <a:rPr lang="en-GB"/>
            </a:br>
            <a:r>
              <a:rPr lang="en-GB"/>
              <a:t>How do we connect them?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9EECFB-3FFF-BC41-9D9E-6AA28F1D8CB4}"/>
              </a:ext>
            </a:extLst>
          </p:cNvPr>
          <p:cNvSpPr/>
          <p:nvPr/>
        </p:nvSpPr>
        <p:spPr>
          <a:xfrm>
            <a:off x="8419074" y="5321161"/>
            <a:ext cx="2646546" cy="1270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>
                <a:solidFill>
                  <a:schemeClr val="bg1"/>
                </a:solidFill>
              </a:rPr>
              <a:t>Before we move on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How do most people commit targets today?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Ambitious? Or Safely? </a:t>
            </a:r>
          </a:p>
        </p:txBody>
      </p:sp>
    </p:spTree>
    <p:extLst>
      <p:ext uri="{BB962C8B-B14F-4D97-AF65-F5344CB8AC3E}">
        <p14:creationId xmlns:p14="http://schemas.microsoft.com/office/powerpoint/2010/main" val="22144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0FB4-E6CA-4840-8690-D6CD1888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555" y="258766"/>
            <a:ext cx="9906000" cy="1477961"/>
          </a:xfrm>
        </p:spPr>
        <p:txBody>
          <a:bodyPr/>
          <a:lstStyle/>
          <a:p>
            <a:r>
              <a:rPr lang="en-GB"/>
              <a:t>what is “</a:t>
            </a:r>
            <a:r>
              <a:rPr lang="en-GB">
                <a:solidFill>
                  <a:srgbClr val="FF0000"/>
                </a:solidFill>
              </a:rPr>
              <a:t>true north</a:t>
            </a:r>
            <a:r>
              <a:rPr lang="en-GB"/>
              <a:t>” ?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23157-F385-F44E-902A-7E0325C95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9760" y="971335"/>
            <a:ext cx="4767648" cy="964681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92D050"/>
                </a:solidFill>
              </a:rPr>
              <a:t>True north is ...</a:t>
            </a:r>
            <a:endParaRPr lang="en-US" b="1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B0D42-9AC1-5A49-8679-2782893D3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5554" y="1795248"/>
            <a:ext cx="5002051" cy="3182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/>
              <a:t>... the destination</a:t>
            </a:r>
          </a:p>
          <a:p>
            <a:pPr marL="0" indent="0">
              <a:buNone/>
            </a:pPr>
            <a:r>
              <a:rPr lang="en-GB" sz="1800"/>
              <a:t>... access to clean water</a:t>
            </a:r>
          </a:p>
          <a:p>
            <a:pPr marL="0" indent="0">
              <a:buNone/>
            </a:pPr>
            <a:r>
              <a:rPr lang="en-GB" sz="1800"/>
              <a:t>... access &amp; journey time</a:t>
            </a:r>
          </a:p>
          <a:p>
            <a:pPr marL="0" indent="0">
              <a:buNone/>
            </a:pPr>
            <a:r>
              <a:rPr lang="en-GB" sz="1800"/>
              <a:t>... health &amp; well being</a:t>
            </a:r>
          </a:p>
          <a:p>
            <a:pPr marL="0" indent="0">
              <a:buNone/>
            </a:pPr>
            <a:r>
              <a:rPr lang="en-GB" sz="1800"/>
              <a:t>... services &amp; satisfaction</a:t>
            </a:r>
          </a:p>
          <a:p>
            <a:pPr marL="0" indent="0">
              <a:buNone/>
            </a:pPr>
            <a:r>
              <a:rPr lang="en-GB" sz="1800"/>
              <a:t>... education &amp; results</a:t>
            </a:r>
          </a:p>
          <a:p>
            <a:pPr marL="0" indent="0">
              <a:buNone/>
            </a:pPr>
            <a:r>
              <a:rPr lang="en-GB" sz="1800"/>
              <a:t>... the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2D6E2-F23B-A841-A29B-98A1768BE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6343" y="971335"/>
            <a:ext cx="4764386" cy="964681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C000"/>
                </a:solidFill>
              </a:rPr>
              <a:t>True north isn’t ...</a:t>
            </a:r>
            <a:endParaRPr lang="en-US" b="1">
              <a:solidFill>
                <a:srgbClr val="FFC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91A7F-6773-8B45-A63E-4A16B63F7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6343" y="1795248"/>
            <a:ext cx="4998789" cy="3182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/>
              <a:t>... the journey </a:t>
            </a:r>
          </a:p>
          <a:p>
            <a:pPr marL="0" indent="0">
              <a:buNone/>
            </a:pPr>
            <a:r>
              <a:rPr lang="en-GB" sz="1800"/>
              <a:t>... plants &amp; pipelines (infra)</a:t>
            </a:r>
          </a:p>
          <a:p>
            <a:pPr marL="0" indent="0">
              <a:buNone/>
            </a:pPr>
            <a:r>
              <a:rPr lang="en-GB" sz="1800"/>
              <a:t>... roads &amp; vehicles </a:t>
            </a:r>
          </a:p>
          <a:p>
            <a:pPr marL="0" indent="0">
              <a:buNone/>
            </a:pPr>
            <a:r>
              <a:rPr lang="en-GB" sz="1800"/>
              <a:t>... hospitals</a:t>
            </a:r>
          </a:p>
          <a:p>
            <a:pPr marL="0" indent="0">
              <a:buNone/>
            </a:pPr>
            <a:r>
              <a:rPr lang="en-GB" sz="1800"/>
              <a:t>... systems</a:t>
            </a:r>
          </a:p>
          <a:p>
            <a:pPr marL="0" indent="0">
              <a:buNone/>
            </a:pPr>
            <a:r>
              <a:rPr lang="en-GB" sz="1800"/>
              <a:t>... internet &amp; computers</a:t>
            </a:r>
          </a:p>
          <a:p>
            <a:pPr marL="0" indent="0">
              <a:buNone/>
            </a:pPr>
            <a:r>
              <a:rPr lang="en-GB" sz="1800"/>
              <a:t>... the KPIs</a:t>
            </a:r>
            <a:endParaRPr lang="en-US"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33BC2B-9188-0A4D-BA9A-172FFA1AC444}"/>
              </a:ext>
            </a:extLst>
          </p:cNvPr>
          <p:cNvSpPr txBox="1">
            <a:spLocks/>
          </p:cNvSpPr>
          <p:nvPr/>
        </p:nvSpPr>
        <p:spPr>
          <a:xfrm>
            <a:off x="1535555" y="5019679"/>
            <a:ext cx="9906000" cy="147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/>
              <a:t>Understanding “</a:t>
            </a:r>
            <a:r>
              <a:rPr lang="en-GB" sz="3200">
                <a:solidFill>
                  <a:srgbClr val="FF0000"/>
                </a:solidFill>
              </a:rPr>
              <a:t>true north</a:t>
            </a:r>
            <a:r>
              <a:rPr lang="en-GB" sz="3200"/>
              <a:t>” helps you distinguish between urgent and important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280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4DE7-83AF-F644-BD20-6DD94C06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60" y="-94102"/>
            <a:ext cx="10752771" cy="152587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/>
              <a:t>The path to </a:t>
            </a:r>
            <a:r>
              <a:rPr lang="en-GB">
                <a:solidFill>
                  <a:srgbClr val="FF0000"/>
                </a:solidFill>
              </a:rPr>
              <a:t>true north varies </a:t>
            </a:r>
            <a:r>
              <a:rPr lang="en-GB"/>
              <a:t>depending on stakeholders’ unique, specific (&amp; valid) perspectives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B9E6B6-9F36-C64B-A950-7D5BFD30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557" y="1310652"/>
            <a:ext cx="6363138" cy="4150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C65803-50E8-544F-909D-195DEF8DD923}"/>
              </a:ext>
            </a:extLst>
          </p:cNvPr>
          <p:cNvSpPr txBox="1"/>
          <p:nvPr/>
        </p:nvSpPr>
        <p:spPr>
          <a:xfrm>
            <a:off x="650890" y="2546757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 Black" panose="020B0604020202020204" pitchFamily="34" charset="0"/>
                <a:cs typeface="Arial Black" panose="020B0604020202020204" pitchFamily="34" charset="0"/>
              </a:rPr>
              <a:t>Each party’s priority is unique to him/herself</a:t>
            </a:r>
            <a:endParaRPr lang="en-US" sz="200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F8F34-51F3-1849-B5CB-E2BFF70049D3}"/>
              </a:ext>
            </a:extLst>
          </p:cNvPr>
          <p:cNvSpPr txBox="1"/>
          <p:nvPr/>
        </p:nvSpPr>
        <p:spPr>
          <a:xfrm>
            <a:off x="9332562" y="2546757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 Black" panose="020B0604020202020204" pitchFamily="34" charset="0"/>
                <a:cs typeface="Arial Black" panose="020B0604020202020204" pitchFamily="34" charset="0"/>
              </a:rPr>
              <a:t>You cannot please everyone</a:t>
            </a:r>
          </a:p>
          <a:p>
            <a:pPr algn="l"/>
            <a:r>
              <a:rPr lang="en-GB" sz="2000">
                <a:latin typeface="Arial Black" panose="020B0604020202020204" pitchFamily="34" charset="0"/>
                <a:cs typeface="Arial Black" panose="020B0604020202020204" pitchFamily="34" charset="0"/>
              </a:rPr>
              <a:t>(at the same time)</a:t>
            </a:r>
            <a:endParaRPr lang="en-US" sz="200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AA153E-098B-EC4E-969A-6EEE47ACC10A}"/>
              </a:ext>
            </a:extLst>
          </p:cNvPr>
          <p:cNvSpPr txBox="1">
            <a:spLocks/>
          </p:cNvSpPr>
          <p:nvPr/>
        </p:nvSpPr>
        <p:spPr>
          <a:xfrm>
            <a:off x="1778040" y="5461605"/>
            <a:ext cx="6538271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/>
              <a:t>Decisive leadership is required </a:t>
            </a:r>
          </a:p>
          <a:p>
            <a:r>
              <a:rPr lang="en-GB" sz="3200"/>
              <a:t>to optimise resources vs impact</a:t>
            </a:r>
            <a:endParaRPr lang="en-US" sz="3200" b="1" u="sng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DDAEC-64EA-9043-BBF1-BAE1C4D11C7F}"/>
              </a:ext>
            </a:extLst>
          </p:cNvPr>
          <p:cNvSpPr txBox="1"/>
          <p:nvPr/>
        </p:nvSpPr>
        <p:spPr>
          <a:xfrm>
            <a:off x="7522404" y="6107453"/>
            <a:ext cx="2933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u="sng">
                <a:solidFill>
                  <a:srgbClr val="FF0000"/>
                </a:solidFill>
              </a:rPr>
              <a:t>OVER TIME</a:t>
            </a:r>
            <a:endParaRPr lang="en-US" sz="3200" b="1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5060"/>
            <a:ext cx="9607891" cy="1063161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must confront the following realities to safely descend from the clouds. Stop dreaming!</a:t>
            </a:r>
            <a:endParaRPr lang="en-MY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5BDBCB-467F-0746-A889-AAEF36F0E667}"/>
              </a:ext>
            </a:extLst>
          </p:cNvPr>
          <p:cNvGrpSpPr/>
          <p:nvPr/>
        </p:nvGrpSpPr>
        <p:grpSpPr>
          <a:xfrm>
            <a:off x="1929791" y="1095050"/>
            <a:ext cx="3789118" cy="2798700"/>
            <a:chOff x="1264696" y="1086551"/>
            <a:chExt cx="3789118" cy="2798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8458" y="1086551"/>
              <a:ext cx="1847315" cy="122743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64696" y="2315591"/>
              <a:ext cx="37891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 b="1" dirty="0"/>
                <a:t>GOVERNMENTS (everywhere &amp; always)</a:t>
              </a:r>
              <a:br>
                <a:rPr lang="en-MY" sz="1600" dirty="0"/>
              </a:br>
              <a:r>
                <a:rPr lang="en-MY" sz="1600" dirty="0"/>
                <a:t>Fuzzy focus. Fluid priorities. Diverse stakeholders across social / economic / geographic spectra. Multiple institutions, pursuing different targets, drawing from common pool of resources.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5600393" y="1180084"/>
            <a:ext cx="5475" cy="272729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</p:cNvCxnSpPr>
          <p:nvPr/>
        </p:nvCxnSpPr>
        <p:spPr>
          <a:xfrm flipH="1">
            <a:off x="1824243" y="3910579"/>
            <a:ext cx="8938559" cy="1795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1523999" y="5570998"/>
            <a:ext cx="2667450" cy="1046161"/>
          </a:xfrm>
          <a:prstGeom prst="round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>
                <a:solidFill>
                  <a:srgbClr val="FFFF00"/>
                </a:solidFill>
              </a:rPr>
              <a:t>“Transformation</a:t>
            </a:r>
            <a:r>
              <a:rPr lang="en-GB" sz="1600" b="1" i="1">
                <a:solidFill>
                  <a:srgbClr val="FFFF00"/>
                </a:solidFill>
              </a:rPr>
              <a:t>al</a:t>
            </a:r>
            <a:r>
              <a:rPr lang="en-US" sz="1600" b="1" i="1">
                <a:solidFill>
                  <a:srgbClr val="FFFF00"/>
                </a:solidFill>
              </a:rPr>
              <a:t> </a:t>
            </a:r>
            <a:r>
              <a:rPr lang="en-US" sz="1600" b="1" i="1" dirty="0">
                <a:solidFill>
                  <a:srgbClr val="FFFF00"/>
                </a:solidFill>
              </a:rPr>
              <a:t>Leadership is about disappointing people;</a:t>
            </a:r>
          </a:p>
          <a:p>
            <a:r>
              <a:rPr lang="en-US" sz="1600" b="1" i="1" dirty="0">
                <a:solidFill>
                  <a:srgbClr val="FFFF00"/>
                </a:solidFill>
              </a:rPr>
              <a:t>at the rate they will permit.”</a:t>
            </a:r>
          </a:p>
          <a:p>
            <a:pPr algn="r"/>
            <a:r>
              <a:rPr lang="en-US" sz="1600" b="1" i="1" dirty="0">
                <a:solidFill>
                  <a:srgbClr val="FFFF00"/>
                </a:solidFill>
              </a:rPr>
              <a:t>– Prof Marty </a:t>
            </a:r>
            <a:r>
              <a:rPr lang="en-US" sz="1600" b="1" i="1" dirty="0" err="1">
                <a:solidFill>
                  <a:srgbClr val="FFFF00"/>
                </a:solidFill>
              </a:rPr>
              <a:t>Linsky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733222-2826-AC43-8139-8EB9D133C12C}"/>
              </a:ext>
            </a:extLst>
          </p:cNvPr>
          <p:cNvGrpSpPr/>
          <p:nvPr/>
        </p:nvGrpSpPr>
        <p:grpSpPr>
          <a:xfrm>
            <a:off x="2359197" y="3889532"/>
            <a:ext cx="8403604" cy="2889518"/>
            <a:chOff x="2359197" y="3889532"/>
            <a:chExt cx="8403604" cy="2889518"/>
          </a:xfrm>
        </p:grpSpPr>
        <p:grpSp>
          <p:nvGrpSpPr>
            <p:cNvPr id="48" name="Group 47"/>
            <p:cNvGrpSpPr/>
            <p:nvPr/>
          </p:nvGrpSpPr>
          <p:grpSpPr>
            <a:xfrm>
              <a:off x="4733573" y="3889532"/>
              <a:ext cx="4073632" cy="2889518"/>
              <a:chOff x="625160" y="3303011"/>
              <a:chExt cx="4073632" cy="288951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25160" y="3472044"/>
                <a:ext cx="2717790" cy="2720485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78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150371" y="4846950"/>
                <a:ext cx="14996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The Scope of expectations from the People</a:t>
                </a:r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280551">
                <a:off x="1973916" y="3500533"/>
                <a:ext cx="1805100" cy="1881841"/>
              </a:xfrm>
              <a:custGeom>
                <a:avLst/>
                <a:gdLst>
                  <a:gd name="connsiteX0" fmla="*/ 0 w 2411896"/>
                  <a:gd name="connsiteY0" fmla="*/ 23154 h 1971223"/>
                  <a:gd name="connsiteX1" fmla="*/ 1696279 w 2411896"/>
                  <a:gd name="connsiteY1" fmla="*/ 274945 h 1971223"/>
                  <a:gd name="connsiteX2" fmla="*/ 2411896 w 2411896"/>
                  <a:gd name="connsiteY2" fmla="*/ 1971223 h 1971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896" h="1971223">
                    <a:moveTo>
                      <a:pt x="0" y="23154"/>
                    </a:moveTo>
                    <a:cubicBezTo>
                      <a:pt x="647148" y="-13290"/>
                      <a:pt x="1294296" y="-49733"/>
                      <a:pt x="1696279" y="274945"/>
                    </a:cubicBezTo>
                    <a:cubicBezTo>
                      <a:pt x="2098262" y="599623"/>
                      <a:pt x="2255079" y="1285423"/>
                      <a:pt x="2411896" y="1971223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lg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7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257864" y="3751496"/>
                <a:ext cx="131833" cy="152115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78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14211" y="4031834"/>
                <a:ext cx="131833" cy="152115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78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987090" y="4482386"/>
                <a:ext cx="131833" cy="152115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78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32726" y="5055353"/>
                <a:ext cx="131833" cy="152115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78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Multiply 55"/>
              <p:cNvSpPr/>
              <p:nvPr/>
            </p:nvSpPr>
            <p:spPr>
              <a:xfrm>
                <a:off x="2846044" y="3407661"/>
                <a:ext cx="272879" cy="256409"/>
              </a:xfrm>
              <a:prstGeom prst="mathMultiply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78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Multiply 56"/>
              <p:cNvSpPr/>
              <p:nvPr/>
            </p:nvSpPr>
            <p:spPr>
              <a:xfrm>
                <a:off x="3318525" y="3930463"/>
                <a:ext cx="272879" cy="256409"/>
              </a:xfrm>
              <a:prstGeom prst="mathMultiply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78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Multiply 57"/>
              <p:cNvSpPr/>
              <p:nvPr/>
            </p:nvSpPr>
            <p:spPr>
              <a:xfrm>
                <a:off x="3484390" y="4630156"/>
                <a:ext cx="272879" cy="256409"/>
              </a:xfrm>
              <a:prstGeom prst="mathMultiply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78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9" name="Straight Connector 58"/>
              <p:cNvCxnSpPr>
                <a:stCxn id="52" idx="7"/>
                <a:endCxn id="56" idx="3"/>
              </p:cNvCxnSpPr>
              <p:nvPr/>
            </p:nvCxnSpPr>
            <p:spPr>
              <a:xfrm flipV="1">
                <a:off x="2370390" y="3602486"/>
                <a:ext cx="541193" cy="171287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0" name="Straight Connector 59"/>
              <p:cNvCxnSpPr>
                <a:stCxn id="53" idx="7"/>
                <a:endCxn id="56" idx="3"/>
              </p:cNvCxnSpPr>
              <p:nvPr/>
            </p:nvCxnSpPr>
            <p:spPr>
              <a:xfrm flipV="1">
                <a:off x="2826738" y="3602487"/>
                <a:ext cx="84845" cy="451625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1" name="Straight Connector 60"/>
              <p:cNvCxnSpPr>
                <a:stCxn id="53" idx="6"/>
                <a:endCxn id="57" idx="3"/>
              </p:cNvCxnSpPr>
              <p:nvPr/>
            </p:nvCxnSpPr>
            <p:spPr>
              <a:xfrm>
                <a:off x="2846044" y="4107892"/>
                <a:ext cx="538019" cy="1739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2" name="Straight Connector 61"/>
              <p:cNvCxnSpPr>
                <a:stCxn id="54" idx="7"/>
                <a:endCxn id="57" idx="3"/>
              </p:cNvCxnSpPr>
              <p:nvPr/>
            </p:nvCxnSpPr>
            <p:spPr>
              <a:xfrm flipV="1">
                <a:off x="3099617" y="4125290"/>
                <a:ext cx="284446" cy="379373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3" name="Straight Connector 62"/>
              <p:cNvCxnSpPr>
                <a:stCxn id="54" idx="5"/>
                <a:endCxn id="58" idx="3"/>
              </p:cNvCxnSpPr>
              <p:nvPr/>
            </p:nvCxnSpPr>
            <p:spPr>
              <a:xfrm>
                <a:off x="3099616" y="4612224"/>
                <a:ext cx="450312" cy="212757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4" name="Straight Connector 63"/>
              <p:cNvCxnSpPr>
                <a:stCxn id="55" idx="7"/>
                <a:endCxn id="58" idx="3"/>
              </p:cNvCxnSpPr>
              <p:nvPr/>
            </p:nvCxnSpPr>
            <p:spPr>
              <a:xfrm flipV="1">
                <a:off x="3145252" y="4824980"/>
                <a:ext cx="404677" cy="25265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5" name="Straight Arrow Connector 64"/>
              <p:cNvCxnSpPr>
                <a:stCxn id="55" idx="5"/>
              </p:cNvCxnSpPr>
              <p:nvPr/>
            </p:nvCxnSpPr>
            <p:spPr>
              <a:xfrm>
                <a:off x="3145251" y="5185192"/>
                <a:ext cx="466871" cy="11831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66" name="TextBox 65"/>
              <p:cNvSpPr txBox="1"/>
              <p:nvPr/>
            </p:nvSpPr>
            <p:spPr>
              <a:xfrm>
                <a:off x="3190656" y="3303011"/>
                <a:ext cx="150813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</a:rPr>
                  <a:t>Unpopular things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524073" y="3596651"/>
                <a:ext cx="767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30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</a:rPr>
                  <a:t>Popular things</a:t>
                </a:r>
              </a:p>
            </p:txBody>
          </p:sp>
          <p:cxnSp>
            <p:nvCxnSpPr>
              <p:cNvPr id="68" name="Straight Arrow Connector 67"/>
              <p:cNvCxnSpPr>
                <a:stCxn id="55" idx="7"/>
              </p:cNvCxnSpPr>
              <p:nvPr/>
            </p:nvCxnSpPr>
            <p:spPr>
              <a:xfrm flipV="1">
                <a:off x="3145252" y="4933551"/>
                <a:ext cx="233435" cy="14408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69" name="Straight Arrow Connector 68"/>
              <p:cNvCxnSpPr>
                <a:stCxn id="54" idx="7"/>
              </p:cNvCxnSpPr>
              <p:nvPr/>
            </p:nvCxnSpPr>
            <p:spPr>
              <a:xfrm flipV="1">
                <a:off x="3099616" y="4274691"/>
                <a:ext cx="182435" cy="22997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70" name="Straight Arrow Connector 69"/>
              <p:cNvCxnSpPr>
                <a:stCxn id="54" idx="5"/>
              </p:cNvCxnSpPr>
              <p:nvPr/>
            </p:nvCxnSpPr>
            <p:spPr>
              <a:xfrm>
                <a:off x="3099617" y="4612225"/>
                <a:ext cx="243334" cy="11099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71" name="Straight Arrow Connector 70"/>
              <p:cNvCxnSpPr>
                <a:stCxn id="53" idx="6"/>
              </p:cNvCxnSpPr>
              <p:nvPr/>
            </p:nvCxnSpPr>
            <p:spPr>
              <a:xfrm flipV="1">
                <a:off x="2846045" y="4103098"/>
                <a:ext cx="299207" cy="479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72" name="Straight Arrow Connector 71"/>
              <p:cNvCxnSpPr>
                <a:stCxn id="53" idx="7"/>
              </p:cNvCxnSpPr>
              <p:nvPr/>
            </p:nvCxnSpPr>
            <p:spPr>
              <a:xfrm flipV="1">
                <a:off x="2826737" y="3813276"/>
                <a:ext cx="49728" cy="2408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73" name="Straight Arrow Connector 72"/>
              <p:cNvCxnSpPr>
                <a:stCxn id="52" idx="7"/>
              </p:cNvCxnSpPr>
              <p:nvPr/>
            </p:nvCxnSpPr>
            <p:spPr>
              <a:xfrm flipV="1">
                <a:off x="2370390" y="3688130"/>
                <a:ext cx="267773" cy="8564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75" name="TextBox 74"/>
            <p:cNvSpPr txBox="1"/>
            <p:nvPr/>
          </p:nvSpPr>
          <p:spPr>
            <a:xfrm>
              <a:off x="2359197" y="4048567"/>
              <a:ext cx="24171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/>
                <a:t>For lo</a:t>
              </a:r>
              <a:r>
                <a:rPr lang="en-MY" sz="1600" b="1"/>
                <a:t>ng term deployment</a:t>
              </a:r>
              <a:r>
                <a:rPr lang="en-MY" sz="1600"/>
                <a:t>, our </a:t>
              </a:r>
              <a:r>
                <a:rPr lang="en-GB" sz="1600"/>
                <a:t>“</a:t>
              </a:r>
              <a:r>
                <a:rPr lang="en-MY" sz="1600"/>
                <a:t>local</a:t>
              </a:r>
              <a:r>
                <a:rPr lang="en-GB" sz="1600"/>
                <a:t>”</a:t>
              </a:r>
              <a:r>
                <a:rPr lang="en-MY" sz="1600"/>
                <a:t> stakeholders </a:t>
              </a:r>
              <a:r>
                <a:rPr lang="en-GB" sz="1600"/>
                <a:t>must be</a:t>
              </a:r>
              <a:r>
                <a:rPr lang="en-MY" sz="1600"/>
                <a:t> </a:t>
              </a:r>
              <a:r>
                <a:rPr lang="en-MY" sz="1600" dirty="0"/>
                <a:t>enabled as TRANSFORMATIONAL LEADERS.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14700" y="4441858"/>
              <a:ext cx="254810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 b="1" dirty="0"/>
                <a:t>We must help our friends to “dance on the edge”.</a:t>
              </a:r>
            </a:p>
            <a:p>
              <a:endParaRPr lang="en-MY" sz="1600" b="1" dirty="0"/>
            </a:p>
            <a:p>
              <a:r>
                <a:rPr lang="en-MY" sz="1600" b="1" dirty="0"/>
                <a:t>How to do “just enough” with what they have?</a:t>
              </a:r>
            </a:p>
            <a:p>
              <a:endParaRPr lang="en-MY" sz="1600" b="1" dirty="0"/>
            </a:p>
            <a:p>
              <a:r>
                <a:rPr lang="en-MY" sz="1600" b="1" dirty="0"/>
                <a:t>And make it to the next round? And the next …. </a:t>
              </a:r>
              <a:endParaRPr lang="en-MY" sz="16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789009-0268-C145-A7CF-BFAD8284F92E}"/>
              </a:ext>
            </a:extLst>
          </p:cNvPr>
          <p:cNvGrpSpPr/>
          <p:nvPr/>
        </p:nvGrpSpPr>
        <p:grpSpPr>
          <a:xfrm>
            <a:off x="5871198" y="1169513"/>
            <a:ext cx="4696525" cy="2406379"/>
            <a:chOff x="5871198" y="1169513"/>
            <a:chExt cx="4696525" cy="2406379"/>
          </a:xfrm>
        </p:grpSpPr>
        <p:sp>
          <p:nvSpPr>
            <p:cNvPr id="17" name="TextBox 16"/>
            <p:cNvSpPr txBox="1"/>
            <p:nvPr/>
          </p:nvSpPr>
          <p:spPr>
            <a:xfrm>
              <a:off x="5972416" y="1648548"/>
              <a:ext cx="1801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 dirty="0"/>
                <a:t>“Gifts” often have </a:t>
              </a:r>
              <a:r>
                <a:rPr lang="en-MY" sz="1600" b="1" dirty="0"/>
                <a:t>strings attached ...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21" y="1278876"/>
              <a:ext cx="2548102" cy="138612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198" y="2411871"/>
              <a:ext cx="1902850" cy="116402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8215423" y="2744895"/>
              <a:ext cx="2156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600" dirty="0"/>
                <a:t>… but </a:t>
              </a:r>
              <a:r>
                <a:rPr lang="en-MY" sz="1600" b="1" dirty="0"/>
                <a:t>do</a:t>
              </a:r>
              <a:r>
                <a:rPr lang="en-MY" sz="1600" dirty="0"/>
                <a:t> </a:t>
              </a:r>
              <a:r>
                <a:rPr lang="en-MY" sz="1600" b="1" dirty="0"/>
                <a:t>they match </a:t>
              </a:r>
              <a:r>
                <a:rPr lang="en-MY" sz="1600" dirty="0"/>
                <a:t>the </a:t>
              </a:r>
              <a:r>
                <a:rPr lang="en-MY" sz="1600"/>
                <a:t>pattern our </a:t>
              </a:r>
              <a:r>
                <a:rPr lang="en-MY" sz="1600" dirty="0"/>
                <a:t>friends are trying to weave ?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D105C3-A597-CD43-BFE8-3424D74BD8AC}"/>
                </a:ext>
              </a:extLst>
            </p:cNvPr>
            <p:cNvSpPr txBox="1"/>
            <p:nvPr/>
          </p:nvSpPr>
          <p:spPr>
            <a:xfrm>
              <a:off x="5902183" y="1169513"/>
              <a:ext cx="200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b="1"/>
                <a:t>NOTHING IS FREE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894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727">
              <a:defRPr/>
            </a:pPr>
            <a:fld id="{A73BC01D-067C-4A48-818A-27FEF009164D}" type="slidenum">
              <a:rPr lang="en-MY">
                <a:solidFill>
                  <a:srgbClr val="000000"/>
                </a:solidFill>
                <a:latin typeface="Calibri"/>
              </a:rPr>
              <a:pPr defTabSz="685727">
                <a:defRPr/>
              </a:pPr>
              <a:t>7</a:t>
            </a:fld>
            <a:r>
              <a:rPr lang="en-MY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53585" y="2028523"/>
            <a:ext cx="1666676" cy="6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387" tIns="25693" rIns="51387" bIns="25693"/>
          <a:lstStyle/>
          <a:p>
            <a:pPr defTabSz="685800">
              <a:lnSpc>
                <a:spcPct val="90000"/>
              </a:lnSpc>
              <a:buSzPct val="120000"/>
            </a:pPr>
            <a:r>
              <a:rPr lang="en-US" b="1" i="1">
                <a:solidFill>
                  <a:srgbClr val="000000"/>
                </a:solidFill>
                <a:latin typeface="Calibri"/>
              </a:rPr>
              <a:t>It becomes</a:t>
            </a:r>
            <a:endParaRPr lang="en-GB" b="1" i="1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90000"/>
              </a:lnSpc>
              <a:buSzPct val="120000"/>
            </a:pPr>
            <a:r>
              <a:rPr lang="en-GB" b="1" i="1">
                <a:solidFill>
                  <a:srgbClr val="000000"/>
                </a:solidFill>
                <a:latin typeface="Calibri"/>
              </a:rPr>
              <a:t>a </a:t>
            </a:r>
            <a:r>
              <a:rPr lang="en-US" b="1" i="1">
                <a:solidFill>
                  <a:srgbClr val="000000"/>
                </a:solidFill>
                <a:latin typeface="Calibri"/>
              </a:rPr>
              <a:t>different </a:t>
            </a:r>
            <a:r>
              <a:rPr lang="en-US" b="1" i="1" dirty="0">
                <a:solidFill>
                  <a:srgbClr val="000000"/>
                </a:solidFill>
                <a:latin typeface="Calibri"/>
              </a:rPr>
              <a:t>organisation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96647" y="2028523"/>
            <a:ext cx="1259877" cy="9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387" tIns="25693" rIns="51387" bIns="25693"/>
          <a:lstStyle/>
          <a:p>
            <a:pPr algn="r" defTabSz="685800">
              <a:lnSpc>
                <a:spcPct val="90000"/>
              </a:lnSpc>
              <a:buSzPct val="120000"/>
            </a:pPr>
            <a:r>
              <a:rPr lang="en-US" b="1" i="1" dirty="0">
                <a:solidFill>
                  <a:srgbClr val="000000"/>
                </a:solidFill>
                <a:latin typeface="Calibri"/>
              </a:rPr>
              <a:t>It operates </a:t>
            </a:r>
          </a:p>
          <a:p>
            <a:pPr algn="r" defTabSz="685800">
              <a:lnSpc>
                <a:spcPct val="90000"/>
              </a:lnSpc>
              <a:buSzPct val="120000"/>
            </a:pPr>
            <a:r>
              <a:rPr lang="en-US" b="1" i="1" dirty="0">
                <a:solidFill>
                  <a:srgbClr val="000000"/>
                </a:solidFill>
                <a:latin typeface="Calibri"/>
              </a:rPr>
              <a:t>its business</a:t>
            </a:r>
          </a:p>
          <a:p>
            <a:pPr algn="r" defTabSz="685800">
              <a:lnSpc>
                <a:spcPct val="90000"/>
              </a:lnSpc>
              <a:buSzPct val="120000"/>
            </a:pPr>
            <a:r>
              <a:rPr lang="en-US" b="1" i="1" dirty="0">
                <a:solidFill>
                  <a:srgbClr val="000000"/>
                </a:solidFill>
                <a:latin typeface="Calibri"/>
              </a:rPr>
              <a:t>differently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376" y="3821236"/>
            <a:ext cx="1349885" cy="1908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232" y="2880031"/>
            <a:ext cx="1616099" cy="218065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5DF3B24-91DF-B54C-92F9-0B82CE100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322" y="1269250"/>
            <a:ext cx="3267133" cy="2180657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641590" y="1307485"/>
            <a:ext cx="1246459" cy="54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387" tIns="25693" rIns="51387" bIns="25693" anchor="ctr">
            <a:spAutoFit/>
          </a:bodyPr>
          <a:lstStyle/>
          <a:p>
            <a:pPr algn="ctr" defTabSz="537113">
              <a:lnSpc>
                <a:spcPct val="95000"/>
              </a:lnSpc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Doing</a:t>
            </a:r>
            <a:br>
              <a:rPr lang="en-US" sz="1400" b="1" dirty="0">
                <a:solidFill>
                  <a:srgbClr val="FFFFFF"/>
                </a:solidFill>
                <a:latin typeface="Calibri"/>
              </a:rPr>
            </a:br>
            <a:r>
              <a:rPr lang="en-US" sz="1400" b="1" dirty="0">
                <a:solidFill>
                  <a:srgbClr val="FFFFFF"/>
                </a:solidFill>
                <a:latin typeface="Calibri"/>
              </a:rPr>
              <a:t>“Action”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302" y="1195724"/>
            <a:ext cx="2196923" cy="3368615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26585" y="54681"/>
            <a:ext cx="10074916" cy="1106041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The journey of a </a:t>
            </a:r>
            <a:r>
              <a:rPr lang="en-GB" sz="3200">
                <a:solidFill>
                  <a:srgbClr val="FF0000"/>
                </a:solidFill>
              </a:rPr>
              <a:t>thousand miles</a:t>
            </a:r>
            <a:r>
              <a:rPr lang="en-GB" sz="3200">
                <a:solidFill>
                  <a:schemeClr val="tx1"/>
                </a:solidFill>
              </a:rPr>
              <a:t> begins with the </a:t>
            </a:r>
            <a:r>
              <a:rPr lang="en-GB" sz="3200">
                <a:solidFill>
                  <a:srgbClr val="FF0000"/>
                </a:solidFill>
              </a:rPr>
              <a:t>first step</a:t>
            </a:r>
            <a:r>
              <a:rPr lang="en-GB" sz="3200">
                <a:solidFill>
                  <a:schemeClr val="tx1"/>
                </a:solidFill>
              </a:rPr>
              <a:t>. Avoid “</a:t>
            </a:r>
            <a:r>
              <a:rPr lang="en-GB" sz="3200" b="1">
                <a:solidFill>
                  <a:srgbClr val="FF0000"/>
                </a:solidFill>
              </a:rPr>
              <a:t>analysis paralysis</a:t>
            </a:r>
            <a:r>
              <a:rPr lang="en-GB" sz="3200">
                <a:solidFill>
                  <a:schemeClr val="tx1"/>
                </a:solidFill>
              </a:rPr>
              <a:t>” !!!</a:t>
            </a:r>
            <a:endParaRPr lang="en-MY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9625" y="3821236"/>
            <a:ext cx="476033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desired transformation is achieved via rapid disciplined execution of difficult decisions towards a long term vision.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A4C343-4BA3-A249-A0BE-52DB99C14FD6}"/>
              </a:ext>
            </a:extLst>
          </p:cNvPr>
          <p:cNvGrpSpPr/>
          <p:nvPr/>
        </p:nvGrpSpPr>
        <p:grpSpPr>
          <a:xfrm>
            <a:off x="2793899" y="1303576"/>
            <a:ext cx="2440398" cy="552856"/>
            <a:chOff x="2754485" y="1312721"/>
            <a:chExt cx="2440398" cy="552856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948424" y="1316630"/>
              <a:ext cx="1246459" cy="54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1387" tIns="25693" rIns="51387" bIns="25693" anchor="ctr">
              <a:spAutoFit/>
            </a:bodyPr>
            <a:lstStyle/>
            <a:p>
              <a:pPr algn="ctr" defTabSz="537113">
                <a:lnSpc>
                  <a:spcPct val="95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Being</a:t>
              </a:r>
              <a:br>
                <a:rPr lang="en-US" sz="1400" b="1" dirty="0">
                  <a:solidFill>
                    <a:srgbClr val="FFFFFF"/>
                  </a:solidFill>
                  <a:latin typeface="Calibri"/>
                </a:rPr>
              </a:br>
              <a:r>
                <a:rPr lang="en-US" sz="1400" b="1" dirty="0">
                  <a:solidFill>
                    <a:srgbClr val="FFFFFF"/>
                  </a:solidFill>
                  <a:latin typeface="Calibri"/>
                </a:rPr>
                <a:t>“Character”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8B6C61D-79BF-2142-A515-EC0991F1743D}"/>
                </a:ext>
              </a:extLst>
            </p:cNvPr>
            <p:cNvSpPr/>
            <p:nvPr/>
          </p:nvSpPr>
          <p:spPr>
            <a:xfrm>
              <a:off x="2754485" y="1312721"/>
              <a:ext cx="1288089" cy="16932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2471A80-56CB-BF44-B0C8-265FE0344AC1}"/>
              </a:ext>
            </a:extLst>
          </p:cNvPr>
          <p:cNvSpPr txBox="1">
            <a:spLocks/>
          </p:cNvSpPr>
          <p:nvPr/>
        </p:nvSpPr>
        <p:spPr>
          <a:xfrm>
            <a:off x="1439917" y="5804238"/>
            <a:ext cx="9144000" cy="1106041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rgbClr val="FF0000"/>
                </a:solidFill>
              </a:rPr>
              <a:t>Short term results </a:t>
            </a:r>
            <a:r>
              <a:rPr lang="en-GB" sz="2800">
                <a:solidFill>
                  <a:schemeClr val="tx1"/>
                </a:solidFill>
              </a:rPr>
              <a:t>are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800">
                <a:solidFill>
                  <a:schemeClr val="tx1"/>
                </a:solidFill>
              </a:rPr>
              <a:t>essential learnings</a:t>
            </a:r>
          </a:p>
          <a:p>
            <a:pPr algn="ctr"/>
            <a:r>
              <a:rPr lang="en-GB" sz="2800">
                <a:solidFill>
                  <a:schemeClr val="tx1"/>
                </a:solidFill>
              </a:rPr>
              <a:t>Towards a </a:t>
            </a:r>
            <a:r>
              <a:rPr lang="en-MY" sz="2800">
                <a:solidFill>
                  <a:srgbClr val="FF0000"/>
                </a:solidFill>
              </a:rPr>
              <a:t>sustainable</a:t>
            </a:r>
            <a:r>
              <a:rPr lang="en-MY" sz="2800">
                <a:solidFill>
                  <a:schemeClr val="tx1"/>
                </a:solidFill>
              </a:rPr>
              <a:t> deployment ecosystem</a:t>
            </a:r>
            <a:endParaRPr lang="en-MY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9871D8-CD93-8E41-94D4-A8225D3A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481" y="-46864"/>
            <a:ext cx="9905998" cy="1478570"/>
          </a:xfrm>
        </p:spPr>
        <p:txBody>
          <a:bodyPr anchor="ctr">
            <a:norm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Smart factory </a:t>
            </a:r>
            <a:r>
              <a:rPr lang="en-GB"/>
              <a:t>strategies should also be refined by </a:t>
            </a:r>
            <a:r>
              <a:rPr lang="en-GB">
                <a:solidFill>
                  <a:srgbClr val="FF0000"/>
                </a:solidFill>
              </a:rPr>
              <a:t>dissecting</a:t>
            </a:r>
            <a:r>
              <a:rPr lang="en-GB"/>
              <a:t> the value chain</a:t>
            </a:r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27F7D81-BC49-3145-822C-2299541F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64" y="1969749"/>
            <a:ext cx="5184179" cy="29185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293F533-E438-4F41-BD00-393345A7F146}"/>
              </a:ext>
            </a:extLst>
          </p:cNvPr>
          <p:cNvSpPr txBox="1">
            <a:spLocks/>
          </p:cNvSpPr>
          <p:nvPr/>
        </p:nvSpPr>
        <p:spPr>
          <a:xfrm>
            <a:off x="1096744" y="5472845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/>
              <a:t>An </a:t>
            </a:r>
            <a:r>
              <a:rPr lang="en-GB" sz="3200">
                <a:solidFill>
                  <a:srgbClr val="FF0000"/>
                </a:solidFill>
              </a:rPr>
              <a:t>observable</a:t>
            </a:r>
            <a:r>
              <a:rPr lang="en-GB" sz="3200"/>
              <a:t> flow of </a:t>
            </a:r>
            <a:r>
              <a:rPr lang="en-GB" sz="3200" u="sng">
                <a:solidFill>
                  <a:srgbClr val="FF0000"/>
                </a:solidFill>
              </a:rPr>
              <a:t>short term results</a:t>
            </a:r>
            <a:r>
              <a:rPr lang="en-GB" sz="3200"/>
              <a:t> will be gleaned from granular analysis &amp; action</a:t>
            </a:r>
            <a:endParaRPr lang="en-US" sz="3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D10F88-9391-3349-9B9C-C2E383AE2A43}"/>
              </a:ext>
            </a:extLst>
          </p:cNvPr>
          <p:cNvGrpSpPr/>
          <p:nvPr/>
        </p:nvGrpSpPr>
        <p:grpSpPr>
          <a:xfrm>
            <a:off x="4121363" y="2067592"/>
            <a:ext cx="1914859" cy="2706939"/>
            <a:chOff x="4121363" y="2067592"/>
            <a:chExt cx="1914859" cy="27069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6E5C8F-7A1B-9A4C-8E26-99F80328C7F8}"/>
                </a:ext>
              </a:extLst>
            </p:cNvPr>
            <p:cNvSpPr txBox="1"/>
            <p:nvPr/>
          </p:nvSpPr>
          <p:spPr>
            <a:xfrm>
              <a:off x="4128776" y="2067592"/>
              <a:ext cx="1907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>
                  <a:latin typeface="Arial Black" panose="020B0604020202020204" pitchFamily="34" charset="0"/>
                  <a:cs typeface="Arial Black" panose="020B0604020202020204" pitchFamily="34" charset="0"/>
                </a:rPr>
                <a:t>Understanding your heatmap ...</a:t>
              </a:r>
              <a:endParaRPr lang="en-US" sz="140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0B5AD9-35DC-4041-B5BB-11BB996BD76C}"/>
                </a:ext>
              </a:extLst>
            </p:cNvPr>
            <p:cNvSpPr txBox="1"/>
            <p:nvPr/>
          </p:nvSpPr>
          <p:spPr>
            <a:xfrm>
              <a:off x="4121363" y="4035867"/>
              <a:ext cx="18031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>
                  <a:latin typeface="Arial Black" panose="020B0604020202020204" pitchFamily="34" charset="0"/>
                  <a:cs typeface="Arial Black" panose="020B0604020202020204" pitchFamily="34" charset="0"/>
                </a:rPr>
                <a:t>.. will help you plot alternatives and priorities.</a:t>
              </a:r>
              <a:endParaRPr lang="en-US" sz="140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B67EBDE-4C7F-0D47-B6D1-419540CC232D}"/>
              </a:ext>
            </a:extLst>
          </p:cNvPr>
          <p:cNvSpPr txBox="1"/>
          <p:nvPr/>
        </p:nvSpPr>
        <p:spPr>
          <a:xfrm>
            <a:off x="953126" y="3865469"/>
            <a:ext cx="2605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 Black" panose="020B0604020202020204" pitchFamily="34" charset="0"/>
                <a:cs typeface="Arial Black" panose="020B0604020202020204" pitchFamily="34" charset="0"/>
              </a:rPr>
              <a:t>Who’s hurting</a:t>
            </a:r>
            <a:br>
              <a:rPr lang="en-GB" sz="140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GB" sz="1400">
                <a:latin typeface="Arial Black" panose="020B0604020202020204" pitchFamily="34" charset="0"/>
                <a:cs typeface="Arial Black" panose="020B0604020202020204" pitchFamily="34" charset="0"/>
              </a:rPr>
              <a:t>the most?</a:t>
            </a:r>
          </a:p>
          <a:p>
            <a:r>
              <a:rPr lang="en-GB" sz="1400">
                <a:latin typeface="Arial Black" panose="020B0604020202020204" pitchFamily="34" charset="0"/>
                <a:cs typeface="Arial Black" panose="020B0604020202020204" pitchFamily="34" charset="0"/>
              </a:rPr>
              <a:t>Who can wait (until </a:t>
            </a:r>
            <a:br>
              <a:rPr lang="en-GB" sz="140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GB" sz="1400">
                <a:latin typeface="Arial Black" panose="020B0604020202020204" pitchFamily="34" charset="0"/>
                <a:cs typeface="Arial Black" panose="020B0604020202020204" pitchFamily="34" charset="0"/>
              </a:rPr>
              <a:t>we get resources)?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31BAC-457C-614B-A4A8-83BFE3771D87}"/>
              </a:ext>
            </a:extLst>
          </p:cNvPr>
          <p:cNvSpPr txBox="1"/>
          <p:nvPr/>
        </p:nvSpPr>
        <p:spPr>
          <a:xfrm>
            <a:off x="931511" y="2063165"/>
            <a:ext cx="180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 Black" panose="020B0604020202020204" pitchFamily="34" charset="0"/>
                <a:cs typeface="Arial Black" panose="020B0604020202020204" pitchFamily="34" charset="0"/>
              </a:rPr>
              <a:t>No nation is homogenous.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0F704C-F935-5548-9698-FEF725FFAC42}"/>
              </a:ext>
            </a:extLst>
          </p:cNvPr>
          <p:cNvSpPr/>
          <p:nvPr/>
        </p:nvSpPr>
        <p:spPr>
          <a:xfrm>
            <a:off x="6612622" y="1358232"/>
            <a:ext cx="4550199" cy="42349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D2DD3F-39A7-3246-AC82-AC4CA97E3850}"/>
              </a:ext>
            </a:extLst>
          </p:cNvPr>
          <p:cNvSpPr txBox="1"/>
          <p:nvPr/>
        </p:nvSpPr>
        <p:spPr>
          <a:xfrm>
            <a:off x="7713514" y="1457376"/>
            <a:ext cx="23484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>
                <a:solidFill>
                  <a:schemeClr val="bg2"/>
                </a:solidFill>
              </a:rPr>
              <a:t>Value Add @ Delivery Chain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5EF645A-B081-E444-93A1-34D2F3F328D9}"/>
              </a:ext>
            </a:extLst>
          </p:cNvPr>
          <p:cNvSpPr/>
          <p:nvPr/>
        </p:nvSpPr>
        <p:spPr>
          <a:xfrm>
            <a:off x="5833241" y="2992227"/>
            <a:ext cx="1064173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624074-AB1C-F747-8F33-FDACA099727B}"/>
              </a:ext>
            </a:extLst>
          </p:cNvPr>
          <p:cNvCxnSpPr>
            <a:cxnSpLocks/>
          </p:cNvCxnSpPr>
          <p:nvPr/>
        </p:nvCxnSpPr>
        <p:spPr>
          <a:xfrm>
            <a:off x="7183161" y="1982179"/>
            <a:ext cx="0" cy="3157465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4E0E5C-56EA-B04F-8555-0A705A0F037B}"/>
              </a:ext>
            </a:extLst>
          </p:cNvPr>
          <p:cNvCxnSpPr>
            <a:cxnSpLocks/>
          </p:cNvCxnSpPr>
          <p:nvPr/>
        </p:nvCxnSpPr>
        <p:spPr>
          <a:xfrm flipH="1">
            <a:off x="7183161" y="5139644"/>
            <a:ext cx="3583561" cy="0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506C4C7-26CA-624E-8BCB-2C2BAE9EFB1D}"/>
              </a:ext>
            </a:extLst>
          </p:cNvPr>
          <p:cNvSpPr txBox="1"/>
          <p:nvPr/>
        </p:nvSpPr>
        <p:spPr>
          <a:xfrm>
            <a:off x="8150623" y="5134200"/>
            <a:ext cx="16844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Proximity to User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F1F0EF-69A0-8D4C-8AB2-7FF30F91E4BE}"/>
              </a:ext>
            </a:extLst>
          </p:cNvPr>
          <p:cNvSpPr txBox="1"/>
          <p:nvPr/>
        </p:nvSpPr>
        <p:spPr>
          <a:xfrm>
            <a:off x="6661981" y="1660246"/>
            <a:ext cx="1044235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Value Add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35EA68-0C2E-B54D-B2CE-61E806CEB391}"/>
              </a:ext>
            </a:extLst>
          </p:cNvPr>
          <p:cNvSpPr txBox="1"/>
          <p:nvPr/>
        </p:nvSpPr>
        <p:spPr>
          <a:xfrm>
            <a:off x="6889389" y="5103350"/>
            <a:ext cx="1044235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9686AC-C275-2C49-8D8A-0F6F00A2E81B}"/>
              </a:ext>
            </a:extLst>
          </p:cNvPr>
          <p:cNvSpPr txBox="1"/>
          <p:nvPr/>
        </p:nvSpPr>
        <p:spPr>
          <a:xfrm>
            <a:off x="10538376" y="5119591"/>
            <a:ext cx="1044235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HIGH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4BB2C7BF-309A-0443-81BE-062D83F9CFCF}"/>
              </a:ext>
            </a:extLst>
          </p:cNvPr>
          <p:cNvSpPr/>
          <p:nvPr/>
        </p:nvSpPr>
        <p:spPr>
          <a:xfrm rot="4852602">
            <a:off x="6434823" y="657283"/>
            <a:ext cx="4598890" cy="3802371"/>
          </a:xfrm>
          <a:prstGeom prst="arc">
            <a:avLst>
              <a:gd name="adj1" fmla="val 16647430"/>
              <a:gd name="adj2" fmla="val 0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2F073D3-C128-9446-A248-66AD16B17BCF}"/>
              </a:ext>
            </a:extLst>
          </p:cNvPr>
          <p:cNvSpPr/>
          <p:nvPr/>
        </p:nvSpPr>
        <p:spPr>
          <a:xfrm rot="16515378" flipH="1">
            <a:off x="6977116" y="773358"/>
            <a:ext cx="4742632" cy="3386990"/>
          </a:xfrm>
          <a:prstGeom prst="arc">
            <a:avLst>
              <a:gd name="adj1" fmla="val 16518703"/>
              <a:gd name="adj2" fmla="val 0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1BAE58-61D4-F949-B2FA-DE5F23C49261}"/>
              </a:ext>
            </a:extLst>
          </p:cNvPr>
          <p:cNvSpPr txBox="1"/>
          <p:nvPr/>
        </p:nvSpPr>
        <p:spPr>
          <a:xfrm>
            <a:off x="8586673" y="4831259"/>
            <a:ext cx="1368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“Assembly”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A847F5-9C77-9A40-BE7A-708E2EE85FBC}"/>
              </a:ext>
            </a:extLst>
          </p:cNvPr>
          <p:cNvSpPr txBox="1"/>
          <p:nvPr/>
        </p:nvSpPr>
        <p:spPr>
          <a:xfrm>
            <a:off x="7200695" y="2149416"/>
            <a:ext cx="1368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“Fabrication”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B1163D-0B4B-1444-BA5E-03717E8D659A}"/>
              </a:ext>
            </a:extLst>
          </p:cNvPr>
          <p:cNvSpPr txBox="1"/>
          <p:nvPr/>
        </p:nvSpPr>
        <p:spPr>
          <a:xfrm>
            <a:off x="10237540" y="2150127"/>
            <a:ext cx="1368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“Sales”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62DD135-921D-FC4E-BAF1-F4D81B9FC26A}"/>
              </a:ext>
            </a:extLst>
          </p:cNvPr>
          <p:cNvSpPr/>
          <p:nvPr/>
        </p:nvSpPr>
        <p:spPr>
          <a:xfrm>
            <a:off x="7484184" y="2933320"/>
            <a:ext cx="365515" cy="236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01B30DC-4518-1448-8CF9-E85B3C22D4E0}"/>
              </a:ext>
            </a:extLst>
          </p:cNvPr>
          <p:cNvSpPr/>
          <p:nvPr/>
        </p:nvSpPr>
        <p:spPr>
          <a:xfrm>
            <a:off x="7814315" y="3917402"/>
            <a:ext cx="365515" cy="236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BC764A1-4004-234B-9345-C46250EA3105}"/>
              </a:ext>
            </a:extLst>
          </p:cNvPr>
          <p:cNvSpPr/>
          <p:nvPr/>
        </p:nvSpPr>
        <p:spPr>
          <a:xfrm>
            <a:off x="8905380" y="4651321"/>
            <a:ext cx="365515" cy="236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E216F2B-AE41-C74D-99EC-EC60D59704A1}"/>
              </a:ext>
            </a:extLst>
          </p:cNvPr>
          <p:cNvSpPr/>
          <p:nvPr/>
        </p:nvSpPr>
        <p:spPr>
          <a:xfrm>
            <a:off x="9829870" y="4190061"/>
            <a:ext cx="365515" cy="2369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67D25E-B79B-5443-847E-7F57BC941A27}"/>
              </a:ext>
            </a:extLst>
          </p:cNvPr>
          <p:cNvSpPr txBox="1"/>
          <p:nvPr/>
        </p:nvSpPr>
        <p:spPr>
          <a:xfrm>
            <a:off x="8297596" y="249403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2"/>
                </a:solidFill>
              </a:rPr>
              <a:t>Entry Point Choices</a:t>
            </a:r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B3E49F6-EBA6-D241-92C8-5BA04DCA8015}"/>
              </a:ext>
            </a:extLst>
          </p:cNvPr>
          <p:cNvCxnSpPr>
            <a:cxnSpLocks/>
          </p:cNvCxnSpPr>
          <p:nvPr/>
        </p:nvCxnSpPr>
        <p:spPr>
          <a:xfrm flipH="1">
            <a:off x="7878616" y="2862366"/>
            <a:ext cx="855652" cy="182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530EFBA-2687-0448-999F-AB6D30170C28}"/>
              </a:ext>
            </a:extLst>
          </p:cNvPr>
          <p:cNvCxnSpPr>
            <a:cxnSpLocks/>
          </p:cNvCxnSpPr>
          <p:nvPr/>
        </p:nvCxnSpPr>
        <p:spPr>
          <a:xfrm flipH="1">
            <a:off x="8123088" y="3060849"/>
            <a:ext cx="636129" cy="81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04B6D49-1D6F-AE45-8FA2-949147232AC0}"/>
              </a:ext>
            </a:extLst>
          </p:cNvPr>
          <p:cNvCxnSpPr>
            <a:cxnSpLocks/>
          </p:cNvCxnSpPr>
          <p:nvPr/>
        </p:nvCxnSpPr>
        <p:spPr>
          <a:xfrm flipH="1">
            <a:off x="9083547" y="3143091"/>
            <a:ext cx="18323" cy="140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3E2DBE7-C7FE-994F-BCD2-6963D6992933}"/>
              </a:ext>
            </a:extLst>
          </p:cNvPr>
          <p:cNvCxnSpPr>
            <a:cxnSpLocks/>
          </p:cNvCxnSpPr>
          <p:nvPr/>
        </p:nvCxnSpPr>
        <p:spPr>
          <a:xfrm>
            <a:off x="9437486" y="3136724"/>
            <a:ext cx="487238" cy="1042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2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9871D8-CD93-8E41-94D4-A8225D3A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112" y="-20182"/>
            <a:ext cx="9905998" cy="1478570"/>
          </a:xfrm>
        </p:spPr>
        <p:txBody>
          <a:bodyPr anchor="ctr">
            <a:normAutofit/>
          </a:bodyPr>
          <a:lstStyle/>
          <a:p>
            <a:pPr algn="ctr"/>
            <a:r>
              <a:rPr lang="en-GB"/>
              <a:t>leaders need to paint a </a:t>
            </a:r>
            <a:r>
              <a:rPr lang="en-GB" b="1" u="sng">
                <a:solidFill>
                  <a:srgbClr val="FF0000"/>
                </a:solidFill>
              </a:rPr>
              <a:t>long term vision</a:t>
            </a:r>
            <a:br>
              <a:rPr lang="en-GB" u="sng">
                <a:solidFill>
                  <a:srgbClr val="FF0000"/>
                </a:solidFill>
              </a:rPr>
            </a:br>
            <a:r>
              <a:rPr lang="en-GB"/>
              <a:t>to </a:t>
            </a:r>
            <a:r>
              <a:rPr lang="en-GB" b="1">
                <a:solidFill>
                  <a:srgbClr val="FF0000"/>
                </a:solidFill>
              </a:rPr>
              <a:t>obtain</a:t>
            </a:r>
            <a:r>
              <a:rPr lang="en-GB"/>
              <a:t> the support of the people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E5C8F-7A1B-9A4C-8E26-99F80328C7F8}"/>
              </a:ext>
            </a:extLst>
          </p:cNvPr>
          <p:cNvSpPr txBox="1"/>
          <p:nvPr/>
        </p:nvSpPr>
        <p:spPr>
          <a:xfrm>
            <a:off x="650890" y="2546757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 Black" panose="020B0604020202020204" pitchFamily="34" charset="0"/>
                <a:cs typeface="Arial Black" panose="020B0604020202020204" pitchFamily="34" charset="0"/>
              </a:rPr>
              <a:t>“Vision” drives the decision to deploy a certain technology</a:t>
            </a:r>
            <a:endParaRPr lang="en-US" sz="200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D3D9C-80E0-E346-9B19-723137FA616D}"/>
              </a:ext>
            </a:extLst>
          </p:cNvPr>
          <p:cNvSpPr txBox="1"/>
          <p:nvPr/>
        </p:nvSpPr>
        <p:spPr>
          <a:xfrm>
            <a:off x="9292090" y="2376643"/>
            <a:ext cx="182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latin typeface="Arial Black" panose="020B0604020202020204" pitchFamily="34" charset="0"/>
                <a:cs typeface="Arial Black" panose="020B0604020202020204" pitchFamily="34" charset="0"/>
              </a:rPr>
              <a:t>“Reality” on the ground dictates deployment tactics in specific places &amp; times</a:t>
            </a:r>
            <a:endParaRPr lang="en-US" sz="200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93F533-E438-4F41-BD00-393345A7F146}"/>
              </a:ext>
            </a:extLst>
          </p:cNvPr>
          <p:cNvSpPr txBox="1">
            <a:spLocks/>
          </p:cNvSpPr>
          <p:nvPr/>
        </p:nvSpPr>
        <p:spPr>
          <a:xfrm>
            <a:off x="1319112" y="538712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/>
              <a:t>We must enable Leaders to deliver </a:t>
            </a:r>
            <a:r>
              <a:rPr lang="en-GB" sz="3200" b="1" u="sng">
                <a:solidFill>
                  <a:srgbClr val="FF0000"/>
                </a:solidFill>
              </a:rPr>
              <a:t>short term results</a:t>
            </a:r>
            <a:r>
              <a:rPr lang="en-GB" sz="3200" b="1"/>
              <a:t> </a:t>
            </a:r>
            <a:r>
              <a:rPr lang="en-GB" sz="3200"/>
              <a:t>to </a:t>
            </a:r>
            <a:r>
              <a:rPr lang="en-GB" sz="3200" b="1">
                <a:solidFill>
                  <a:srgbClr val="FF0000"/>
                </a:solidFill>
              </a:rPr>
              <a:t>maintain</a:t>
            </a:r>
            <a:r>
              <a:rPr lang="en-GB" sz="3200"/>
              <a:t> the people’s support </a:t>
            </a:r>
            <a:endParaRPr lang="en-US" sz="3200" b="1" u="sng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C19885-4812-AB4A-B1F2-C17B3590013B}"/>
              </a:ext>
            </a:extLst>
          </p:cNvPr>
          <p:cNvGrpSpPr/>
          <p:nvPr/>
        </p:nvGrpSpPr>
        <p:grpSpPr>
          <a:xfrm>
            <a:off x="2479690" y="1654417"/>
            <a:ext cx="6942107" cy="4557713"/>
            <a:chOff x="421258" y="1371600"/>
            <a:chExt cx="9256142" cy="6076950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41476BB6-B095-1A4D-8749-72C4608B5E20}"/>
                </a:ext>
              </a:extLst>
            </p:cNvPr>
            <p:cNvSpPr/>
            <p:nvPr/>
          </p:nvSpPr>
          <p:spPr>
            <a:xfrm flipH="1">
              <a:off x="1143000" y="4743450"/>
              <a:ext cx="5791200" cy="2705100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27"/>
              <a:endParaRPr lang="en-MY" sz="1350">
                <a:solidFill>
                  <a:schemeClr val="bg2"/>
                </a:solidFill>
                <a:latin typeface="Calibri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14AC9C-9964-1441-9225-0FD68FD7A371}"/>
                </a:ext>
              </a:extLst>
            </p:cNvPr>
            <p:cNvGrpSpPr/>
            <p:nvPr/>
          </p:nvGrpSpPr>
          <p:grpSpPr>
            <a:xfrm>
              <a:off x="838200" y="1752600"/>
              <a:ext cx="7162800" cy="4343400"/>
              <a:chOff x="838200" y="1752600"/>
              <a:chExt cx="7162800" cy="434340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B19AC76-CEE0-1F44-8673-D87996DE9541}"/>
                  </a:ext>
                </a:extLst>
              </p:cNvPr>
              <p:cNvCxnSpPr/>
              <p:nvPr/>
            </p:nvCxnSpPr>
            <p:spPr>
              <a:xfrm>
                <a:off x="838200" y="1752600"/>
                <a:ext cx="0" cy="43434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837F88B-F012-1647-9C5B-F84F2BD766F7}"/>
                  </a:ext>
                </a:extLst>
              </p:cNvPr>
              <p:cNvCxnSpPr/>
              <p:nvPr/>
            </p:nvCxnSpPr>
            <p:spPr>
              <a:xfrm flipH="1">
                <a:off x="838200" y="6096000"/>
                <a:ext cx="71628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D6B4BC-BF44-7641-8FFB-1618ADD34684}"/>
                </a:ext>
              </a:extLst>
            </p:cNvPr>
            <p:cNvSpPr txBox="1"/>
            <p:nvPr/>
          </p:nvSpPr>
          <p:spPr>
            <a:xfrm>
              <a:off x="8035183" y="5911334"/>
              <a:ext cx="71216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27"/>
              <a:r>
                <a:rPr lang="en-MY" sz="1350" dirty="0">
                  <a:latin typeface="Calibri"/>
                </a:rPr>
                <a:t>Time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CBED06-8DF7-414A-8D22-FE83D7B2D09A}"/>
                </a:ext>
              </a:extLst>
            </p:cNvPr>
            <p:cNvSpPr txBox="1"/>
            <p:nvPr/>
          </p:nvSpPr>
          <p:spPr>
            <a:xfrm>
              <a:off x="421258" y="1371600"/>
              <a:ext cx="91546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27"/>
              <a:r>
                <a:rPr lang="en-MY" sz="1350" dirty="0">
                  <a:latin typeface="Calibri"/>
                </a:rPr>
                <a:t>Results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DF9B59A-BA19-D94C-AA44-95C3548B92F5}"/>
                </a:ext>
              </a:extLst>
            </p:cNvPr>
            <p:cNvCxnSpPr/>
            <p:nvPr/>
          </p:nvCxnSpPr>
          <p:spPr>
            <a:xfrm>
              <a:off x="838199" y="5029200"/>
              <a:ext cx="135846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EE9D3F3-AA76-DB4D-9BE1-C4BB3A69A681}"/>
                </a:ext>
              </a:extLst>
            </p:cNvPr>
            <p:cNvCxnSpPr>
              <a:stCxn id="17" idx="2"/>
            </p:cNvCxnSpPr>
            <p:nvPr/>
          </p:nvCxnSpPr>
          <p:spPr>
            <a:xfrm flipH="1">
              <a:off x="2196662" y="5124450"/>
              <a:ext cx="1765" cy="9876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390BFC-6505-4B47-97D2-CBFC50CA3DF9}"/>
                </a:ext>
              </a:extLst>
            </p:cNvPr>
            <p:cNvCxnSpPr>
              <a:endCxn id="18" idx="2"/>
            </p:cNvCxnSpPr>
            <p:nvPr/>
          </p:nvCxnSpPr>
          <p:spPr>
            <a:xfrm>
              <a:off x="838199" y="3912856"/>
              <a:ext cx="304800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B557929-5242-A44E-A0E0-40B252EE63AC}"/>
                </a:ext>
              </a:extLst>
            </p:cNvPr>
            <p:cNvCxnSpPr/>
            <p:nvPr/>
          </p:nvCxnSpPr>
          <p:spPr>
            <a:xfrm>
              <a:off x="3875662" y="3757603"/>
              <a:ext cx="10538" cy="233839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8C0D35-DD02-EF4C-B6FC-F843063CAF93}"/>
                </a:ext>
              </a:extLst>
            </p:cNvPr>
            <p:cNvCxnSpPr/>
            <p:nvPr/>
          </p:nvCxnSpPr>
          <p:spPr>
            <a:xfrm>
              <a:off x="877950" y="2631047"/>
              <a:ext cx="50656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819688-4FA0-1B4A-AF45-EAD28C4FB04C}"/>
                </a:ext>
              </a:extLst>
            </p:cNvPr>
            <p:cNvCxnSpPr/>
            <p:nvPr/>
          </p:nvCxnSpPr>
          <p:spPr>
            <a:xfrm flipH="1">
              <a:off x="5926910" y="2629985"/>
              <a:ext cx="14031" cy="346601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A87D3B97-E668-3746-B86F-DB1CD58F1B6F}"/>
                </a:ext>
              </a:extLst>
            </p:cNvPr>
            <p:cNvSpPr/>
            <p:nvPr/>
          </p:nvSpPr>
          <p:spPr>
            <a:xfrm flipH="1">
              <a:off x="2198427" y="3771900"/>
              <a:ext cx="5791200" cy="2705100"/>
            </a:xfrm>
            <a:prstGeom prst="arc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27"/>
              <a:endParaRPr lang="en-MY" sz="1350">
                <a:solidFill>
                  <a:schemeClr val="bg2"/>
                </a:solidFill>
                <a:latin typeface="Calibri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D04B85D7-4909-3541-8B76-FC6FC3865788}"/>
                </a:ext>
              </a:extLst>
            </p:cNvPr>
            <p:cNvSpPr/>
            <p:nvPr/>
          </p:nvSpPr>
          <p:spPr>
            <a:xfrm flipH="1">
              <a:off x="3886200" y="2560306"/>
              <a:ext cx="5791200" cy="2705100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27"/>
              <a:endParaRPr lang="en-MY" sz="1350">
                <a:solidFill>
                  <a:schemeClr val="bg2"/>
                </a:solidFill>
                <a:latin typeface="Calibri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92888CC-3200-9543-A536-4B1361B9DB3F}"/>
                </a:ext>
              </a:extLst>
            </p:cNvPr>
            <p:cNvCxnSpPr/>
            <p:nvPr/>
          </p:nvCxnSpPr>
          <p:spPr>
            <a:xfrm flipV="1">
              <a:off x="2263222" y="2225080"/>
              <a:ext cx="4289978" cy="279459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xplosion 1 19">
              <a:extLst>
                <a:ext uri="{FF2B5EF4-FFF2-40B4-BE49-F238E27FC236}">
                  <a16:creationId xmlns:a16="http://schemas.microsoft.com/office/drawing/2014/main" id="{1D299EE4-4302-9B48-B19B-DF999E6DCC7D}"/>
                </a:ext>
              </a:extLst>
            </p:cNvPr>
            <p:cNvSpPr/>
            <p:nvPr/>
          </p:nvSpPr>
          <p:spPr>
            <a:xfrm>
              <a:off x="2030809" y="4907269"/>
              <a:ext cx="304800" cy="338605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27"/>
              <a:endParaRPr lang="en-MY" sz="1350" dirty="0" err="1">
                <a:solidFill>
                  <a:schemeClr val="bg2"/>
                </a:solidFill>
                <a:latin typeface="Calibri"/>
              </a:endParaRPr>
            </a:p>
          </p:txBody>
        </p:sp>
        <p:sp>
          <p:nvSpPr>
            <p:cNvPr id="48" name="Explosion 1 20">
              <a:extLst>
                <a:ext uri="{FF2B5EF4-FFF2-40B4-BE49-F238E27FC236}">
                  <a16:creationId xmlns:a16="http://schemas.microsoft.com/office/drawing/2014/main" id="{AD1B3DB0-95E3-BC47-AC8E-ACB905C5A921}"/>
                </a:ext>
              </a:extLst>
            </p:cNvPr>
            <p:cNvSpPr/>
            <p:nvPr/>
          </p:nvSpPr>
          <p:spPr>
            <a:xfrm>
              <a:off x="3723866" y="3734736"/>
              <a:ext cx="304800" cy="338605"/>
            </a:xfrm>
            <a:prstGeom prst="irregularSeal1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27"/>
              <a:endParaRPr lang="en-MY" sz="1350" dirty="0" err="1">
                <a:solidFill>
                  <a:schemeClr val="bg2"/>
                </a:solidFill>
                <a:latin typeface="Calibri"/>
              </a:endParaRPr>
            </a:p>
          </p:txBody>
        </p:sp>
        <p:sp>
          <p:nvSpPr>
            <p:cNvPr id="49" name="Explosion 1 21">
              <a:extLst>
                <a:ext uri="{FF2B5EF4-FFF2-40B4-BE49-F238E27FC236}">
                  <a16:creationId xmlns:a16="http://schemas.microsoft.com/office/drawing/2014/main" id="{B787CD1B-E62B-EB4D-8A78-A9539EDA0CB7}"/>
                </a:ext>
              </a:extLst>
            </p:cNvPr>
            <p:cNvSpPr/>
            <p:nvPr/>
          </p:nvSpPr>
          <p:spPr>
            <a:xfrm>
              <a:off x="5791200" y="2461745"/>
              <a:ext cx="304800" cy="338605"/>
            </a:xfrm>
            <a:prstGeom prst="irregularSeal1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27"/>
              <a:endParaRPr lang="en-MY" sz="1350" dirty="0" err="1">
                <a:solidFill>
                  <a:schemeClr val="bg2"/>
                </a:solidFill>
                <a:latin typeface="Calibri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661B100-19D7-0B40-9840-64C560B952BA}"/>
                </a:ext>
              </a:extLst>
            </p:cNvPr>
            <p:cNvSpPr txBox="1"/>
            <p:nvPr/>
          </p:nvSpPr>
          <p:spPr>
            <a:xfrm>
              <a:off x="2208965" y="5107157"/>
              <a:ext cx="1800067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27"/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#1. Results from</a:t>
              </a:r>
            </a:p>
            <a:p>
              <a:pPr defTabSz="685727"/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diligent execution</a:t>
              </a:r>
            </a:p>
            <a:p>
              <a:pPr defTabSz="685727"/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on </a:t>
              </a:r>
              <a:r>
                <a:rPr lang="en-MY" sz="1050" b="1" u="sng" dirty="0">
                  <a:solidFill>
                    <a:schemeClr val="bg2"/>
                  </a:solidFill>
                  <a:latin typeface="Calibri"/>
                </a:rPr>
                <a:t>existing</a:t>
              </a:r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 platforms</a:t>
              </a:r>
              <a:br>
                <a:rPr lang="en-MY" sz="1050" dirty="0">
                  <a:solidFill>
                    <a:schemeClr val="bg2"/>
                  </a:solidFill>
                  <a:latin typeface="Calibri"/>
                </a:rPr>
              </a:br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(e.g. maintenance)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E75BEA9-2141-3342-809A-B2817DB88EE8}"/>
                </a:ext>
              </a:extLst>
            </p:cNvPr>
            <p:cNvSpPr txBox="1"/>
            <p:nvPr/>
          </p:nvSpPr>
          <p:spPr>
            <a:xfrm>
              <a:off x="4057314" y="3886200"/>
              <a:ext cx="1829989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27"/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#2. Additional results </a:t>
              </a:r>
            </a:p>
            <a:p>
              <a:pPr defTabSz="685727"/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through innovations</a:t>
              </a:r>
            </a:p>
            <a:p>
              <a:pPr defTabSz="685727"/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on </a:t>
              </a:r>
              <a:r>
                <a:rPr lang="en-MY" sz="1050" b="1" u="sng" dirty="0">
                  <a:solidFill>
                    <a:schemeClr val="bg2"/>
                  </a:solidFill>
                  <a:latin typeface="Calibri"/>
                </a:rPr>
                <a:t>existing</a:t>
              </a:r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 platforms</a:t>
              </a:r>
              <a:br>
                <a:rPr lang="en-MY" sz="1050" dirty="0">
                  <a:solidFill>
                    <a:schemeClr val="bg2"/>
                  </a:solidFill>
                  <a:latin typeface="Calibri"/>
                </a:rPr>
              </a:br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(e.g. expansion)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47BDA7-9407-154D-AB72-5F0800050475}"/>
                </a:ext>
              </a:extLst>
            </p:cNvPr>
            <p:cNvSpPr txBox="1"/>
            <p:nvPr/>
          </p:nvSpPr>
          <p:spPr>
            <a:xfrm>
              <a:off x="6042568" y="2658345"/>
              <a:ext cx="1911208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27"/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#3. More results from </a:t>
              </a:r>
            </a:p>
            <a:p>
              <a:pPr defTabSz="685727"/>
              <a:r>
                <a:rPr lang="en-MY" sz="1050" b="1" u="sng" dirty="0">
                  <a:solidFill>
                    <a:schemeClr val="bg2"/>
                  </a:solidFill>
                  <a:latin typeface="Calibri"/>
                </a:rPr>
                <a:t>new</a:t>
              </a:r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 platforms created</a:t>
              </a:r>
              <a:endParaRPr lang="en-MY" sz="1050" b="1" u="sng" dirty="0">
                <a:solidFill>
                  <a:schemeClr val="bg2"/>
                </a:solidFill>
                <a:latin typeface="Calibri"/>
              </a:endParaRPr>
            </a:p>
            <a:p>
              <a:pPr defTabSz="685727"/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by innovations</a:t>
              </a:r>
              <a:br>
                <a:rPr lang="en-MY" sz="1050" dirty="0">
                  <a:solidFill>
                    <a:schemeClr val="bg2"/>
                  </a:solidFill>
                  <a:latin typeface="Calibri"/>
                </a:rPr>
              </a:br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(e.g. new products)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ECEEDF-ECFC-0D4D-ACDF-739DE0F340FB}"/>
                </a:ext>
              </a:extLst>
            </p:cNvPr>
            <p:cNvSpPr txBox="1"/>
            <p:nvPr/>
          </p:nvSpPr>
          <p:spPr>
            <a:xfrm>
              <a:off x="4987291" y="1440643"/>
              <a:ext cx="3589017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685727"/>
              <a:r>
                <a:rPr lang="en-MY" sz="1050" b="1" u="sng" dirty="0">
                  <a:solidFill>
                    <a:schemeClr val="bg2"/>
                  </a:solidFill>
                  <a:latin typeface="Calibri"/>
                </a:rPr>
                <a:t>OBSERVED BY PEOPLE</a:t>
              </a:r>
              <a:br>
                <a:rPr lang="en-MY" sz="1050" dirty="0">
                  <a:solidFill>
                    <a:schemeClr val="bg2"/>
                  </a:solidFill>
                  <a:latin typeface="Calibri"/>
                </a:rPr>
              </a:br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Positive trajectory of a long term program</a:t>
              </a:r>
            </a:p>
            <a:p>
              <a:pPr algn="ctr" defTabSz="685727"/>
              <a:r>
                <a:rPr lang="en-MY" sz="1050" dirty="0">
                  <a:solidFill>
                    <a:schemeClr val="bg2"/>
                  </a:solidFill>
                  <a:latin typeface="Calibri"/>
                </a:rPr>
                <a:t>due to constant delivery of short term results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6F03075-4D4D-7F4C-8CF3-F9C18A062C80}"/>
                </a:ext>
              </a:extLst>
            </p:cNvPr>
            <p:cNvSpPr/>
            <p:nvPr/>
          </p:nvSpPr>
          <p:spPr>
            <a:xfrm>
              <a:off x="6393626" y="3738729"/>
              <a:ext cx="1312411" cy="22775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defTabSz="685727"/>
              <a:r>
                <a:rPr lang="en-US" sz="4500" dirty="0">
                  <a:ln w="0"/>
                  <a:solidFill>
                    <a:srgbClr val="92D05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BIG</a:t>
              </a:r>
              <a:br>
                <a:rPr lang="en-US" dirty="0">
                  <a:ln w="0"/>
                  <a:solidFill>
                    <a:srgbClr val="92D05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</a:br>
              <a:r>
                <a:rPr lang="en-US" sz="4050" dirty="0">
                  <a:ln w="0"/>
                  <a:solidFill>
                    <a:srgbClr val="92D05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Fast</a:t>
              </a:r>
              <a:endParaRPr lang="en-US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  <a:p>
              <a:pPr algn="ctr" defTabSz="685727"/>
              <a:r>
                <a:rPr lang="en-US" sz="2100" dirty="0">
                  <a:ln w="0"/>
                  <a:solidFill>
                    <a:srgbClr val="92D05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</a:rPr>
                <a:t>Results</a:t>
              </a:r>
              <a:endParaRPr lang="en-US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7S1Sy5D0e3_G0Tlflb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.rWRQhLk.KuWJbRSWJK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fyUCxuAk20LyXiSZoI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WFUoYF_0C19_fYICcxZ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xJQw0iUUW3etxahyyj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evdip7S0WB1qAVXxGTW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8VmMopfEq_h8wa5_Ge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TySHu11k.pPgb0ACj0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5hxNSc7Ue60xFKGA6Tr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wO5TyFlkG32Dy4Cxl2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whtnDmmUKN.N_CPBwC1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lg59y_Y0Ka7rUYRg0N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DGptQQ.UGOtzqkUXQu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o3AhrJm0WmzAKZ3.zQ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OnOWCzIEiikmHNbCBJ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9BAEZfOkGM1D0Db_yY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XcugaYwUGkNfOB60aQ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1u5YqABkqhYs6jTKTKc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Circuit</vt:lpstr>
      <vt:lpstr>“Technology Deployment” objective or enabler? Master or slave?</vt:lpstr>
      <vt:lpstr>... The value of technology is solely in what it enables</vt:lpstr>
      <vt:lpstr>AND here’s THE PROBLEM. How do we connect them?</vt:lpstr>
      <vt:lpstr>what is “true north” ?</vt:lpstr>
      <vt:lpstr>The path to true north varies depending on stakeholders’ unique, specific (&amp; valid) perspectives</vt:lpstr>
      <vt:lpstr>We must confront the following realities to safely descend from the clouds. Stop dreaming!</vt:lpstr>
      <vt:lpstr>The journey of a thousand miles begins with the first step. Avoid “analysis paralysis” !!!</vt:lpstr>
      <vt:lpstr>Smart factory strategies should also be refined by dissecting the value chain</vt:lpstr>
      <vt:lpstr>leaders need to paint a long term vision to obtain the support of the people</vt:lpstr>
      <vt:lpstr>The big fast results methodology integrates  yin &amp; Yang, Doing &amp; Being, body &amp; Soul</vt:lpstr>
      <vt:lpstr>PowerPoint Presentation</vt:lpstr>
      <vt:lpstr>Technology deployment should not be treated as “one size fits all”</vt:lpstr>
      <vt:lpstr>PowerPoint Presentation</vt:lpstr>
      <vt:lpstr>Thank you terima kasih salamat khab Khun Ka kyay zuu cam on ban khob chai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“Technology Deployment” objective or enabler? Master or slave?</dc:title>
  <dc:creator>Chris Tan</dc:creator>
  <cp:lastModifiedBy>Chris Tan</cp:lastModifiedBy>
  <cp:revision>12</cp:revision>
  <dcterms:created xsi:type="dcterms:W3CDTF">2020-10-31T02:47:41Z</dcterms:created>
  <dcterms:modified xsi:type="dcterms:W3CDTF">2020-11-03T04:09:17Z</dcterms:modified>
</cp:coreProperties>
</file>