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77" r:id="rId4"/>
    <p:sldId id="258" r:id="rId5"/>
    <p:sldId id="259" r:id="rId6"/>
    <p:sldId id="260" r:id="rId7"/>
    <p:sldId id="278" r:id="rId8"/>
    <p:sldId id="2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3D3B3C"/>
    <a:srgbClr val="5AB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003" autoAdjust="0"/>
  </p:normalViewPr>
  <p:slideViewPr>
    <p:cSldViewPr snapToGrid="0">
      <p:cViewPr varScale="1">
        <p:scale>
          <a:sx n="70" d="100"/>
          <a:sy n="70" d="100"/>
        </p:scale>
        <p:origin x="11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FF9CA4-2C49-4111-BBF0-7DE698EA1A6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B6485F2-B932-4CD7-91BD-B3374D1F431B}">
      <dgm:prSet/>
      <dgm:spPr/>
      <dgm:t>
        <a:bodyPr/>
        <a:lstStyle/>
        <a:p>
          <a:r>
            <a:rPr lang="en-US" dirty="0"/>
            <a:t>Developing smarter, more productive factories, farms, and service sector companies</a:t>
          </a:r>
        </a:p>
        <a:p>
          <a:r>
            <a:rPr lang="en-US" dirty="0"/>
            <a:t>Promoting inclusive, affordable access to potable water, off grid, renewable energy, internet connectivity, and food security</a:t>
          </a:r>
        </a:p>
        <a:p>
          <a:r>
            <a:rPr lang="en-US" dirty="0"/>
            <a:t>Boosting income and creating jobs</a:t>
          </a:r>
        </a:p>
        <a:p>
          <a:r>
            <a:rPr lang="en-US" dirty="0"/>
            <a:t>Climate change</a:t>
          </a:r>
        </a:p>
      </dgm:t>
    </dgm:pt>
    <dgm:pt modelId="{B98A7501-B24C-4C3E-BB50-550DC56C9071}" type="parTrans" cxnId="{9A6ADD1A-0AEA-4320-9A99-C4A9644DE6C3}">
      <dgm:prSet/>
      <dgm:spPr/>
      <dgm:t>
        <a:bodyPr/>
        <a:lstStyle/>
        <a:p>
          <a:endParaRPr lang="en-US"/>
        </a:p>
      </dgm:t>
    </dgm:pt>
    <dgm:pt modelId="{FEE1F41E-4E5E-4612-8026-8405896E9FAE}" type="sibTrans" cxnId="{9A6ADD1A-0AEA-4320-9A99-C4A9644DE6C3}">
      <dgm:prSet/>
      <dgm:spPr/>
      <dgm:t>
        <a:bodyPr/>
        <a:lstStyle/>
        <a:p>
          <a:endParaRPr lang="en-US"/>
        </a:p>
      </dgm:t>
    </dgm:pt>
    <dgm:pt modelId="{C2481776-6291-41CE-B644-B802289442A4}" type="pres">
      <dgm:prSet presAssocID="{71FF9CA4-2C49-4111-BBF0-7DE698EA1A64}" presName="vert0" presStyleCnt="0">
        <dgm:presLayoutVars>
          <dgm:dir/>
          <dgm:animOne val="branch"/>
          <dgm:animLvl val="lvl"/>
        </dgm:presLayoutVars>
      </dgm:prSet>
      <dgm:spPr/>
    </dgm:pt>
    <dgm:pt modelId="{874B4BA4-FE72-4CC8-AB85-07765193B8BB}" type="pres">
      <dgm:prSet presAssocID="{9B6485F2-B932-4CD7-91BD-B3374D1F431B}" presName="thickLine" presStyleLbl="alignNode1" presStyleIdx="0" presStyleCnt="1"/>
      <dgm:spPr/>
    </dgm:pt>
    <dgm:pt modelId="{E8BF8535-E206-4F62-91C3-1B4A9AC2CDA8}" type="pres">
      <dgm:prSet presAssocID="{9B6485F2-B932-4CD7-91BD-B3374D1F431B}" presName="horz1" presStyleCnt="0"/>
      <dgm:spPr/>
    </dgm:pt>
    <dgm:pt modelId="{BEF3FD85-D778-41EC-A735-E1F81786FC80}" type="pres">
      <dgm:prSet presAssocID="{9B6485F2-B932-4CD7-91BD-B3374D1F431B}" presName="tx1" presStyleLbl="revTx" presStyleIdx="0" presStyleCnt="1"/>
      <dgm:spPr/>
    </dgm:pt>
    <dgm:pt modelId="{8D24DC40-FE67-4D94-825C-B8F52C805775}" type="pres">
      <dgm:prSet presAssocID="{9B6485F2-B932-4CD7-91BD-B3374D1F431B}" presName="vert1" presStyleCnt="0"/>
      <dgm:spPr/>
    </dgm:pt>
  </dgm:ptLst>
  <dgm:cxnLst>
    <dgm:cxn modelId="{9A6ADD1A-0AEA-4320-9A99-C4A9644DE6C3}" srcId="{71FF9CA4-2C49-4111-BBF0-7DE698EA1A64}" destId="{9B6485F2-B932-4CD7-91BD-B3374D1F431B}" srcOrd="0" destOrd="0" parTransId="{B98A7501-B24C-4C3E-BB50-550DC56C9071}" sibTransId="{FEE1F41E-4E5E-4612-8026-8405896E9FAE}"/>
    <dgm:cxn modelId="{EEC4026A-168B-4FCC-AA0E-5D8B81709658}" type="presOf" srcId="{9B6485F2-B932-4CD7-91BD-B3374D1F431B}" destId="{BEF3FD85-D778-41EC-A735-E1F81786FC80}" srcOrd="0" destOrd="0" presId="urn:microsoft.com/office/officeart/2008/layout/LinedList"/>
    <dgm:cxn modelId="{C78AEBF4-CA1D-4E75-BC1B-75587128D044}" type="presOf" srcId="{71FF9CA4-2C49-4111-BBF0-7DE698EA1A64}" destId="{C2481776-6291-41CE-B644-B802289442A4}" srcOrd="0" destOrd="0" presId="urn:microsoft.com/office/officeart/2008/layout/LinedList"/>
    <dgm:cxn modelId="{8FF434D0-141B-449A-8A33-0C1900B1AFE4}" type="presParOf" srcId="{C2481776-6291-41CE-B644-B802289442A4}" destId="{874B4BA4-FE72-4CC8-AB85-07765193B8BB}" srcOrd="0" destOrd="0" presId="urn:microsoft.com/office/officeart/2008/layout/LinedList"/>
    <dgm:cxn modelId="{59B89E39-40D3-46DE-99FE-433A178F111B}" type="presParOf" srcId="{C2481776-6291-41CE-B644-B802289442A4}" destId="{E8BF8535-E206-4F62-91C3-1B4A9AC2CDA8}" srcOrd="1" destOrd="0" presId="urn:microsoft.com/office/officeart/2008/layout/LinedList"/>
    <dgm:cxn modelId="{4734D28D-EE21-4B64-BD94-D374A64B56DF}" type="presParOf" srcId="{E8BF8535-E206-4F62-91C3-1B4A9AC2CDA8}" destId="{BEF3FD85-D778-41EC-A735-E1F81786FC80}" srcOrd="0" destOrd="0" presId="urn:microsoft.com/office/officeart/2008/layout/LinedList"/>
    <dgm:cxn modelId="{A4B4D3E4-9A40-44A1-88FD-DFFF44B0F90A}" type="presParOf" srcId="{E8BF8535-E206-4F62-91C3-1B4A9AC2CDA8}" destId="{8D24DC40-FE67-4D94-825C-B8F52C80577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B4BA4-FE72-4CC8-AB85-07765193B8BB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F3FD85-D778-41EC-A735-E1F81786FC80}">
      <dsp:nvSpPr>
        <dsp:cNvPr id="0" name=""/>
        <dsp:cNvSpPr/>
      </dsp:nvSpPr>
      <dsp:spPr>
        <a:xfrm>
          <a:off x="0" y="0"/>
          <a:ext cx="6492875" cy="5105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Developing smarter, more productive factories, farms, and service sector companies</a:t>
          </a:r>
        </a:p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Promoting inclusive, affordable access to potable water, off grid, renewable energy, internet connectivity, and food security</a:t>
          </a:r>
        </a:p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Boosting income and creating jobs</a:t>
          </a:r>
        </a:p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Climate change</a:t>
          </a:r>
        </a:p>
      </dsp:txBody>
      <dsp:txXfrm>
        <a:off x="0" y="0"/>
        <a:ext cx="6492875" cy="5105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B98AB-BA27-4759-A943-3E6E15EFE77C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7F190-DCA0-4B54-8AA9-19B74FC0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32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7F190-DCA0-4B54-8AA9-19B74FC08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433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8113F-292A-4C59-A8A9-2613BF923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3AAB92-B5AE-46C2-BFEE-4ABC9149B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84A42-AE7D-474E-82E9-049635BA3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1784-C57E-4EC0-A233-67EA22FBE725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9CC86-D970-4BFC-A29D-6EEA8AB41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D1E4C-8A06-46A5-A0D6-2866102E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76F1-51B0-494B-AC60-0E3817FF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50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E55CA-B6D0-4F59-8D2D-7BA296269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11E69A-66F0-4F83-9937-413448EBE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014A6-B7CF-48E3-9443-0651FBEC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1784-C57E-4EC0-A233-67EA22FBE725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3097C-92CE-40D4-8C1C-F3CA66AB1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28A2B-089E-4906-ACAC-E785355AC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76F1-51B0-494B-AC60-0E3817FF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58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4E2847-7ADF-42AC-BAFA-A69AFB5B3A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0D3C8D-9450-42E5-A236-470E32DE9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81664-DE37-481F-BE60-3FA4AF2CE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1784-C57E-4EC0-A233-67EA22FBE725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2DBDD-9F95-4BBA-AF5C-F5A404794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240F6-2314-4248-AB60-8B7E9F8E8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76F1-51B0-494B-AC60-0E3817FF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3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6AC5A-5FDB-4901-ABCE-6CD49996D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2757E-3E93-481B-889B-630D23D23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BCF5D-C311-477F-BB8E-E4C46E8D3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1784-C57E-4EC0-A233-67EA22FBE725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EBF69-1C72-42E9-9104-77D59A2AC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5F7EA-A5F9-4D21-A944-9B82ABC48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76F1-51B0-494B-AC60-0E3817FF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9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A7E69-773C-4073-B8F9-C29C610D7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CE1ABE-7E63-477D-BA12-EB134B413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FE8E9-E97A-40C2-864B-FD15427A1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1784-C57E-4EC0-A233-67EA22FBE725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E8684-9877-4494-A548-89F86B428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EA67A-FC32-4E2E-8D5A-3BAFB1F52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76F1-51B0-494B-AC60-0E3817FF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85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A7469-CDED-4167-BCFA-7766A6120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F6535-8E42-48A9-946A-9F1FA9489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EEE9B9-8BB4-40AA-ACFC-8E3160DCE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570819-C14E-4CFF-AA23-315F897DF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1784-C57E-4EC0-A233-67EA22FBE725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94001A-4D2B-43D2-9097-35FF62C88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045183-E537-46B4-BAC4-94A662B0D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76F1-51B0-494B-AC60-0E3817FF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3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ABC0D-3A29-4E29-8354-C02BD8030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FE531-82A0-43D0-A78C-D66936DEB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908249-B365-4FD8-8890-5BA47BA22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BA7A12-C22B-4CD9-980F-A9FF817AAC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FEA50A-237D-42D4-BB0E-E120C558C2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CD1E40-9E05-4440-9CEC-750FD4CB6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1784-C57E-4EC0-A233-67EA22FBE725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C90A22-B8F9-4BC4-8AFE-BFE579A34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80492F-9AC5-4E82-B25F-E019D84A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76F1-51B0-494B-AC60-0E3817FF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69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6E757-13AE-4398-8D04-684B03236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35C0CC-090A-4F9D-83F8-6DA753F06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1784-C57E-4EC0-A233-67EA22FBE725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F3B645-3307-4153-B9D2-35DF4B651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58DA57-8793-475E-B38C-554FD5237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76F1-51B0-494B-AC60-0E3817FF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7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A1CB39-D464-42A7-976B-98FC90C09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1784-C57E-4EC0-A233-67EA22FBE725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BD1C00-26F1-4E90-8A6D-0AAFD0581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700FD-2904-44BD-8969-4BEE5A422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76F1-51B0-494B-AC60-0E3817FF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04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017B0-F1C8-4848-B4AE-A2F9446CB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42E62-E583-4177-A65C-E0AFD7B5E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6AEADA-776F-45E5-9929-D4D89668E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620FE-AA18-4E7A-9D31-A52A48F35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1784-C57E-4EC0-A233-67EA22FBE725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4FDD85-A5DB-47E4-882A-405727875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C9762-952C-4583-8DF8-A5F501D59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76F1-51B0-494B-AC60-0E3817FF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1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6A0DE-C5AF-4CC1-8466-5890B77E3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3A9613-8B85-49AE-8EAE-0969F40025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29945C-FBAF-48FF-977F-9B9D713F3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34AD76-E582-482F-8A4A-787B3BBB3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1784-C57E-4EC0-A233-67EA22FBE725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B3EEF-53EB-452B-B245-96346B64F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AF872-9768-4AB4-B960-762C4CB76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76F1-51B0-494B-AC60-0E3817FF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1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1BFFDC-97E7-46E9-981B-199BA9B23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C8CE68-A33F-4A5F-84B8-E169BE3DF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807B8-732E-4BB5-8F40-0EF4119E3C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21784-C57E-4EC0-A233-67EA22FBE725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3B49B-C0A4-41A4-8619-DC21E863DE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DFE1A-0475-4133-A36E-E5F09F211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F76F1-51B0-494B-AC60-0E3817FF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0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solutionssummit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://www.globalsolutionssummit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3B6C4-AA3F-4A13-B793-A20089F6F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21"/>
            <a:ext cx="9144000" cy="2785250"/>
          </a:xfrm>
        </p:spPr>
        <p:txBody>
          <a:bodyPr anchor="t">
            <a:normAutofit/>
          </a:bodyPr>
          <a:lstStyle/>
          <a:p>
            <a:r>
              <a:rPr lang="en-US" sz="3600" b="1" i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TECHNOLOGY SCOUTING FOR SUSTAINABLE DEVELOPMENT</a:t>
            </a:r>
            <a:br>
              <a:rPr lang="en-US" sz="3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br>
              <a:rPr lang="en-US" sz="3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lang="en-US" sz="3200" b="1" i="0" dirty="0">
                <a:solidFill>
                  <a:srgbClr val="000000"/>
                </a:solidFill>
                <a:latin typeface="Arial" panose="020B0604020202020204" pitchFamily="34" charset="0"/>
              </a:rPr>
              <a:t>Alfred Watkins</a:t>
            </a:r>
            <a:br>
              <a:rPr lang="en-US" sz="32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lang="en-US" sz="3200" b="1" i="0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Global Solutions Summit</a:t>
            </a:r>
            <a:endParaRPr lang="en-US" sz="3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D7F91-67F3-487F-9F59-05D84A3504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0830"/>
            <a:ext cx="9144000" cy="2210484"/>
          </a:xfrm>
        </p:spPr>
        <p:txBody>
          <a:bodyPr>
            <a:noAutofit/>
          </a:bodyPr>
          <a:lstStyle/>
          <a:p>
            <a:r>
              <a:rPr lang="en-US" sz="2800" b="1" i="0" dirty="0">
                <a:solidFill>
                  <a:srgbClr val="002060"/>
                </a:solidFill>
                <a:effectLst/>
              </a:rPr>
              <a:t>WIPO Virtual Conference </a:t>
            </a:r>
          </a:p>
          <a:p>
            <a:r>
              <a:rPr lang="en-US" sz="2800" b="1" i="0" dirty="0">
                <a:solidFill>
                  <a:srgbClr val="002060"/>
                </a:solidFill>
                <a:effectLst/>
              </a:rPr>
              <a:t>Technology Scouting and Deployment </a:t>
            </a:r>
          </a:p>
          <a:p>
            <a:r>
              <a:rPr lang="en-US" sz="2800" b="1" i="0" dirty="0">
                <a:solidFill>
                  <a:srgbClr val="002060"/>
                </a:solidFill>
                <a:effectLst/>
              </a:rPr>
              <a:t>for Sustainable Development</a:t>
            </a:r>
            <a:endParaRPr lang="en-US" sz="2800" b="1" dirty="0">
              <a:solidFill>
                <a:srgbClr val="002060"/>
              </a:solidFill>
            </a:endParaRPr>
          </a:p>
          <a:p>
            <a:r>
              <a:rPr lang="en-US" sz="2800" b="1" i="0" dirty="0">
                <a:solidFill>
                  <a:srgbClr val="1F497D"/>
                </a:solidFill>
                <a:effectLst/>
              </a:rPr>
              <a:t>10 November 2020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0131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F734E30B-7E7E-4123-88DD-01D633753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3700" b="1" dirty="0">
                <a:solidFill>
                  <a:srgbClr val="FFFFFF"/>
                </a:solidFill>
              </a:rPr>
              <a:t>Critical Development Issues for the Asia Pacific Region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6CCA900C-22AF-4A1D-92DD-DB0A2756C1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456217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9280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y Not to Use the Word Why | Never Ask Why | Why did you do that?">
            <a:extLst>
              <a:ext uri="{FF2B5EF4-FFF2-40B4-BE49-F238E27FC236}">
                <a16:creationId xmlns:a16="http://schemas.microsoft.com/office/drawing/2014/main" id="{4FAD106B-1C44-4270-A966-F4C6B9057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3" y="493486"/>
            <a:ext cx="4403271" cy="293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- Bluecadet">
            <a:extLst>
              <a:ext uri="{FF2B5EF4-FFF2-40B4-BE49-F238E27FC236}">
                <a16:creationId xmlns:a16="http://schemas.microsoft.com/office/drawing/2014/main" id="{EBF107A8-F620-4584-B812-65C6E6550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5" y="3841750"/>
            <a:ext cx="4286249" cy="301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FAFFBB-31D0-4F0C-BA79-D35C2E6D996E}"/>
              </a:ext>
            </a:extLst>
          </p:cNvPr>
          <p:cNvSpPr/>
          <p:nvPr/>
        </p:nvSpPr>
        <p:spPr>
          <a:xfrm>
            <a:off x="5736771" y="493486"/>
            <a:ext cx="6218464" cy="596174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b="1" dirty="0"/>
          </a:p>
          <a:p>
            <a:pPr algn="ctr"/>
            <a:r>
              <a:rPr lang="en-US" sz="4000" b="1" dirty="0"/>
              <a:t>Why bother with </a:t>
            </a:r>
          </a:p>
          <a:p>
            <a:pPr algn="ctr"/>
            <a:r>
              <a:rPr lang="en-US" sz="4000" b="1" dirty="0"/>
              <a:t>technology scouting?</a:t>
            </a:r>
          </a:p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r>
              <a:rPr lang="en-US" sz="4000" b="1" dirty="0"/>
              <a:t>How can it help?</a:t>
            </a:r>
          </a:p>
          <a:p>
            <a:pPr algn="ctr"/>
            <a:r>
              <a:rPr lang="en-US" sz="4000" b="1" dirty="0"/>
              <a:t>How do I do it?</a:t>
            </a:r>
          </a:p>
        </p:txBody>
      </p:sp>
    </p:spTree>
    <p:extLst>
      <p:ext uri="{BB962C8B-B14F-4D97-AF65-F5344CB8AC3E}">
        <p14:creationId xmlns:p14="http://schemas.microsoft.com/office/powerpoint/2010/main" val="2434102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37F457-EE27-4724-8101-2ECF6A114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Why Technology Scouting?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4CF30-4B7B-4652-9A6B-104E0C2CD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Most R&amp;D occurs outside your country</a:t>
            </a:r>
          </a:p>
          <a:p>
            <a:r>
              <a:rPr lang="en-US" dirty="0"/>
              <a:t>Technological solutions to many challenges already exist and are being used elsewhere</a:t>
            </a:r>
          </a:p>
          <a:p>
            <a:r>
              <a:rPr lang="en-US" dirty="0"/>
              <a:t>New technological solutions are being developed at a rapid pace around the world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/>
              <a:t>Technology scouting helps you:</a:t>
            </a:r>
          </a:p>
          <a:p>
            <a:endParaRPr lang="en-US" dirty="0"/>
          </a:p>
          <a:p>
            <a:r>
              <a:rPr lang="en-US" dirty="0"/>
              <a:t>Select from the vast supply of available R&amp;D and development solutions</a:t>
            </a:r>
          </a:p>
          <a:p>
            <a:r>
              <a:rPr lang="en-US" dirty="0"/>
              <a:t>Avoid wasting time and scarce resources trying to reinvent the wheel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374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9511AF-E299-4D68-982E-DCFBB285B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2453" y="261803"/>
            <a:ext cx="4887685" cy="1304429"/>
          </a:xfrm>
        </p:spPr>
        <p:txBody>
          <a:bodyPr anchor="b">
            <a:normAutofit/>
          </a:bodyPr>
          <a:lstStyle/>
          <a:p>
            <a:pPr algn="ctr"/>
            <a:r>
              <a:rPr lang="en-US" sz="4000" b="1" dirty="0"/>
              <a:t>Technology Scouting </a:t>
            </a:r>
            <a:br>
              <a:rPr lang="en-US" sz="4000" b="1" dirty="0"/>
            </a:br>
            <a:r>
              <a:rPr lang="en-US" sz="4000" b="1" dirty="0"/>
              <a:t>Tool for the Perplexed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27F7BE4-1B27-42A7-B284-1C06235F6E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57" r="17588" b="-1"/>
          <a:stretch/>
        </p:blipFill>
        <p:spPr>
          <a:xfrm>
            <a:off x="391903" y="573678"/>
            <a:ext cx="5103206" cy="571064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F8F36E2-BBE5-43FE-822F-AD8CAE08C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2FCEC0A-6C86-496F-9623-11545A68F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5392" y="1703935"/>
            <a:ext cx="5561806" cy="4892262"/>
          </a:xfrm>
        </p:spPr>
        <p:txBody>
          <a:bodyPr anchor="t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Business, government, community, and NGO leaders need to evaluate the costs, benefits, and technical merits of new and existing technologies: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Are they cost effective and affordable?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Will they deliver the expected benefits?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Are they tailored to the needs of your specific company, country, or region? 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What are the requirements for successfully deploying this technology at scale on a financially and operationally sustainable basis?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51824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4FF45-05E3-4760-980A-B82DB3297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226244"/>
            <a:ext cx="6586491" cy="1689184"/>
          </a:xfrm>
        </p:spPr>
        <p:txBody>
          <a:bodyPr anchor="b">
            <a:normAutofit fontScale="90000"/>
          </a:bodyPr>
          <a:lstStyle/>
          <a:p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r>
              <a:rPr lang="en-US" sz="4000" b="1" dirty="0">
                <a:solidFill>
                  <a:srgbClr val="002060"/>
                </a:solidFill>
                <a:latin typeface="+mn-lt"/>
              </a:rPr>
              <a:t>Technology scouting will help you</a:t>
            </a:r>
            <a:br>
              <a:rPr lang="en-US" sz="4400" b="1" dirty="0"/>
            </a:br>
            <a:endParaRPr lang="en-US" b="1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E89CC0C-C1D2-4ADA-B29E-8EB9C862D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and evaluate potential solutions available around the world </a:t>
            </a: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 a business case to support the deployment of that solution</a:t>
            </a: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Incorporate them into the operations of the country’s farms, factories and social enterprises </a:t>
            </a:r>
          </a:p>
        </p:txBody>
      </p:sp>
      <p:pic>
        <p:nvPicPr>
          <p:cNvPr id="5" name="Picture 4" descr="A close up&#10;&#10;Description automatically generated">
            <a:extLst>
              <a:ext uri="{FF2B5EF4-FFF2-40B4-BE49-F238E27FC236}">
                <a16:creationId xmlns:a16="http://schemas.microsoft.com/office/drawing/2014/main" id="{C67BA741-DEC8-4CBA-8EF1-8D3A4A9A2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91" r="3018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922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041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34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2C5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136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6"/>
                </a:gs>
                <a:gs pos="23000">
                  <a:schemeClr val="accent6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The Tip of the ACA Iceberg – Axene Health Partners, LLC">
            <a:extLst>
              <a:ext uri="{FF2B5EF4-FFF2-40B4-BE49-F238E27FC236}">
                <a16:creationId xmlns:a16="http://schemas.microsoft.com/office/drawing/2014/main" id="{07EFDB47-FD80-41B7-B9EF-A25B9A2A5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6487" y="1717184"/>
            <a:ext cx="6284938" cy="39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5EEADB-144D-48F3-AF76-CCF246E29035}"/>
              </a:ext>
            </a:extLst>
          </p:cNvPr>
          <p:cNvSpPr/>
          <p:nvPr/>
        </p:nvSpPr>
        <p:spPr>
          <a:xfrm>
            <a:off x="3875314" y="283029"/>
            <a:ext cx="4441371" cy="1219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Tip of the Iceberg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38878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371600"/>
            <a:ext cx="8839200" cy="533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Alfred Watkins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Global Solutions Summit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" action="ppaction://noaction"/>
              </a:rPr>
              <a:t>alfred.watkins07@gmail.com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" action="ppaction://noactio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913" y="3962400"/>
            <a:ext cx="3682174" cy="1855788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276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307</Words>
  <Application>Microsoft Office PowerPoint</Application>
  <PresentationFormat>Widescreen</PresentationFormat>
  <Paragraphs>50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TECHNOLOGY SCOUTING FOR SUSTAINABLE DEVELOPMENT  Alfred Watkins Global Solutions Summit</vt:lpstr>
      <vt:lpstr>Critical Development Issues for the Asia Pacific Region</vt:lpstr>
      <vt:lpstr>PowerPoint Presentation</vt:lpstr>
      <vt:lpstr>Why Technology Scouting?</vt:lpstr>
      <vt:lpstr>Technology Scouting  Tool for the Perplexed</vt:lpstr>
      <vt:lpstr>   Technology scouting will help you </vt:lpstr>
      <vt:lpstr>PowerPoint Presentation</vt:lpstr>
      <vt:lpstr>THANK YOU!!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SCOUTING FOR SUSTAINABLE DEVELOPMENT  Alfred Watkins Global Solutions Summit</dc:title>
  <dc:creator>ALFRED WATKINS</dc:creator>
  <cp:lastModifiedBy>ALFRED WATKINS</cp:lastModifiedBy>
  <cp:revision>5</cp:revision>
  <dcterms:created xsi:type="dcterms:W3CDTF">2020-10-29T17:03:05Z</dcterms:created>
  <dcterms:modified xsi:type="dcterms:W3CDTF">2020-11-02T15:19:45Z</dcterms:modified>
</cp:coreProperties>
</file>