
<file path=[Content_Types].xml><?xml version="1.0" encoding="utf-8"?>
<Types xmlns="http://schemas.openxmlformats.org/package/2006/content-types">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50"/>
  </p:notesMasterIdLst>
  <p:sldIdLst>
    <p:sldId id="257" r:id="rId2"/>
    <p:sldId id="259" r:id="rId3"/>
    <p:sldId id="260" r:id="rId4"/>
    <p:sldId id="261" r:id="rId5"/>
    <p:sldId id="262" r:id="rId6"/>
    <p:sldId id="263" r:id="rId7"/>
    <p:sldId id="264" r:id="rId8"/>
    <p:sldId id="265" r:id="rId9"/>
    <p:sldId id="266" r:id="rId10"/>
    <p:sldId id="306" r:id="rId11"/>
    <p:sldId id="267" r:id="rId12"/>
    <p:sldId id="268" r:id="rId13"/>
    <p:sldId id="269" r:id="rId14"/>
    <p:sldId id="270" r:id="rId15"/>
    <p:sldId id="271"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7" r:id="rId4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06" autoAdjust="0"/>
    <p:restoredTop sz="66230" autoAdjust="0"/>
  </p:normalViewPr>
  <p:slideViewPr>
    <p:cSldViewPr snapToGrid="0">
      <p:cViewPr varScale="1">
        <p:scale>
          <a:sx n="78" d="100"/>
          <a:sy n="78" d="100"/>
        </p:scale>
        <p:origin x="1792" y="48"/>
      </p:cViewPr>
      <p:guideLst/>
    </p:cSldViewPr>
  </p:slideViewPr>
  <p:notesTextViewPr>
    <p:cViewPr>
      <p:scale>
        <a:sx n="1" d="1"/>
        <a:sy n="1" d="1"/>
      </p:scale>
      <p:origin x="0" y="0"/>
    </p:cViewPr>
  </p:notesTextViewPr>
  <p:sorterViewPr>
    <p:cViewPr>
      <p:scale>
        <a:sx n="116" d="100"/>
        <a:sy n="11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28B824-0FCF-4FFF-8BAA-597DC8C27200}" type="doc">
      <dgm:prSet loTypeId="urn:microsoft.com/office/officeart/2005/8/layout/arrow5" loCatId="process" qsTypeId="urn:microsoft.com/office/officeart/2005/8/quickstyle/simple3" qsCatId="simple" csTypeId="urn:microsoft.com/office/officeart/2005/8/colors/accent1_2" csCatId="accent1" phldr="1"/>
      <dgm:spPr/>
      <dgm:t>
        <a:bodyPr/>
        <a:lstStyle/>
        <a:p>
          <a:endParaRPr lang="en-US"/>
        </a:p>
      </dgm:t>
    </dgm:pt>
    <dgm:pt modelId="{B74448B2-12A5-425F-A531-EF4E81B6B9A0}">
      <dgm:prSet phldrT="[Text]"/>
      <dgm:spPr>
        <a:solidFill>
          <a:schemeClr val="accent2">
            <a:lumMod val="20000"/>
            <a:lumOff val="80000"/>
          </a:schemeClr>
        </a:solidFill>
      </dgm:spPr>
      <dgm:t>
        <a:bodyPr/>
        <a:lstStyle/>
        <a:p>
          <a:r>
            <a:rPr lang="en-US" b="1" i="0" u="none" strike="noStrike" baseline="0" dirty="0" smtClean="0">
              <a:latin typeface="Arial" panose="020B0604020202020204" pitchFamily="34" charset="0"/>
              <a:ea typeface="+mn-ea"/>
              <a:cs typeface="+mn-cs"/>
            </a:rPr>
            <a:t>Right to exclude </a:t>
          </a:r>
          <a:endParaRPr lang="en-US" dirty="0"/>
        </a:p>
      </dgm:t>
    </dgm:pt>
    <dgm:pt modelId="{4474CFDA-7A3A-4937-9DD0-94DC0E604940}" type="parTrans" cxnId="{D00C813C-8BDF-44EB-8585-F2C26BA736AA}">
      <dgm:prSet/>
      <dgm:spPr/>
      <dgm:t>
        <a:bodyPr/>
        <a:lstStyle/>
        <a:p>
          <a:endParaRPr lang="en-US"/>
        </a:p>
      </dgm:t>
    </dgm:pt>
    <dgm:pt modelId="{5F80FC63-F2DA-4C6B-B2F2-BFAD1A0B0F99}" type="sibTrans" cxnId="{D00C813C-8BDF-44EB-8585-F2C26BA736AA}">
      <dgm:prSet/>
      <dgm:spPr/>
      <dgm:t>
        <a:bodyPr/>
        <a:lstStyle/>
        <a:p>
          <a:endParaRPr lang="en-US"/>
        </a:p>
      </dgm:t>
    </dgm:pt>
    <dgm:pt modelId="{8166611E-F0FC-4921-AF2E-0B44321A93BE}">
      <dgm:prSet phldrT="[Text]"/>
      <dgm:spPr>
        <a:solidFill>
          <a:schemeClr val="accent2">
            <a:lumMod val="20000"/>
            <a:lumOff val="80000"/>
          </a:schemeClr>
        </a:solidFill>
      </dgm:spPr>
      <dgm:t>
        <a:bodyPr/>
        <a:lstStyle/>
        <a:p>
          <a:r>
            <a:rPr lang="en-US" b="1" i="0" u="none" strike="sngStrike" baseline="0" dirty="0" smtClean="0">
              <a:effectLst/>
              <a:latin typeface="Arial" panose="020B0604020202020204" pitchFamily="34" charset="0"/>
              <a:ea typeface="+mn-ea"/>
              <a:cs typeface="+mn-cs"/>
            </a:rPr>
            <a:t>Freedom to use </a:t>
          </a:r>
          <a:endParaRPr lang="en-US" b="1" strike="sngStrike" dirty="0">
            <a:effectLst/>
          </a:endParaRPr>
        </a:p>
      </dgm:t>
    </dgm:pt>
    <dgm:pt modelId="{3B904FFC-0B80-4C1C-B8B4-5A51013D75ED}" type="parTrans" cxnId="{C8E20B0D-EC87-4CE8-AAB5-02844F4F17D0}">
      <dgm:prSet/>
      <dgm:spPr/>
      <dgm:t>
        <a:bodyPr/>
        <a:lstStyle/>
        <a:p>
          <a:endParaRPr lang="en-US"/>
        </a:p>
      </dgm:t>
    </dgm:pt>
    <dgm:pt modelId="{9070A505-9882-4C5E-AC25-1B930B302F9B}" type="sibTrans" cxnId="{C8E20B0D-EC87-4CE8-AAB5-02844F4F17D0}">
      <dgm:prSet/>
      <dgm:spPr/>
      <dgm:t>
        <a:bodyPr/>
        <a:lstStyle/>
        <a:p>
          <a:endParaRPr lang="en-US"/>
        </a:p>
      </dgm:t>
    </dgm:pt>
    <dgm:pt modelId="{C0F74714-4E7B-41B0-A4CC-65AB60F92853}" type="pres">
      <dgm:prSet presAssocID="{B628B824-0FCF-4FFF-8BAA-597DC8C27200}" presName="diagram" presStyleCnt="0">
        <dgm:presLayoutVars>
          <dgm:dir/>
          <dgm:resizeHandles val="exact"/>
        </dgm:presLayoutVars>
      </dgm:prSet>
      <dgm:spPr/>
      <dgm:t>
        <a:bodyPr/>
        <a:lstStyle/>
        <a:p>
          <a:endParaRPr lang="en-US"/>
        </a:p>
      </dgm:t>
    </dgm:pt>
    <dgm:pt modelId="{22B2B421-2BF2-47D2-989B-422CF148F218}" type="pres">
      <dgm:prSet presAssocID="{B74448B2-12A5-425F-A531-EF4E81B6B9A0}" presName="arrow" presStyleLbl="node1" presStyleIdx="0" presStyleCnt="2">
        <dgm:presLayoutVars>
          <dgm:bulletEnabled val="1"/>
        </dgm:presLayoutVars>
      </dgm:prSet>
      <dgm:spPr/>
      <dgm:t>
        <a:bodyPr/>
        <a:lstStyle/>
        <a:p>
          <a:endParaRPr lang="en-US"/>
        </a:p>
      </dgm:t>
    </dgm:pt>
    <dgm:pt modelId="{3885D334-B8FA-4DC5-B6BF-764B3DD66EF3}" type="pres">
      <dgm:prSet presAssocID="{8166611E-F0FC-4921-AF2E-0B44321A93BE}" presName="arrow" presStyleLbl="node1" presStyleIdx="1" presStyleCnt="2">
        <dgm:presLayoutVars>
          <dgm:bulletEnabled val="1"/>
        </dgm:presLayoutVars>
      </dgm:prSet>
      <dgm:spPr/>
      <dgm:t>
        <a:bodyPr/>
        <a:lstStyle/>
        <a:p>
          <a:endParaRPr lang="en-US"/>
        </a:p>
      </dgm:t>
    </dgm:pt>
  </dgm:ptLst>
  <dgm:cxnLst>
    <dgm:cxn modelId="{C8E20B0D-EC87-4CE8-AAB5-02844F4F17D0}" srcId="{B628B824-0FCF-4FFF-8BAA-597DC8C27200}" destId="{8166611E-F0FC-4921-AF2E-0B44321A93BE}" srcOrd="1" destOrd="0" parTransId="{3B904FFC-0B80-4C1C-B8B4-5A51013D75ED}" sibTransId="{9070A505-9882-4C5E-AC25-1B930B302F9B}"/>
    <dgm:cxn modelId="{D00C813C-8BDF-44EB-8585-F2C26BA736AA}" srcId="{B628B824-0FCF-4FFF-8BAA-597DC8C27200}" destId="{B74448B2-12A5-425F-A531-EF4E81B6B9A0}" srcOrd="0" destOrd="0" parTransId="{4474CFDA-7A3A-4937-9DD0-94DC0E604940}" sibTransId="{5F80FC63-F2DA-4C6B-B2F2-BFAD1A0B0F99}"/>
    <dgm:cxn modelId="{79746BC4-BCBF-4B88-8B4D-A7F16A203FCC}" type="presOf" srcId="{B628B824-0FCF-4FFF-8BAA-597DC8C27200}" destId="{C0F74714-4E7B-41B0-A4CC-65AB60F92853}" srcOrd="0" destOrd="0" presId="urn:microsoft.com/office/officeart/2005/8/layout/arrow5"/>
    <dgm:cxn modelId="{EB720743-6446-4096-AB41-ED59F769735B}" type="presOf" srcId="{B74448B2-12A5-425F-A531-EF4E81B6B9A0}" destId="{22B2B421-2BF2-47D2-989B-422CF148F218}" srcOrd="0" destOrd="0" presId="urn:microsoft.com/office/officeart/2005/8/layout/arrow5"/>
    <dgm:cxn modelId="{AE8B2960-5796-4CEB-91F5-991B83BF548D}" type="presOf" srcId="{8166611E-F0FC-4921-AF2E-0B44321A93BE}" destId="{3885D334-B8FA-4DC5-B6BF-764B3DD66EF3}" srcOrd="0" destOrd="0" presId="urn:microsoft.com/office/officeart/2005/8/layout/arrow5"/>
    <dgm:cxn modelId="{4164C86F-DA60-4557-AB91-CFD5892369D0}" type="presParOf" srcId="{C0F74714-4E7B-41B0-A4CC-65AB60F92853}" destId="{22B2B421-2BF2-47D2-989B-422CF148F218}" srcOrd="0" destOrd="0" presId="urn:microsoft.com/office/officeart/2005/8/layout/arrow5"/>
    <dgm:cxn modelId="{DAA6A06C-9EFA-4E65-B2E7-889CB1F7B550}" type="presParOf" srcId="{C0F74714-4E7B-41B0-A4CC-65AB60F92853}" destId="{3885D334-B8FA-4DC5-B6BF-764B3DD66EF3}" srcOrd="1" destOrd="0" presId="urn:microsoft.com/office/officeart/2005/8/layout/arrow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8B7E993-5647-4D15-9310-9F12BD9EE094}" type="doc">
      <dgm:prSet loTypeId="urn:microsoft.com/office/officeart/2005/8/layout/bProcess3" loCatId="process" qsTypeId="urn:microsoft.com/office/officeart/2005/8/quickstyle/simple5" qsCatId="simple" csTypeId="urn:microsoft.com/office/officeart/2005/8/colors/accent1_2" csCatId="accent1" phldr="1"/>
      <dgm:spPr/>
      <dgm:t>
        <a:bodyPr/>
        <a:lstStyle/>
        <a:p>
          <a:endParaRPr lang="en-US"/>
        </a:p>
      </dgm:t>
    </dgm:pt>
    <dgm:pt modelId="{B005B796-B361-4046-AFC6-FC6BC504658E}">
      <dgm:prSet phldrT="[Text]"/>
      <dgm:spPr>
        <a:solidFill>
          <a:schemeClr val="accent1">
            <a:lumMod val="20000"/>
            <a:lumOff val="80000"/>
          </a:schemeClr>
        </a:solidFill>
      </dgm:spPr>
      <dgm:t>
        <a:bodyPr/>
        <a:lstStyle/>
        <a:p>
          <a:r>
            <a:rPr lang="en-US" b="1" dirty="0" smtClean="0">
              <a:solidFill>
                <a:schemeClr val="tx1"/>
              </a:solidFill>
            </a:rPr>
            <a:t>Formal examination</a:t>
          </a:r>
          <a:endParaRPr lang="en-US" b="1" dirty="0">
            <a:solidFill>
              <a:schemeClr val="tx1"/>
            </a:solidFill>
          </a:endParaRPr>
        </a:p>
      </dgm:t>
    </dgm:pt>
    <dgm:pt modelId="{448DD9F2-F399-49A7-B7F1-2996BA851B5F}" type="parTrans" cxnId="{B956D8C2-6ED6-4A11-82B3-777FBF61E00F}">
      <dgm:prSet/>
      <dgm:spPr/>
      <dgm:t>
        <a:bodyPr/>
        <a:lstStyle/>
        <a:p>
          <a:endParaRPr lang="en-US"/>
        </a:p>
      </dgm:t>
    </dgm:pt>
    <dgm:pt modelId="{B8D75F43-2891-441E-BC43-AEE56AC66890}" type="sibTrans" cxnId="{B956D8C2-6ED6-4A11-82B3-777FBF61E00F}">
      <dgm:prSet/>
      <dgm:spPr/>
      <dgm:t>
        <a:bodyPr/>
        <a:lstStyle/>
        <a:p>
          <a:endParaRPr lang="en-US"/>
        </a:p>
      </dgm:t>
    </dgm:pt>
    <dgm:pt modelId="{06AFF85E-F6A6-4985-848A-2DD825302BDB}">
      <dgm:prSet phldrT="[Text]"/>
      <dgm:spPr>
        <a:solidFill>
          <a:schemeClr val="accent1">
            <a:lumMod val="20000"/>
            <a:lumOff val="80000"/>
          </a:schemeClr>
        </a:solidFill>
      </dgm:spPr>
      <dgm:t>
        <a:bodyPr/>
        <a:lstStyle/>
        <a:p>
          <a:r>
            <a:rPr lang="en-US" b="1" dirty="0" smtClean="0">
              <a:solidFill>
                <a:schemeClr val="tx1"/>
              </a:solidFill>
            </a:rPr>
            <a:t>Search</a:t>
          </a:r>
          <a:endParaRPr lang="en-US" b="1" dirty="0">
            <a:solidFill>
              <a:schemeClr val="tx1"/>
            </a:solidFill>
          </a:endParaRPr>
        </a:p>
      </dgm:t>
    </dgm:pt>
    <dgm:pt modelId="{EB6A6659-408A-4A51-8D12-A8140DE317ED}" type="parTrans" cxnId="{A04A9FBF-22C2-4379-946D-B7B7364E7F20}">
      <dgm:prSet/>
      <dgm:spPr/>
      <dgm:t>
        <a:bodyPr/>
        <a:lstStyle/>
        <a:p>
          <a:endParaRPr lang="en-US"/>
        </a:p>
      </dgm:t>
    </dgm:pt>
    <dgm:pt modelId="{5191F05C-3095-48ED-9B9C-5959CBD55B8E}" type="sibTrans" cxnId="{A04A9FBF-22C2-4379-946D-B7B7364E7F20}">
      <dgm:prSet/>
      <dgm:spPr/>
      <dgm:t>
        <a:bodyPr/>
        <a:lstStyle/>
        <a:p>
          <a:endParaRPr lang="en-US"/>
        </a:p>
      </dgm:t>
    </dgm:pt>
    <dgm:pt modelId="{1B482C56-4DEA-4444-9F25-C90588C13553}">
      <dgm:prSet phldrT="[Text]"/>
      <dgm:spPr>
        <a:solidFill>
          <a:schemeClr val="tx2">
            <a:lumMod val="20000"/>
            <a:lumOff val="80000"/>
          </a:schemeClr>
        </a:solidFill>
      </dgm:spPr>
      <dgm:t>
        <a:bodyPr/>
        <a:lstStyle/>
        <a:p>
          <a:r>
            <a:rPr lang="en-US" b="1" dirty="0" smtClean="0">
              <a:solidFill>
                <a:schemeClr val="tx1"/>
              </a:solidFill>
            </a:rPr>
            <a:t>Substantive examination</a:t>
          </a:r>
          <a:endParaRPr lang="en-US" b="1" dirty="0">
            <a:solidFill>
              <a:schemeClr val="tx1"/>
            </a:solidFill>
          </a:endParaRPr>
        </a:p>
      </dgm:t>
    </dgm:pt>
    <dgm:pt modelId="{5EE566F2-BFFE-4598-9CF9-BBC6C7265218}" type="parTrans" cxnId="{6EC1A8A5-B682-4681-85D0-B643E5F7F348}">
      <dgm:prSet/>
      <dgm:spPr/>
      <dgm:t>
        <a:bodyPr/>
        <a:lstStyle/>
        <a:p>
          <a:endParaRPr lang="en-US"/>
        </a:p>
      </dgm:t>
    </dgm:pt>
    <dgm:pt modelId="{262C8DE6-3A3F-439C-858C-A48AE9879D26}" type="sibTrans" cxnId="{6EC1A8A5-B682-4681-85D0-B643E5F7F348}">
      <dgm:prSet/>
      <dgm:spPr/>
      <dgm:t>
        <a:bodyPr/>
        <a:lstStyle/>
        <a:p>
          <a:endParaRPr lang="en-US"/>
        </a:p>
      </dgm:t>
    </dgm:pt>
    <dgm:pt modelId="{4D3D3558-3065-4277-B06A-20CD22C7F66E}">
      <dgm:prSet phldrT="[Text]"/>
      <dgm:spPr>
        <a:solidFill>
          <a:schemeClr val="accent1">
            <a:lumMod val="20000"/>
            <a:lumOff val="80000"/>
          </a:schemeClr>
        </a:solidFill>
      </dgm:spPr>
      <dgm:t>
        <a:bodyPr/>
        <a:lstStyle/>
        <a:p>
          <a:r>
            <a:rPr lang="en-US" b="1" dirty="0" smtClean="0">
              <a:solidFill>
                <a:schemeClr val="tx1"/>
              </a:solidFill>
            </a:rPr>
            <a:t>Publication</a:t>
          </a:r>
          <a:endParaRPr lang="en-US" b="1" dirty="0">
            <a:solidFill>
              <a:schemeClr val="tx1"/>
            </a:solidFill>
          </a:endParaRPr>
        </a:p>
      </dgm:t>
    </dgm:pt>
    <dgm:pt modelId="{335BE32B-DA73-4931-AC5B-2CBE72871C83}" type="parTrans" cxnId="{D31DCCFC-12A0-4FEA-B219-89D85A1BEE22}">
      <dgm:prSet/>
      <dgm:spPr/>
      <dgm:t>
        <a:bodyPr/>
        <a:lstStyle/>
        <a:p>
          <a:endParaRPr lang="en-US"/>
        </a:p>
      </dgm:t>
    </dgm:pt>
    <dgm:pt modelId="{BA524C42-36B3-4F8F-A0ED-C3E703CE849B}" type="sibTrans" cxnId="{D31DCCFC-12A0-4FEA-B219-89D85A1BEE22}">
      <dgm:prSet/>
      <dgm:spPr/>
      <dgm:t>
        <a:bodyPr/>
        <a:lstStyle/>
        <a:p>
          <a:endParaRPr lang="en-US"/>
        </a:p>
      </dgm:t>
    </dgm:pt>
    <dgm:pt modelId="{564B2294-D101-477F-9AEE-B609E7518FC9}">
      <dgm:prSet phldrT="[Text]"/>
      <dgm:spPr>
        <a:solidFill>
          <a:schemeClr val="accent1">
            <a:lumMod val="20000"/>
            <a:lumOff val="80000"/>
          </a:schemeClr>
        </a:solidFill>
      </dgm:spPr>
      <dgm:t>
        <a:bodyPr/>
        <a:lstStyle/>
        <a:p>
          <a:r>
            <a:rPr lang="en-US" b="1" dirty="0" smtClean="0">
              <a:solidFill>
                <a:schemeClr val="tx1"/>
              </a:solidFill>
            </a:rPr>
            <a:t>Grant</a:t>
          </a:r>
          <a:endParaRPr lang="en-US" b="1" dirty="0">
            <a:solidFill>
              <a:schemeClr val="tx1"/>
            </a:solidFill>
          </a:endParaRPr>
        </a:p>
      </dgm:t>
    </dgm:pt>
    <dgm:pt modelId="{0D6B600F-485A-4971-8E14-25F6E705880C}" type="parTrans" cxnId="{093D5019-8581-4738-BF67-3A41706C395D}">
      <dgm:prSet/>
      <dgm:spPr/>
      <dgm:t>
        <a:bodyPr/>
        <a:lstStyle/>
        <a:p>
          <a:endParaRPr lang="en-US"/>
        </a:p>
      </dgm:t>
    </dgm:pt>
    <dgm:pt modelId="{44FB1063-EC12-41AF-A7AD-208F543D1C66}" type="sibTrans" cxnId="{093D5019-8581-4738-BF67-3A41706C395D}">
      <dgm:prSet/>
      <dgm:spPr/>
      <dgm:t>
        <a:bodyPr/>
        <a:lstStyle/>
        <a:p>
          <a:endParaRPr lang="en-US"/>
        </a:p>
      </dgm:t>
    </dgm:pt>
    <dgm:pt modelId="{B3206DAA-98EB-4C15-85AD-19392ED67095}">
      <dgm:prSet phldrT="[Text]"/>
      <dgm:spPr>
        <a:solidFill>
          <a:schemeClr val="tx2">
            <a:lumMod val="20000"/>
            <a:lumOff val="80000"/>
          </a:schemeClr>
        </a:solidFill>
      </dgm:spPr>
      <dgm:t>
        <a:bodyPr/>
        <a:lstStyle/>
        <a:p>
          <a:r>
            <a:rPr lang="en-US" b="1" dirty="0" smtClean="0">
              <a:solidFill>
                <a:schemeClr val="tx1"/>
              </a:solidFill>
            </a:rPr>
            <a:t>Opposition</a:t>
          </a:r>
          <a:endParaRPr lang="en-US" b="1" dirty="0">
            <a:solidFill>
              <a:schemeClr val="tx1"/>
            </a:solidFill>
          </a:endParaRPr>
        </a:p>
      </dgm:t>
    </dgm:pt>
    <dgm:pt modelId="{E08643BC-F478-4507-8752-CD23398D2E17}" type="parTrans" cxnId="{BF5DEEF3-58F3-4A44-9ADC-B6A1DF595899}">
      <dgm:prSet/>
      <dgm:spPr/>
      <dgm:t>
        <a:bodyPr/>
        <a:lstStyle/>
        <a:p>
          <a:endParaRPr lang="en-US"/>
        </a:p>
      </dgm:t>
    </dgm:pt>
    <dgm:pt modelId="{22C08BBE-EAE2-42E3-8B55-0FB7FCFE4424}" type="sibTrans" cxnId="{BF5DEEF3-58F3-4A44-9ADC-B6A1DF595899}">
      <dgm:prSet/>
      <dgm:spPr/>
      <dgm:t>
        <a:bodyPr/>
        <a:lstStyle/>
        <a:p>
          <a:endParaRPr lang="en-US"/>
        </a:p>
      </dgm:t>
    </dgm:pt>
    <dgm:pt modelId="{F8A40C47-BB1B-40C2-93EB-D34F1AE3B624}" type="pres">
      <dgm:prSet presAssocID="{38B7E993-5647-4D15-9310-9F12BD9EE094}" presName="Name0" presStyleCnt="0">
        <dgm:presLayoutVars>
          <dgm:dir/>
          <dgm:resizeHandles val="exact"/>
        </dgm:presLayoutVars>
      </dgm:prSet>
      <dgm:spPr/>
      <dgm:t>
        <a:bodyPr/>
        <a:lstStyle/>
        <a:p>
          <a:endParaRPr lang="en-US"/>
        </a:p>
      </dgm:t>
    </dgm:pt>
    <dgm:pt modelId="{AF1674E5-C147-47DB-AB41-6A1CF9447017}" type="pres">
      <dgm:prSet presAssocID="{B005B796-B361-4046-AFC6-FC6BC504658E}" presName="node" presStyleLbl="node1" presStyleIdx="0" presStyleCnt="6">
        <dgm:presLayoutVars>
          <dgm:bulletEnabled val="1"/>
        </dgm:presLayoutVars>
      </dgm:prSet>
      <dgm:spPr/>
      <dgm:t>
        <a:bodyPr/>
        <a:lstStyle/>
        <a:p>
          <a:endParaRPr lang="en-US"/>
        </a:p>
      </dgm:t>
    </dgm:pt>
    <dgm:pt modelId="{7056AA67-E08C-41FE-85EE-AB713ACF25F8}" type="pres">
      <dgm:prSet presAssocID="{B8D75F43-2891-441E-BC43-AEE56AC66890}" presName="sibTrans" presStyleLbl="sibTrans1D1" presStyleIdx="0" presStyleCnt="5"/>
      <dgm:spPr/>
      <dgm:t>
        <a:bodyPr/>
        <a:lstStyle/>
        <a:p>
          <a:endParaRPr lang="en-US"/>
        </a:p>
      </dgm:t>
    </dgm:pt>
    <dgm:pt modelId="{3505A67E-5A97-403E-A442-0F1C1E4D1F0F}" type="pres">
      <dgm:prSet presAssocID="{B8D75F43-2891-441E-BC43-AEE56AC66890}" presName="connectorText" presStyleLbl="sibTrans1D1" presStyleIdx="0" presStyleCnt="5"/>
      <dgm:spPr/>
      <dgm:t>
        <a:bodyPr/>
        <a:lstStyle/>
        <a:p>
          <a:endParaRPr lang="en-US"/>
        </a:p>
      </dgm:t>
    </dgm:pt>
    <dgm:pt modelId="{DF811A71-A517-41D0-A43D-A82B6D0436B6}" type="pres">
      <dgm:prSet presAssocID="{06AFF85E-F6A6-4985-848A-2DD825302BDB}" presName="node" presStyleLbl="node1" presStyleIdx="1" presStyleCnt="6">
        <dgm:presLayoutVars>
          <dgm:bulletEnabled val="1"/>
        </dgm:presLayoutVars>
      </dgm:prSet>
      <dgm:spPr/>
      <dgm:t>
        <a:bodyPr/>
        <a:lstStyle/>
        <a:p>
          <a:endParaRPr lang="en-US"/>
        </a:p>
      </dgm:t>
    </dgm:pt>
    <dgm:pt modelId="{4C2110D4-1439-4848-B235-45954BD4B751}" type="pres">
      <dgm:prSet presAssocID="{5191F05C-3095-48ED-9B9C-5959CBD55B8E}" presName="sibTrans" presStyleLbl="sibTrans1D1" presStyleIdx="1" presStyleCnt="5"/>
      <dgm:spPr/>
      <dgm:t>
        <a:bodyPr/>
        <a:lstStyle/>
        <a:p>
          <a:endParaRPr lang="en-US"/>
        </a:p>
      </dgm:t>
    </dgm:pt>
    <dgm:pt modelId="{49D709DA-6C0F-4BA2-81B0-88CDBF4ED2B7}" type="pres">
      <dgm:prSet presAssocID="{5191F05C-3095-48ED-9B9C-5959CBD55B8E}" presName="connectorText" presStyleLbl="sibTrans1D1" presStyleIdx="1" presStyleCnt="5"/>
      <dgm:spPr/>
      <dgm:t>
        <a:bodyPr/>
        <a:lstStyle/>
        <a:p>
          <a:endParaRPr lang="en-US"/>
        </a:p>
      </dgm:t>
    </dgm:pt>
    <dgm:pt modelId="{3FF3EC0F-F88B-46A2-A1CF-1A19586B0154}" type="pres">
      <dgm:prSet presAssocID="{1B482C56-4DEA-4444-9F25-C90588C13553}" presName="node" presStyleLbl="node1" presStyleIdx="2" presStyleCnt="6">
        <dgm:presLayoutVars>
          <dgm:bulletEnabled val="1"/>
        </dgm:presLayoutVars>
      </dgm:prSet>
      <dgm:spPr/>
      <dgm:t>
        <a:bodyPr/>
        <a:lstStyle/>
        <a:p>
          <a:endParaRPr lang="en-US"/>
        </a:p>
      </dgm:t>
    </dgm:pt>
    <dgm:pt modelId="{57C63F91-8271-43C0-BE44-3EA2090595CB}" type="pres">
      <dgm:prSet presAssocID="{262C8DE6-3A3F-439C-858C-A48AE9879D26}" presName="sibTrans" presStyleLbl="sibTrans1D1" presStyleIdx="2" presStyleCnt="5"/>
      <dgm:spPr/>
      <dgm:t>
        <a:bodyPr/>
        <a:lstStyle/>
        <a:p>
          <a:endParaRPr lang="en-US"/>
        </a:p>
      </dgm:t>
    </dgm:pt>
    <dgm:pt modelId="{F93EFA7E-7D48-45A1-9230-61B7878102F9}" type="pres">
      <dgm:prSet presAssocID="{262C8DE6-3A3F-439C-858C-A48AE9879D26}" presName="connectorText" presStyleLbl="sibTrans1D1" presStyleIdx="2" presStyleCnt="5"/>
      <dgm:spPr/>
      <dgm:t>
        <a:bodyPr/>
        <a:lstStyle/>
        <a:p>
          <a:endParaRPr lang="en-US"/>
        </a:p>
      </dgm:t>
    </dgm:pt>
    <dgm:pt modelId="{E30446DA-5D05-4CD2-A3FE-93BAE1E9DDDB}" type="pres">
      <dgm:prSet presAssocID="{4D3D3558-3065-4277-B06A-20CD22C7F66E}" presName="node" presStyleLbl="node1" presStyleIdx="3" presStyleCnt="6">
        <dgm:presLayoutVars>
          <dgm:bulletEnabled val="1"/>
        </dgm:presLayoutVars>
      </dgm:prSet>
      <dgm:spPr/>
      <dgm:t>
        <a:bodyPr/>
        <a:lstStyle/>
        <a:p>
          <a:endParaRPr lang="en-US"/>
        </a:p>
      </dgm:t>
    </dgm:pt>
    <dgm:pt modelId="{D071944F-1576-4853-99A8-B6A73A838F6C}" type="pres">
      <dgm:prSet presAssocID="{BA524C42-36B3-4F8F-A0ED-C3E703CE849B}" presName="sibTrans" presStyleLbl="sibTrans1D1" presStyleIdx="3" presStyleCnt="5"/>
      <dgm:spPr/>
      <dgm:t>
        <a:bodyPr/>
        <a:lstStyle/>
        <a:p>
          <a:endParaRPr lang="en-US"/>
        </a:p>
      </dgm:t>
    </dgm:pt>
    <dgm:pt modelId="{80568F83-3A3D-4E6C-8177-6A5D56965D18}" type="pres">
      <dgm:prSet presAssocID="{BA524C42-36B3-4F8F-A0ED-C3E703CE849B}" presName="connectorText" presStyleLbl="sibTrans1D1" presStyleIdx="3" presStyleCnt="5"/>
      <dgm:spPr/>
      <dgm:t>
        <a:bodyPr/>
        <a:lstStyle/>
        <a:p>
          <a:endParaRPr lang="en-US"/>
        </a:p>
      </dgm:t>
    </dgm:pt>
    <dgm:pt modelId="{45EE8EF4-1456-437B-A7CA-534C90F003CD}" type="pres">
      <dgm:prSet presAssocID="{564B2294-D101-477F-9AEE-B609E7518FC9}" presName="node" presStyleLbl="node1" presStyleIdx="4" presStyleCnt="6">
        <dgm:presLayoutVars>
          <dgm:bulletEnabled val="1"/>
        </dgm:presLayoutVars>
      </dgm:prSet>
      <dgm:spPr/>
      <dgm:t>
        <a:bodyPr/>
        <a:lstStyle/>
        <a:p>
          <a:endParaRPr lang="en-US"/>
        </a:p>
      </dgm:t>
    </dgm:pt>
    <dgm:pt modelId="{B45757F0-7C63-4BF6-926D-94D81085690E}" type="pres">
      <dgm:prSet presAssocID="{44FB1063-EC12-41AF-A7AD-208F543D1C66}" presName="sibTrans" presStyleLbl="sibTrans1D1" presStyleIdx="4" presStyleCnt="5"/>
      <dgm:spPr/>
      <dgm:t>
        <a:bodyPr/>
        <a:lstStyle/>
        <a:p>
          <a:endParaRPr lang="en-US"/>
        </a:p>
      </dgm:t>
    </dgm:pt>
    <dgm:pt modelId="{763A3135-7B11-434B-B852-E7C9D3065F32}" type="pres">
      <dgm:prSet presAssocID="{44FB1063-EC12-41AF-A7AD-208F543D1C66}" presName="connectorText" presStyleLbl="sibTrans1D1" presStyleIdx="4" presStyleCnt="5"/>
      <dgm:spPr/>
      <dgm:t>
        <a:bodyPr/>
        <a:lstStyle/>
        <a:p>
          <a:endParaRPr lang="en-US"/>
        </a:p>
      </dgm:t>
    </dgm:pt>
    <dgm:pt modelId="{4A06B16B-D481-4FD7-8661-BD6D4A4A5D60}" type="pres">
      <dgm:prSet presAssocID="{B3206DAA-98EB-4C15-85AD-19392ED67095}" presName="node" presStyleLbl="node1" presStyleIdx="5" presStyleCnt="6">
        <dgm:presLayoutVars>
          <dgm:bulletEnabled val="1"/>
        </dgm:presLayoutVars>
      </dgm:prSet>
      <dgm:spPr/>
      <dgm:t>
        <a:bodyPr/>
        <a:lstStyle/>
        <a:p>
          <a:endParaRPr lang="en-US"/>
        </a:p>
      </dgm:t>
    </dgm:pt>
  </dgm:ptLst>
  <dgm:cxnLst>
    <dgm:cxn modelId="{B956D8C2-6ED6-4A11-82B3-777FBF61E00F}" srcId="{38B7E993-5647-4D15-9310-9F12BD9EE094}" destId="{B005B796-B361-4046-AFC6-FC6BC504658E}" srcOrd="0" destOrd="0" parTransId="{448DD9F2-F399-49A7-B7F1-2996BA851B5F}" sibTransId="{B8D75F43-2891-441E-BC43-AEE56AC66890}"/>
    <dgm:cxn modelId="{BFD4F0AE-A40B-4065-8C16-3938F17BA4BE}" type="presOf" srcId="{5191F05C-3095-48ED-9B9C-5959CBD55B8E}" destId="{49D709DA-6C0F-4BA2-81B0-88CDBF4ED2B7}" srcOrd="1" destOrd="0" presId="urn:microsoft.com/office/officeart/2005/8/layout/bProcess3"/>
    <dgm:cxn modelId="{53128C91-20FA-405C-A707-0A74D4FCA4EA}" type="presOf" srcId="{5191F05C-3095-48ED-9B9C-5959CBD55B8E}" destId="{4C2110D4-1439-4848-B235-45954BD4B751}" srcOrd="0" destOrd="0" presId="urn:microsoft.com/office/officeart/2005/8/layout/bProcess3"/>
    <dgm:cxn modelId="{A04A9FBF-22C2-4379-946D-B7B7364E7F20}" srcId="{38B7E993-5647-4D15-9310-9F12BD9EE094}" destId="{06AFF85E-F6A6-4985-848A-2DD825302BDB}" srcOrd="1" destOrd="0" parTransId="{EB6A6659-408A-4A51-8D12-A8140DE317ED}" sibTransId="{5191F05C-3095-48ED-9B9C-5959CBD55B8E}"/>
    <dgm:cxn modelId="{B7DE4753-26F3-443F-B3B5-25BF034DE0E4}" type="presOf" srcId="{1B482C56-4DEA-4444-9F25-C90588C13553}" destId="{3FF3EC0F-F88B-46A2-A1CF-1A19586B0154}" srcOrd="0" destOrd="0" presId="urn:microsoft.com/office/officeart/2005/8/layout/bProcess3"/>
    <dgm:cxn modelId="{3D383149-DC8C-4272-AE2C-57074A8E70D4}" type="presOf" srcId="{06AFF85E-F6A6-4985-848A-2DD825302BDB}" destId="{DF811A71-A517-41D0-A43D-A82B6D0436B6}" srcOrd="0" destOrd="0" presId="urn:microsoft.com/office/officeart/2005/8/layout/bProcess3"/>
    <dgm:cxn modelId="{B187F605-2D51-4AB6-8FF7-16C98416E0B0}" type="presOf" srcId="{564B2294-D101-477F-9AEE-B609E7518FC9}" destId="{45EE8EF4-1456-437B-A7CA-534C90F003CD}" srcOrd="0" destOrd="0" presId="urn:microsoft.com/office/officeart/2005/8/layout/bProcess3"/>
    <dgm:cxn modelId="{FC240B3D-161D-43B4-B0C7-8C25FE44EE0B}" type="presOf" srcId="{44FB1063-EC12-41AF-A7AD-208F543D1C66}" destId="{B45757F0-7C63-4BF6-926D-94D81085690E}" srcOrd="0" destOrd="0" presId="urn:microsoft.com/office/officeart/2005/8/layout/bProcess3"/>
    <dgm:cxn modelId="{D81CA140-00C8-4CF8-AD23-CA891AD6FB42}" type="presOf" srcId="{262C8DE6-3A3F-439C-858C-A48AE9879D26}" destId="{F93EFA7E-7D48-45A1-9230-61B7878102F9}" srcOrd="1" destOrd="0" presId="urn:microsoft.com/office/officeart/2005/8/layout/bProcess3"/>
    <dgm:cxn modelId="{CDBF485C-7AA1-4EE7-A65B-25E661D8892E}" type="presOf" srcId="{44FB1063-EC12-41AF-A7AD-208F543D1C66}" destId="{763A3135-7B11-434B-B852-E7C9D3065F32}" srcOrd="1" destOrd="0" presId="urn:microsoft.com/office/officeart/2005/8/layout/bProcess3"/>
    <dgm:cxn modelId="{60B291EC-7DE5-4189-B0DE-FD7F785B944E}" type="presOf" srcId="{BA524C42-36B3-4F8F-A0ED-C3E703CE849B}" destId="{D071944F-1576-4853-99A8-B6A73A838F6C}" srcOrd="0" destOrd="0" presId="urn:microsoft.com/office/officeart/2005/8/layout/bProcess3"/>
    <dgm:cxn modelId="{6EC1A8A5-B682-4681-85D0-B643E5F7F348}" srcId="{38B7E993-5647-4D15-9310-9F12BD9EE094}" destId="{1B482C56-4DEA-4444-9F25-C90588C13553}" srcOrd="2" destOrd="0" parTransId="{5EE566F2-BFFE-4598-9CF9-BBC6C7265218}" sibTransId="{262C8DE6-3A3F-439C-858C-A48AE9879D26}"/>
    <dgm:cxn modelId="{308F2653-BBF6-4B2B-B38D-E218AD41E2F0}" type="presOf" srcId="{B8D75F43-2891-441E-BC43-AEE56AC66890}" destId="{3505A67E-5A97-403E-A442-0F1C1E4D1F0F}" srcOrd="1" destOrd="0" presId="urn:microsoft.com/office/officeart/2005/8/layout/bProcess3"/>
    <dgm:cxn modelId="{0101F78B-4098-4DA0-8F00-54442E72272D}" type="presOf" srcId="{B005B796-B361-4046-AFC6-FC6BC504658E}" destId="{AF1674E5-C147-47DB-AB41-6A1CF9447017}" srcOrd="0" destOrd="0" presId="urn:microsoft.com/office/officeart/2005/8/layout/bProcess3"/>
    <dgm:cxn modelId="{0A324483-3AFA-4B59-9BD3-CBBDFFB3AC11}" type="presOf" srcId="{BA524C42-36B3-4F8F-A0ED-C3E703CE849B}" destId="{80568F83-3A3D-4E6C-8177-6A5D56965D18}" srcOrd="1" destOrd="0" presId="urn:microsoft.com/office/officeart/2005/8/layout/bProcess3"/>
    <dgm:cxn modelId="{2969F0F5-197E-4E31-96CA-B88800A83102}" type="presOf" srcId="{B3206DAA-98EB-4C15-85AD-19392ED67095}" destId="{4A06B16B-D481-4FD7-8661-BD6D4A4A5D60}" srcOrd="0" destOrd="0" presId="urn:microsoft.com/office/officeart/2005/8/layout/bProcess3"/>
    <dgm:cxn modelId="{BF5DEEF3-58F3-4A44-9ADC-B6A1DF595899}" srcId="{38B7E993-5647-4D15-9310-9F12BD9EE094}" destId="{B3206DAA-98EB-4C15-85AD-19392ED67095}" srcOrd="5" destOrd="0" parTransId="{E08643BC-F478-4507-8752-CD23398D2E17}" sibTransId="{22C08BBE-EAE2-42E3-8B55-0FB7FCFE4424}"/>
    <dgm:cxn modelId="{2E5A29A7-6D6C-4104-B430-F5269900AEDA}" type="presOf" srcId="{B8D75F43-2891-441E-BC43-AEE56AC66890}" destId="{7056AA67-E08C-41FE-85EE-AB713ACF25F8}" srcOrd="0" destOrd="0" presId="urn:microsoft.com/office/officeart/2005/8/layout/bProcess3"/>
    <dgm:cxn modelId="{D31DCCFC-12A0-4FEA-B219-89D85A1BEE22}" srcId="{38B7E993-5647-4D15-9310-9F12BD9EE094}" destId="{4D3D3558-3065-4277-B06A-20CD22C7F66E}" srcOrd="3" destOrd="0" parTransId="{335BE32B-DA73-4931-AC5B-2CBE72871C83}" sibTransId="{BA524C42-36B3-4F8F-A0ED-C3E703CE849B}"/>
    <dgm:cxn modelId="{B06E1563-F48B-4F97-BF13-F792DC06DC97}" type="presOf" srcId="{262C8DE6-3A3F-439C-858C-A48AE9879D26}" destId="{57C63F91-8271-43C0-BE44-3EA2090595CB}" srcOrd="0" destOrd="0" presId="urn:microsoft.com/office/officeart/2005/8/layout/bProcess3"/>
    <dgm:cxn modelId="{D1B0B3C9-F6C6-4E8A-A005-9FC106E94A5E}" type="presOf" srcId="{4D3D3558-3065-4277-B06A-20CD22C7F66E}" destId="{E30446DA-5D05-4CD2-A3FE-93BAE1E9DDDB}" srcOrd="0" destOrd="0" presId="urn:microsoft.com/office/officeart/2005/8/layout/bProcess3"/>
    <dgm:cxn modelId="{093D5019-8581-4738-BF67-3A41706C395D}" srcId="{38B7E993-5647-4D15-9310-9F12BD9EE094}" destId="{564B2294-D101-477F-9AEE-B609E7518FC9}" srcOrd="4" destOrd="0" parTransId="{0D6B600F-485A-4971-8E14-25F6E705880C}" sibTransId="{44FB1063-EC12-41AF-A7AD-208F543D1C66}"/>
    <dgm:cxn modelId="{3C3A8EE1-D8E4-47BC-8795-801FCF0A0B22}" type="presOf" srcId="{38B7E993-5647-4D15-9310-9F12BD9EE094}" destId="{F8A40C47-BB1B-40C2-93EB-D34F1AE3B624}" srcOrd="0" destOrd="0" presId="urn:microsoft.com/office/officeart/2005/8/layout/bProcess3"/>
    <dgm:cxn modelId="{8596288A-BC8E-481D-BB17-4CCA2772346F}" type="presParOf" srcId="{F8A40C47-BB1B-40C2-93EB-D34F1AE3B624}" destId="{AF1674E5-C147-47DB-AB41-6A1CF9447017}" srcOrd="0" destOrd="0" presId="urn:microsoft.com/office/officeart/2005/8/layout/bProcess3"/>
    <dgm:cxn modelId="{6E300010-9B6C-4C39-925D-29B6AD197983}" type="presParOf" srcId="{F8A40C47-BB1B-40C2-93EB-D34F1AE3B624}" destId="{7056AA67-E08C-41FE-85EE-AB713ACF25F8}" srcOrd="1" destOrd="0" presId="urn:microsoft.com/office/officeart/2005/8/layout/bProcess3"/>
    <dgm:cxn modelId="{AEED8F3F-C267-455D-8EF0-8D5B45E00546}" type="presParOf" srcId="{7056AA67-E08C-41FE-85EE-AB713ACF25F8}" destId="{3505A67E-5A97-403E-A442-0F1C1E4D1F0F}" srcOrd="0" destOrd="0" presId="urn:microsoft.com/office/officeart/2005/8/layout/bProcess3"/>
    <dgm:cxn modelId="{32EFD934-05DC-4F44-B00F-DA8A45E5FC46}" type="presParOf" srcId="{F8A40C47-BB1B-40C2-93EB-D34F1AE3B624}" destId="{DF811A71-A517-41D0-A43D-A82B6D0436B6}" srcOrd="2" destOrd="0" presId="urn:microsoft.com/office/officeart/2005/8/layout/bProcess3"/>
    <dgm:cxn modelId="{DB954A6F-9714-4A12-A9A8-0DCD12CF2EDC}" type="presParOf" srcId="{F8A40C47-BB1B-40C2-93EB-D34F1AE3B624}" destId="{4C2110D4-1439-4848-B235-45954BD4B751}" srcOrd="3" destOrd="0" presId="urn:microsoft.com/office/officeart/2005/8/layout/bProcess3"/>
    <dgm:cxn modelId="{2073A82B-AD99-49E2-9D52-4EF6C75349CF}" type="presParOf" srcId="{4C2110D4-1439-4848-B235-45954BD4B751}" destId="{49D709DA-6C0F-4BA2-81B0-88CDBF4ED2B7}" srcOrd="0" destOrd="0" presId="urn:microsoft.com/office/officeart/2005/8/layout/bProcess3"/>
    <dgm:cxn modelId="{E9240FE1-4D68-4EE5-BBE5-4C4DBF4A3511}" type="presParOf" srcId="{F8A40C47-BB1B-40C2-93EB-D34F1AE3B624}" destId="{3FF3EC0F-F88B-46A2-A1CF-1A19586B0154}" srcOrd="4" destOrd="0" presId="urn:microsoft.com/office/officeart/2005/8/layout/bProcess3"/>
    <dgm:cxn modelId="{FA1EBE5F-E304-48C1-87F7-6810F67BB79C}" type="presParOf" srcId="{F8A40C47-BB1B-40C2-93EB-D34F1AE3B624}" destId="{57C63F91-8271-43C0-BE44-3EA2090595CB}" srcOrd="5" destOrd="0" presId="urn:microsoft.com/office/officeart/2005/8/layout/bProcess3"/>
    <dgm:cxn modelId="{4A7C92B8-3A11-4362-83DF-3709E5446307}" type="presParOf" srcId="{57C63F91-8271-43C0-BE44-3EA2090595CB}" destId="{F93EFA7E-7D48-45A1-9230-61B7878102F9}" srcOrd="0" destOrd="0" presId="urn:microsoft.com/office/officeart/2005/8/layout/bProcess3"/>
    <dgm:cxn modelId="{00D01504-8B13-4951-955C-26CF318F1604}" type="presParOf" srcId="{F8A40C47-BB1B-40C2-93EB-D34F1AE3B624}" destId="{E30446DA-5D05-4CD2-A3FE-93BAE1E9DDDB}" srcOrd="6" destOrd="0" presId="urn:microsoft.com/office/officeart/2005/8/layout/bProcess3"/>
    <dgm:cxn modelId="{C0BDAF80-6A7D-473D-A658-C15DC5AC17AD}" type="presParOf" srcId="{F8A40C47-BB1B-40C2-93EB-D34F1AE3B624}" destId="{D071944F-1576-4853-99A8-B6A73A838F6C}" srcOrd="7" destOrd="0" presId="urn:microsoft.com/office/officeart/2005/8/layout/bProcess3"/>
    <dgm:cxn modelId="{F198102C-5B4A-4292-8B81-F82AA7C79BD8}" type="presParOf" srcId="{D071944F-1576-4853-99A8-B6A73A838F6C}" destId="{80568F83-3A3D-4E6C-8177-6A5D56965D18}" srcOrd="0" destOrd="0" presId="urn:microsoft.com/office/officeart/2005/8/layout/bProcess3"/>
    <dgm:cxn modelId="{D6AD23AD-3C76-48B0-B8E6-3DC7CB4AD80E}" type="presParOf" srcId="{F8A40C47-BB1B-40C2-93EB-D34F1AE3B624}" destId="{45EE8EF4-1456-437B-A7CA-534C90F003CD}" srcOrd="8" destOrd="0" presId="urn:microsoft.com/office/officeart/2005/8/layout/bProcess3"/>
    <dgm:cxn modelId="{C763843D-9CC9-4D9E-94CF-D61656BE637B}" type="presParOf" srcId="{F8A40C47-BB1B-40C2-93EB-D34F1AE3B624}" destId="{B45757F0-7C63-4BF6-926D-94D81085690E}" srcOrd="9" destOrd="0" presId="urn:microsoft.com/office/officeart/2005/8/layout/bProcess3"/>
    <dgm:cxn modelId="{D2D94CB3-8BA2-41BF-B52E-E69F08B59811}" type="presParOf" srcId="{B45757F0-7C63-4BF6-926D-94D81085690E}" destId="{763A3135-7B11-434B-B852-E7C9D3065F32}" srcOrd="0" destOrd="0" presId="urn:microsoft.com/office/officeart/2005/8/layout/bProcess3"/>
    <dgm:cxn modelId="{4B6A6DAF-BDE3-44B1-AE2A-31455B466B78}" type="presParOf" srcId="{F8A40C47-BB1B-40C2-93EB-D34F1AE3B624}" destId="{4A06B16B-D481-4FD7-8661-BD6D4A4A5D60}" srcOrd="10" destOrd="0" presId="urn:microsoft.com/office/officeart/2005/8/layout/b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993DA3B-1D37-46DD-901E-525054C1A0D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E6AA910-9473-42AB-A3E7-4AF490DD14C0}">
      <dgm:prSet phldrT="[Text]"/>
      <dgm:spPr>
        <a:solidFill>
          <a:srgbClr val="0070C0"/>
        </a:solidFill>
      </dgm:spPr>
      <dgm:t>
        <a:bodyPr/>
        <a:lstStyle/>
        <a:p>
          <a:r>
            <a:rPr lang="en-US" b="1" dirty="0" smtClean="0"/>
            <a:t>Benefits</a:t>
          </a:r>
          <a:endParaRPr lang="en-US" b="1" dirty="0"/>
        </a:p>
      </dgm:t>
    </dgm:pt>
    <dgm:pt modelId="{3A3BF486-F5E9-473F-B0A7-B4B7399E4883}" type="parTrans" cxnId="{7EB8FC53-1B31-4015-995C-F6B3977D82F0}">
      <dgm:prSet/>
      <dgm:spPr/>
      <dgm:t>
        <a:bodyPr/>
        <a:lstStyle/>
        <a:p>
          <a:endParaRPr lang="en-US"/>
        </a:p>
      </dgm:t>
    </dgm:pt>
    <dgm:pt modelId="{AE37D34D-AED8-40BD-B4A3-821F384BB7FD}" type="sibTrans" cxnId="{7EB8FC53-1B31-4015-995C-F6B3977D82F0}">
      <dgm:prSet/>
      <dgm:spPr/>
      <dgm:t>
        <a:bodyPr/>
        <a:lstStyle/>
        <a:p>
          <a:endParaRPr lang="en-US"/>
        </a:p>
      </dgm:t>
    </dgm:pt>
    <dgm:pt modelId="{9F6C1BC7-34CB-46FC-8C54-DC61108162C6}">
      <dgm:prSet phldrT="[Text]"/>
      <dgm:spPr/>
      <dgm:t>
        <a:bodyPr/>
        <a:lstStyle/>
        <a:p>
          <a:r>
            <a:rPr lang="en-US" dirty="0" smtClean="0"/>
            <a:t>Retention of ownership</a:t>
          </a:r>
          <a:r>
            <a:rPr lang="ru-RU" dirty="0" smtClean="0"/>
            <a:t>;</a:t>
          </a:r>
          <a:endParaRPr lang="en-US" dirty="0"/>
        </a:p>
      </dgm:t>
    </dgm:pt>
    <dgm:pt modelId="{7DB0F354-37BD-448C-90C1-F3929EC7467B}" type="parTrans" cxnId="{E55135E7-DAF0-4534-A724-71B06D6F548D}">
      <dgm:prSet/>
      <dgm:spPr/>
      <dgm:t>
        <a:bodyPr/>
        <a:lstStyle/>
        <a:p>
          <a:endParaRPr lang="en-US"/>
        </a:p>
      </dgm:t>
    </dgm:pt>
    <dgm:pt modelId="{F7B06CCD-4456-42C6-99D7-632840CE4468}" type="sibTrans" cxnId="{E55135E7-DAF0-4534-A724-71B06D6F548D}">
      <dgm:prSet/>
      <dgm:spPr/>
      <dgm:t>
        <a:bodyPr/>
        <a:lstStyle/>
        <a:p>
          <a:endParaRPr lang="en-US"/>
        </a:p>
      </dgm:t>
    </dgm:pt>
    <dgm:pt modelId="{32666FDA-E960-46AA-B0C0-0400A248A42D}">
      <dgm:prSet phldrT="[Text]"/>
      <dgm:spPr>
        <a:solidFill>
          <a:srgbClr val="0070C0"/>
        </a:solidFill>
      </dgm:spPr>
      <dgm:t>
        <a:bodyPr/>
        <a:lstStyle/>
        <a:p>
          <a:r>
            <a:rPr lang="en-US" b="1" dirty="0" smtClean="0"/>
            <a:t>Drawbacks</a:t>
          </a:r>
          <a:endParaRPr lang="en-US" b="1" dirty="0"/>
        </a:p>
      </dgm:t>
    </dgm:pt>
    <dgm:pt modelId="{9B0A8892-68A3-4D20-A687-7D75169720A5}" type="parTrans" cxnId="{463411FB-8F5D-443B-A6AD-4DE0B37F2298}">
      <dgm:prSet/>
      <dgm:spPr/>
      <dgm:t>
        <a:bodyPr/>
        <a:lstStyle/>
        <a:p>
          <a:endParaRPr lang="en-US"/>
        </a:p>
      </dgm:t>
    </dgm:pt>
    <dgm:pt modelId="{8987460D-BB17-4FD3-AD52-050528FC1D16}" type="sibTrans" cxnId="{463411FB-8F5D-443B-A6AD-4DE0B37F2298}">
      <dgm:prSet/>
      <dgm:spPr/>
      <dgm:t>
        <a:bodyPr/>
        <a:lstStyle/>
        <a:p>
          <a:endParaRPr lang="en-US"/>
        </a:p>
      </dgm:t>
    </dgm:pt>
    <dgm:pt modelId="{51E4FBDF-F6A4-4DFE-B311-0DD624B1F5FF}">
      <dgm:prSet phldrT="[Text]"/>
      <dgm:spPr/>
      <dgm:t>
        <a:bodyPr/>
        <a:lstStyle/>
        <a:p>
          <a:r>
            <a:rPr lang="en-US" dirty="0" smtClean="0"/>
            <a:t>Limited return if a larger profit could be made by the business taking the invention to market itself</a:t>
          </a:r>
          <a:r>
            <a:rPr lang="ru-RU" dirty="0" smtClean="0"/>
            <a:t>;</a:t>
          </a:r>
          <a:endParaRPr lang="en-US" dirty="0"/>
        </a:p>
      </dgm:t>
    </dgm:pt>
    <dgm:pt modelId="{19B6F708-A9B2-4187-A973-D12E708DB305}" type="parTrans" cxnId="{2947AC1B-EF82-4597-8DC8-FD10D0186C8B}">
      <dgm:prSet/>
      <dgm:spPr/>
      <dgm:t>
        <a:bodyPr/>
        <a:lstStyle/>
        <a:p>
          <a:endParaRPr lang="en-US"/>
        </a:p>
      </dgm:t>
    </dgm:pt>
    <dgm:pt modelId="{91132417-EAD0-4424-BDA3-F826AC8B5BF6}" type="sibTrans" cxnId="{2947AC1B-EF82-4597-8DC8-FD10D0186C8B}">
      <dgm:prSet/>
      <dgm:spPr/>
      <dgm:t>
        <a:bodyPr/>
        <a:lstStyle/>
        <a:p>
          <a:endParaRPr lang="en-US"/>
        </a:p>
      </dgm:t>
    </dgm:pt>
    <dgm:pt modelId="{E60373FD-A080-49C4-90D1-38B200C23721}">
      <dgm:prSet/>
      <dgm:spPr/>
      <dgm:t>
        <a:bodyPr/>
        <a:lstStyle/>
        <a:p>
          <a:r>
            <a:rPr lang="en-US" dirty="0" smtClean="0"/>
            <a:t>Involvement in future developments</a:t>
          </a:r>
          <a:r>
            <a:rPr lang="ru-RU" dirty="0" smtClean="0"/>
            <a:t>;</a:t>
          </a:r>
          <a:endParaRPr lang="en-US" dirty="0"/>
        </a:p>
      </dgm:t>
    </dgm:pt>
    <dgm:pt modelId="{C69E1D72-E34B-428B-AF7D-B44DFD95F5BE}" type="parTrans" cxnId="{F0F02304-406C-454E-8D2D-9B13B7AB4089}">
      <dgm:prSet/>
      <dgm:spPr/>
      <dgm:t>
        <a:bodyPr/>
        <a:lstStyle/>
        <a:p>
          <a:endParaRPr lang="en-US"/>
        </a:p>
      </dgm:t>
    </dgm:pt>
    <dgm:pt modelId="{5D9002DD-8952-4908-8A71-6E376BB3A534}" type="sibTrans" cxnId="{F0F02304-406C-454E-8D2D-9B13B7AB4089}">
      <dgm:prSet/>
      <dgm:spPr/>
      <dgm:t>
        <a:bodyPr/>
        <a:lstStyle/>
        <a:p>
          <a:endParaRPr lang="en-US"/>
        </a:p>
      </dgm:t>
    </dgm:pt>
    <dgm:pt modelId="{E4CF4D04-6352-4A31-A22D-ABD43D453FBD}">
      <dgm:prSet/>
      <dgm:spPr/>
      <dgm:t>
        <a:bodyPr/>
        <a:lstStyle/>
        <a:p>
          <a:r>
            <a:rPr lang="en-US" dirty="0" smtClean="0"/>
            <a:t>No involvement required to manufacture</a:t>
          </a:r>
          <a:r>
            <a:rPr lang="ru-RU" dirty="0" smtClean="0"/>
            <a:t>;</a:t>
          </a:r>
          <a:endParaRPr lang="en-US" dirty="0"/>
        </a:p>
      </dgm:t>
    </dgm:pt>
    <dgm:pt modelId="{3CC2CFD7-A73F-45DB-B3C7-47E4214D932F}" type="parTrans" cxnId="{EDEC35D7-DBDB-4D02-9124-BBC396271A5B}">
      <dgm:prSet/>
      <dgm:spPr/>
      <dgm:t>
        <a:bodyPr/>
        <a:lstStyle/>
        <a:p>
          <a:endParaRPr lang="en-US"/>
        </a:p>
      </dgm:t>
    </dgm:pt>
    <dgm:pt modelId="{A4CF40AF-EBCB-4410-874E-E74EC0605B28}" type="sibTrans" cxnId="{EDEC35D7-DBDB-4D02-9124-BBC396271A5B}">
      <dgm:prSet/>
      <dgm:spPr/>
      <dgm:t>
        <a:bodyPr/>
        <a:lstStyle/>
        <a:p>
          <a:endParaRPr lang="en-US"/>
        </a:p>
      </dgm:t>
    </dgm:pt>
    <dgm:pt modelId="{C7AB97DB-9833-48AD-933A-893DAA411FCC}">
      <dgm:prSet/>
      <dgm:spPr/>
      <dgm:t>
        <a:bodyPr/>
        <a:lstStyle/>
        <a:p>
          <a:r>
            <a:rPr lang="en-US" dirty="0" smtClean="0"/>
            <a:t>New channels to market</a:t>
          </a:r>
          <a:r>
            <a:rPr lang="ru-RU" dirty="0" smtClean="0"/>
            <a:t>;</a:t>
          </a:r>
          <a:endParaRPr lang="en-US" dirty="0"/>
        </a:p>
      </dgm:t>
    </dgm:pt>
    <dgm:pt modelId="{414985A5-CC46-4293-8962-42DCD0A1A784}" type="parTrans" cxnId="{3F464795-A98C-46E2-A641-A1A68C7F4105}">
      <dgm:prSet/>
      <dgm:spPr/>
      <dgm:t>
        <a:bodyPr/>
        <a:lstStyle/>
        <a:p>
          <a:endParaRPr lang="en-US"/>
        </a:p>
      </dgm:t>
    </dgm:pt>
    <dgm:pt modelId="{747A6BD2-E4B8-4FD0-9082-B0D216FF6E68}" type="sibTrans" cxnId="{3F464795-A98C-46E2-A641-A1A68C7F4105}">
      <dgm:prSet/>
      <dgm:spPr/>
      <dgm:t>
        <a:bodyPr/>
        <a:lstStyle/>
        <a:p>
          <a:endParaRPr lang="en-US"/>
        </a:p>
      </dgm:t>
    </dgm:pt>
    <dgm:pt modelId="{E6D22DBD-AF67-41D6-968E-E31EEA946CEB}">
      <dgm:prSet/>
      <dgm:spPr/>
      <dgm:t>
        <a:bodyPr/>
        <a:lstStyle/>
        <a:p>
          <a:r>
            <a:rPr lang="en-US" dirty="0" smtClean="0"/>
            <a:t>Turns a potential infringer/competitor into</a:t>
          </a:r>
          <a:r>
            <a:rPr lang="ru-RU" dirty="0" smtClean="0"/>
            <a:t> </a:t>
          </a:r>
          <a:r>
            <a:rPr lang="en-US" dirty="0" smtClean="0"/>
            <a:t>an ally.</a:t>
          </a:r>
          <a:endParaRPr lang="en-US" dirty="0"/>
        </a:p>
      </dgm:t>
    </dgm:pt>
    <dgm:pt modelId="{0ECC86C8-4CC3-4938-B4D7-689F0BE6AA4D}" type="parTrans" cxnId="{083A9D5F-9062-4F57-B9B0-944E1C29FFE4}">
      <dgm:prSet/>
      <dgm:spPr/>
      <dgm:t>
        <a:bodyPr/>
        <a:lstStyle/>
        <a:p>
          <a:endParaRPr lang="en-US"/>
        </a:p>
      </dgm:t>
    </dgm:pt>
    <dgm:pt modelId="{B1855AB0-37C9-44AF-8D87-7DBDA884B7FE}" type="sibTrans" cxnId="{083A9D5F-9062-4F57-B9B0-944E1C29FFE4}">
      <dgm:prSet/>
      <dgm:spPr/>
      <dgm:t>
        <a:bodyPr/>
        <a:lstStyle/>
        <a:p>
          <a:endParaRPr lang="en-US"/>
        </a:p>
      </dgm:t>
    </dgm:pt>
    <dgm:pt modelId="{1A73383A-A9B3-4F62-8E98-02D89BD7BF07}">
      <dgm:prSet/>
      <dgm:spPr/>
      <dgm:t>
        <a:bodyPr/>
        <a:lstStyle/>
        <a:p>
          <a:r>
            <a:rPr lang="en-US" dirty="0" smtClean="0"/>
            <a:t>May create a potential competitor if using a sole license or a non-exclusive license</a:t>
          </a:r>
          <a:r>
            <a:rPr lang="ru-RU" dirty="0" smtClean="0"/>
            <a:t>;</a:t>
          </a:r>
          <a:endParaRPr lang="en-US" dirty="0"/>
        </a:p>
      </dgm:t>
    </dgm:pt>
    <dgm:pt modelId="{FFEACEB0-AFC7-4F15-ADEB-657AF8B34000}" type="parTrans" cxnId="{54A10EB2-1A65-4314-9966-5A9FB1F8DD45}">
      <dgm:prSet/>
      <dgm:spPr/>
      <dgm:t>
        <a:bodyPr/>
        <a:lstStyle/>
        <a:p>
          <a:endParaRPr lang="en-US"/>
        </a:p>
      </dgm:t>
    </dgm:pt>
    <dgm:pt modelId="{267E5132-F39F-442A-A970-CE2C043D3CAA}" type="sibTrans" cxnId="{54A10EB2-1A65-4314-9966-5A9FB1F8DD45}">
      <dgm:prSet/>
      <dgm:spPr/>
      <dgm:t>
        <a:bodyPr/>
        <a:lstStyle/>
        <a:p>
          <a:endParaRPr lang="en-US"/>
        </a:p>
      </dgm:t>
    </dgm:pt>
    <dgm:pt modelId="{F81A95C6-1791-47B4-B1FF-E43FDB223989}">
      <dgm:prSet/>
      <dgm:spPr/>
      <dgm:t>
        <a:bodyPr/>
        <a:lstStyle/>
        <a:p>
          <a:r>
            <a:rPr lang="en-US" dirty="0" smtClean="0"/>
            <a:t>Future obligations if the technology is incomplete</a:t>
          </a:r>
          <a:r>
            <a:rPr lang="ru-RU" dirty="0" smtClean="0"/>
            <a:t>;</a:t>
          </a:r>
          <a:endParaRPr lang="en-US" dirty="0"/>
        </a:p>
      </dgm:t>
    </dgm:pt>
    <dgm:pt modelId="{69268EF5-5A81-4E32-8D45-E312CAA86F19}" type="parTrans" cxnId="{82DB64E4-F6A4-4293-986F-A226ED69CDC0}">
      <dgm:prSet/>
      <dgm:spPr/>
      <dgm:t>
        <a:bodyPr/>
        <a:lstStyle/>
        <a:p>
          <a:endParaRPr lang="en-US"/>
        </a:p>
      </dgm:t>
    </dgm:pt>
    <dgm:pt modelId="{9B4C017D-6F36-43DA-98C5-5EF17976CCFD}" type="sibTrans" cxnId="{82DB64E4-F6A4-4293-986F-A226ED69CDC0}">
      <dgm:prSet/>
      <dgm:spPr/>
      <dgm:t>
        <a:bodyPr/>
        <a:lstStyle/>
        <a:p>
          <a:endParaRPr lang="en-US"/>
        </a:p>
      </dgm:t>
    </dgm:pt>
    <dgm:pt modelId="{7713099B-ADA1-4C4F-A483-42248BBA019D}">
      <dgm:prSet/>
      <dgm:spPr/>
      <dgm:t>
        <a:bodyPr/>
        <a:lstStyle/>
        <a:p>
          <a:r>
            <a:rPr lang="en-US" dirty="0" smtClean="0"/>
            <a:t>Critically dependent on the licensee if the licensee is the sole source of profit.</a:t>
          </a:r>
          <a:endParaRPr lang="en-US" dirty="0"/>
        </a:p>
      </dgm:t>
    </dgm:pt>
    <dgm:pt modelId="{82D4D40E-8D25-4ACC-A5A2-2D83AFD28EBB}" type="parTrans" cxnId="{C71F51A9-8D3D-4C18-B909-C9DD70D4AD10}">
      <dgm:prSet/>
      <dgm:spPr/>
      <dgm:t>
        <a:bodyPr/>
        <a:lstStyle/>
        <a:p>
          <a:endParaRPr lang="en-US"/>
        </a:p>
      </dgm:t>
    </dgm:pt>
    <dgm:pt modelId="{FA819A2B-95E8-4C78-892A-23BE1DBD54EF}" type="sibTrans" cxnId="{C71F51A9-8D3D-4C18-B909-C9DD70D4AD10}">
      <dgm:prSet/>
      <dgm:spPr/>
      <dgm:t>
        <a:bodyPr/>
        <a:lstStyle/>
        <a:p>
          <a:endParaRPr lang="en-US"/>
        </a:p>
      </dgm:t>
    </dgm:pt>
    <dgm:pt modelId="{D7C6E108-14EA-408D-BC1D-1B45DF71A3D5}" type="pres">
      <dgm:prSet presAssocID="{7993DA3B-1D37-46DD-901E-525054C1A0D9}" presName="linear" presStyleCnt="0">
        <dgm:presLayoutVars>
          <dgm:animLvl val="lvl"/>
          <dgm:resizeHandles val="exact"/>
        </dgm:presLayoutVars>
      </dgm:prSet>
      <dgm:spPr/>
      <dgm:t>
        <a:bodyPr/>
        <a:lstStyle/>
        <a:p>
          <a:endParaRPr lang="en-US"/>
        </a:p>
      </dgm:t>
    </dgm:pt>
    <dgm:pt modelId="{4BBDFD54-7926-415F-A251-1CFAA7DFE790}" type="pres">
      <dgm:prSet presAssocID="{AE6AA910-9473-42AB-A3E7-4AF490DD14C0}" presName="parentText" presStyleLbl="node1" presStyleIdx="0" presStyleCnt="2">
        <dgm:presLayoutVars>
          <dgm:chMax val="0"/>
          <dgm:bulletEnabled val="1"/>
        </dgm:presLayoutVars>
      </dgm:prSet>
      <dgm:spPr/>
      <dgm:t>
        <a:bodyPr/>
        <a:lstStyle/>
        <a:p>
          <a:endParaRPr lang="en-US"/>
        </a:p>
      </dgm:t>
    </dgm:pt>
    <dgm:pt modelId="{66B01334-8833-42B8-814B-461E696FCE05}" type="pres">
      <dgm:prSet presAssocID="{AE6AA910-9473-42AB-A3E7-4AF490DD14C0}" presName="childText" presStyleLbl="revTx" presStyleIdx="0" presStyleCnt="2">
        <dgm:presLayoutVars>
          <dgm:bulletEnabled val="1"/>
        </dgm:presLayoutVars>
      </dgm:prSet>
      <dgm:spPr/>
      <dgm:t>
        <a:bodyPr/>
        <a:lstStyle/>
        <a:p>
          <a:endParaRPr lang="en-US"/>
        </a:p>
      </dgm:t>
    </dgm:pt>
    <dgm:pt modelId="{295F049A-26C7-41C2-8119-08C5DE3E3A94}" type="pres">
      <dgm:prSet presAssocID="{32666FDA-E960-46AA-B0C0-0400A248A42D}" presName="parentText" presStyleLbl="node1" presStyleIdx="1" presStyleCnt="2">
        <dgm:presLayoutVars>
          <dgm:chMax val="0"/>
          <dgm:bulletEnabled val="1"/>
        </dgm:presLayoutVars>
      </dgm:prSet>
      <dgm:spPr/>
      <dgm:t>
        <a:bodyPr/>
        <a:lstStyle/>
        <a:p>
          <a:endParaRPr lang="en-US"/>
        </a:p>
      </dgm:t>
    </dgm:pt>
    <dgm:pt modelId="{21F3BD47-5698-46FE-9F3A-C8FE131B0F0D}" type="pres">
      <dgm:prSet presAssocID="{32666FDA-E960-46AA-B0C0-0400A248A42D}" presName="childText" presStyleLbl="revTx" presStyleIdx="1" presStyleCnt="2">
        <dgm:presLayoutVars>
          <dgm:bulletEnabled val="1"/>
        </dgm:presLayoutVars>
      </dgm:prSet>
      <dgm:spPr/>
      <dgm:t>
        <a:bodyPr/>
        <a:lstStyle/>
        <a:p>
          <a:endParaRPr lang="en-US"/>
        </a:p>
      </dgm:t>
    </dgm:pt>
  </dgm:ptLst>
  <dgm:cxnLst>
    <dgm:cxn modelId="{DC24CFB5-012C-4082-BC01-268BADAF8463}" type="presOf" srcId="{51E4FBDF-F6A4-4DFE-B311-0DD624B1F5FF}" destId="{21F3BD47-5698-46FE-9F3A-C8FE131B0F0D}" srcOrd="0" destOrd="0" presId="urn:microsoft.com/office/officeart/2005/8/layout/vList2"/>
    <dgm:cxn modelId="{5C651EDC-DC0E-4893-9B9B-EEB61C4F4F51}" type="presOf" srcId="{AE6AA910-9473-42AB-A3E7-4AF490DD14C0}" destId="{4BBDFD54-7926-415F-A251-1CFAA7DFE790}" srcOrd="0" destOrd="0" presId="urn:microsoft.com/office/officeart/2005/8/layout/vList2"/>
    <dgm:cxn modelId="{C71F51A9-8D3D-4C18-B909-C9DD70D4AD10}" srcId="{32666FDA-E960-46AA-B0C0-0400A248A42D}" destId="{7713099B-ADA1-4C4F-A483-42248BBA019D}" srcOrd="3" destOrd="0" parTransId="{82D4D40E-8D25-4ACC-A5A2-2D83AFD28EBB}" sibTransId="{FA819A2B-95E8-4C78-892A-23BE1DBD54EF}"/>
    <dgm:cxn modelId="{F0F02304-406C-454E-8D2D-9B13B7AB4089}" srcId="{AE6AA910-9473-42AB-A3E7-4AF490DD14C0}" destId="{E60373FD-A080-49C4-90D1-38B200C23721}" srcOrd="1" destOrd="0" parTransId="{C69E1D72-E34B-428B-AF7D-B44DFD95F5BE}" sibTransId="{5D9002DD-8952-4908-8A71-6E376BB3A534}"/>
    <dgm:cxn modelId="{430BC3CF-242C-418C-9435-90E3AD98BD49}" type="presOf" srcId="{F81A95C6-1791-47B4-B1FF-E43FDB223989}" destId="{21F3BD47-5698-46FE-9F3A-C8FE131B0F0D}" srcOrd="0" destOrd="2" presId="urn:microsoft.com/office/officeart/2005/8/layout/vList2"/>
    <dgm:cxn modelId="{E6833337-4BD9-40B3-805B-4C171704EFE8}" type="presOf" srcId="{9F6C1BC7-34CB-46FC-8C54-DC61108162C6}" destId="{66B01334-8833-42B8-814B-461E696FCE05}" srcOrd="0" destOrd="0" presId="urn:microsoft.com/office/officeart/2005/8/layout/vList2"/>
    <dgm:cxn modelId="{47577C8A-6184-4156-9194-3E79E9A57F63}" type="presOf" srcId="{32666FDA-E960-46AA-B0C0-0400A248A42D}" destId="{295F049A-26C7-41C2-8119-08C5DE3E3A94}" srcOrd="0" destOrd="0" presId="urn:microsoft.com/office/officeart/2005/8/layout/vList2"/>
    <dgm:cxn modelId="{EDEC35D7-DBDB-4D02-9124-BBC396271A5B}" srcId="{AE6AA910-9473-42AB-A3E7-4AF490DD14C0}" destId="{E4CF4D04-6352-4A31-A22D-ABD43D453FBD}" srcOrd="2" destOrd="0" parTransId="{3CC2CFD7-A73F-45DB-B3C7-47E4214D932F}" sibTransId="{A4CF40AF-EBCB-4410-874E-E74EC0605B28}"/>
    <dgm:cxn modelId="{6F32301D-2DBD-48DD-A7BC-992A5802441E}" type="presOf" srcId="{E6D22DBD-AF67-41D6-968E-E31EEA946CEB}" destId="{66B01334-8833-42B8-814B-461E696FCE05}" srcOrd="0" destOrd="4" presId="urn:microsoft.com/office/officeart/2005/8/layout/vList2"/>
    <dgm:cxn modelId="{4C9EDCB1-0E90-455F-9E3D-48FF3B1F0360}" type="presOf" srcId="{1A73383A-A9B3-4F62-8E98-02D89BD7BF07}" destId="{21F3BD47-5698-46FE-9F3A-C8FE131B0F0D}" srcOrd="0" destOrd="1" presId="urn:microsoft.com/office/officeart/2005/8/layout/vList2"/>
    <dgm:cxn modelId="{D8AE8779-E802-4286-B2D7-832A6884871C}" type="presOf" srcId="{E4CF4D04-6352-4A31-A22D-ABD43D453FBD}" destId="{66B01334-8833-42B8-814B-461E696FCE05}" srcOrd="0" destOrd="2" presId="urn:microsoft.com/office/officeart/2005/8/layout/vList2"/>
    <dgm:cxn modelId="{2947AC1B-EF82-4597-8DC8-FD10D0186C8B}" srcId="{32666FDA-E960-46AA-B0C0-0400A248A42D}" destId="{51E4FBDF-F6A4-4DFE-B311-0DD624B1F5FF}" srcOrd="0" destOrd="0" parTransId="{19B6F708-A9B2-4187-A973-D12E708DB305}" sibTransId="{91132417-EAD0-4424-BDA3-F826AC8B5BF6}"/>
    <dgm:cxn modelId="{D917E3EE-2A25-4B2A-899F-BF5ED7B26A35}" type="presOf" srcId="{7993DA3B-1D37-46DD-901E-525054C1A0D9}" destId="{D7C6E108-14EA-408D-BC1D-1B45DF71A3D5}" srcOrd="0" destOrd="0" presId="urn:microsoft.com/office/officeart/2005/8/layout/vList2"/>
    <dgm:cxn modelId="{01D73034-A9A1-4E2B-8792-79A5D36326DF}" type="presOf" srcId="{E60373FD-A080-49C4-90D1-38B200C23721}" destId="{66B01334-8833-42B8-814B-461E696FCE05}" srcOrd="0" destOrd="1" presId="urn:microsoft.com/office/officeart/2005/8/layout/vList2"/>
    <dgm:cxn modelId="{083A9D5F-9062-4F57-B9B0-944E1C29FFE4}" srcId="{AE6AA910-9473-42AB-A3E7-4AF490DD14C0}" destId="{E6D22DBD-AF67-41D6-968E-E31EEA946CEB}" srcOrd="4" destOrd="0" parTransId="{0ECC86C8-4CC3-4938-B4D7-689F0BE6AA4D}" sibTransId="{B1855AB0-37C9-44AF-8D87-7DBDA884B7FE}"/>
    <dgm:cxn modelId="{3ABF2395-0827-47BF-8B21-A4DE07DAB005}" type="presOf" srcId="{C7AB97DB-9833-48AD-933A-893DAA411FCC}" destId="{66B01334-8833-42B8-814B-461E696FCE05}" srcOrd="0" destOrd="3" presId="urn:microsoft.com/office/officeart/2005/8/layout/vList2"/>
    <dgm:cxn modelId="{82DB64E4-F6A4-4293-986F-A226ED69CDC0}" srcId="{32666FDA-E960-46AA-B0C0-0400A248A42D}" destId="{F81A95C6-1791-47B4-B1FF-E43FDB223989}" srcOrd="2" destOrd="0" parTransId="{69268EF5-5A81-4E32-8D45-E312CAA86F19}" sibTransId="{9B4C017D-6F36-43DA-98C5-5EF17976CCFD}"/>
    <dgm:cxn modelId="{E55135E7-DAF0-4534-A724-71B06D6F548D}" srcId="{AE6AA910-9473-42AB-A3E7-4AF490DD14C0}" destId="{9F6C1BC7-34CB-46FC-8C54-DC61108162C6}" srcOrd="0" destOrd="0" parTransId="{7DB0F354-37BD-448C-90C1-F3929EC7467B}" sibTransId="{F7B06CCD-4456-42C6-99D7-632840CE4468}"/>
    <dgm:cxn modelId="{54A10EB2-1A65-4314-9966-5A9FB1F8DD45}" srcId="{32666FDA-E960-46AA-B0C0-0400A248A42D}" destId="{1A73383A-A9B3-4F62-8E98-02D89BD7BF07}" srcOrd="1" destOrd="0" parTransId="{FFEACEB0-AFC7-4F15-ADEB-657AF8B34000}" sibTransId="{267E5132-F39F-442A-A970-CE2C043D3CAA}"/>
    <dgm:cxn modelId="{463411FB-8F5D-443B-A6AD-4DE0B37F2298}" srcId="{7993DA3B-1D37-46DD-901E-525054C1A0D9}" destId="{32666FDA-E960-46AA-B0C0-0400A248A42D}" srcOrd="1" destOrd="0" parTransId="{9B0A8892-68A3-4D20-A687-7D75169720A5}" sibTransId="{8987460D-BB17-4FD3-AD52-050528FC1D16}"/>
    <dgm:cxn modelId="{7EB8FC53-1B31-4015-995C-F6B3977D82F0}" srcId="{7993DA3B-1D37-46DD-901E-525054C1A0D9}" destId="{AE6AA910-9473-42AB-A3E7-4AF490DD14C0}" srcOrd="0" destOrd="0" parTransId="{3A3BF486-F5E9-473F-B0A7-B4B7399E4883}" sibTransId="{AE37D34D-AED8-40BD-B4A3-821F384BB7FD}"/>
    <dgm:cxn modelId="{FCAA9984-812B-4AB8-8E40-7019D5BA4316}" type="presOf" srcId="{7713099B-ADA1-4C4F-A483-42248BBA019D}" destId="{21F3BD47-5698-46FE-9F3A-C8FE131B0F0D}" srcOrd="0" destOrd="3" presId="urn:microsoft.com/office/officeart/2005/8/layout/vList2"/>
    <dgm:cxn modelId="{3F464795-A98C-46E2-A641-A1A68C7F4105}" srcId="{AE6AA910-9473-42AB-A3E7-4AF490DD14C0}" destId="{C7AB97DB-9833-48AD-933A-893DAA411FCC}" srcOrd="3" destOrd="0" parTransId="{414985A5-CC46-4293-8962-42DCD0A1A784}" sibTransId="{747A6BD2-E4B8-4FD0-9082-B0D216FF6E68}"/>
    <dgm:cxn modelId="{6B77506E-D6A4-4BD2-86DD-C9A6BEE3A0F0}" type="presParOf" srcId="{D7C6E108-14EA-408D-BC1D-1B45DF71A3D5}" destId="{4BBDFD54-7926-415F-A251-1CFAA7DFE790}" srcOrd="0" destOrd="0" presId="urn:microsoft.com/office/officeart/2005/8/layout/vList2"/>
    <dgm:cxn modelId="{1CD5F232-2C3E-41F8-9CCB-F05E05244F96}" type="presParOf" srcId="{D7C6E108-14EA-408D-BC1D-1B45DF71A3D5}" destId="{66B01334-8833-42B8-814B-461E696FCE05}" srcOrd="1" destOrd="0" presId="urn:microsoft.com/office/officeart/2005/8/layout/vList2"/>
    <dgm:cxn modelId="{9993F699-BF45-4825-B02A-97CEC88502DD}" type="presParOf" srcId="{D7C6E108-14EA-408D-BC1D-1B45DF71A3D5}" destId="{295F049A-26C7-41C2-8119-08C5DE3E3A94}" srcOrd="2" destOrd="0" presId="urn:microsoft.com/office/officeart/2005/8/layout/vList2"/>
    <dgm:cxn modelId="{BF5357CB-F195-43DF-B248-7FF69D39ECCF}" type="presParOf" srcId="{D7C6E108-14EA-408D-BC1D-1B45DF71A3D5}" destId="{21F3BD47-5698-46FE-9F3A-C8FE131B0F0D}"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993DA3B-1D37-46DD-901E-525054C1A0D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E6AA910-9473-42AB-A3E7-4AF490DD14C0}">
      <dgm:prSet phldrT="[Text]"/>
      <dgm:spPr>
        <a:solidFill>
          <a:srgbClr val="0070C0"/>
        </a:solidFill>
      </dgm:spPr>
      <dgm:t>
        <a:bodyPr/>
        <a:lstStyle/>
        <a:p>
          <a:r>
            <a:rPr lang="en-US" b="1" dirty="0" smtClean="0"/>
            <a:t>Benefits</a:t>
          </a:r>
          <a:endParaRPr lang="en-US" b="1" dirty="0"/>
        </a:p>
      </dgm:t>
    </dgm:pt>
    <dgm:pt modelId="{3A3BF486-F5E9-473F-B0A7-B4B7399E4883}" type="parTrans" cxnId="{7EB8FC53-1B31-4015-995C-F6B3977D82F0}">
      <dgm:prSet/>
      <dgm:spPr/>
      <dgm:t>
        <a:bodyPr/>
        <a:lstStyle/>
        <a:p>
          <a:endParaRPr lang="en-US"/>
        </a:p>
      </dgm:t>
    </dgm:pt>
    <dgm:pt modelId="{AE37D34D-AED8-40BD-B4A3-821F384BB7FD}" type="sibTrans" cxnId="{7EB8FC53-1B31-4015-995C-F6B3977D82F0}">
      <dgm:prSet/>
      <dgm:spPr/>
      <dgm:t>
        <a:bodyPr/>
        <a:lstStyle/>
        <a:p>
          <a:endParaRPr lang="en-US"/>
        </a:p>
      </dgm:t>
    </dgm:pt>
    <dgm:pt modelId="{9F6C1BC7-34CB-46FC-8C54-DC61108162C6}">
      <dgm:prSet phldrT="[Text]"/>
      <dgm:spPr/>
      <dgm:t>
        <a:bodyPr/>
        <a:lstStyle/>
        <a:p>
          <a:r>
            <a:rPr lang="en-US" dirty="0" smtClean="0"/>
            <a:t>May be able to reach the marketplace faster</a:t>
          </a:r>
          <a:r>
            <a:rPr lang="ru-RU" dirty="0" smtClean="0"/>
            <a:t>;</a:t>
          </a:r>
          <a:endParaRPr lang="en-US" dirty="0"/>
        </a:p>
      </dgm:t>
    </dgm:pt>
    <dgm:pt modelId="{7DB0F354-37BD-448C-90C1-F3929EC7467B}" type="parTrans" cxnId="{E55135E7-DAF0-4534-A724-71B06D6F548D}">
      <dgm:prSet/>
      <dgm:spPr/>
      <dgm:t>
        <a:bodyPr/>
        <a:lstStyle/>
        <a:p>
          <a:endParaRPr lang="en-US"/>
        </a:p>
      </dgm:t>
    </dgm:pt>
    <dgm:pt modelId="{F7B06CCD-4456-42C6-99D7-632840CE4468}" type="sibTrans" cxnId="{E55135E7-DAF0-4534-A724-71B06D6F548D}">
      <dgm:prSet/>
      <dgm:spPr/>
      <dgm:t>
        <a:bodyPr/>
        <a:lstStyle/>
        <a:p>
          <a:endParaRPr lang="en-US"/>
        </a:p>
      </dgm:t>
    </dgm:pt>
    <dgm:pt modelId="{32666FDA-E960-46AA-B0C0-0400A248A42D}">
      <dgm:prSet phldrT="[Text]"/>
      <dgm:spPr>
        <a:solidFill>
          <a:srgbClr val="0070C0"/>
        </a:solidFill>
      </dgm:spPr>
      <dgm:t>
        <a:bodyPr/>
        <a:lstStyle/>
        <a:p>
          <a:r>
            <a:rPr lang="en-US" b="1" dirty="0" smtClean="0"/>
            <a:t>Drawbacks</a:t>
          </a:r>
          <a:endParaRPr lang="en-US" b="1" dirty="0"/>
        </a:p>
      </dgm:t>
    </dgm:pt>
    <dgm:pt modelId="{9B0A8892-68A3-4D20-A687-7D75169720A5}" type="parTrans" cxnId="{463411FB-8F5D-443B-A6AD-4DE0B37F2298}">
      <dgm:prSet/>
      <dgm:spPr/>
      <dgm:t>
        <a:bodyPr/>
        <a:lstStyle/>
        <a:p>
          <a:endParaRPr lang="en-US"/>
        </a:p>
      </dgm:t>
    </dgm:pt>
    <dgm:pt modelId="{8987460D-BB17-4FD3-AD52-050528FC1D16}" type="sibTrans" cxnId="{463411FB-8F5D-443B-A6AD-4DE0B37F2298}">
      <dgm:prSet/>
      <dgm:spPr/>
      <dgm:t>
        <a:bodyPr/>
        <a:lstStyle/>
        <a:p>
          <a:endParaRPr lang="en-US"/>
        </a:p>
      </dgm:t>
    </dgm:pt>
    <dgm:pt modelId="{51E4FBDF-F6A4-4DFE-B311-0DD624B1F5FF}">
      <dgm:prSet phldrT="[Text]"/>
      <dgm:spPr/>
      <dgm:t>
        <a:bodyPr/>
        <a:lstStyle/>
        <a:p>
          <a:r>
            <a:rPr lang="en-US" dirty="0" smtClean="0"/>
            <a:t>Technology may not be finalized</a:t>
          </a:r>
          <a:r>
            <a:rPr lang="ru-RU" dirty="0" smtClean="0"/>
            <a:t>;</a:t>
          </a:r>
          <a:endParaRPr lang="en-US" dirty="0"/>
        </a:p>
      </dgm:t>
    </dgm:pt>
    <dgm:pt modelId="{19B6F708-A9B2-4187-A973-D12E708DB305}" type="parTrans" cxnId="{2947AC1B-EF82-4597-8DC8-FD10D0186C8B}">
      <dgm:prSet/>
      <dgm:spPr/>
      <dgm:t>
        <a:bodyPr/>
        <a:lstStyle/>
        <a:p>
          <a:endParaRPr lang="en-US"/>
        </a:p>
      </dgm:t>
    </dgm:pt>
    <dgm:pt modelId="{91132417-EAD0-4424-BDA3-F826AC8B5BF6}" type="sibTrans" cxnId="{2947AC1B-EF82-4597-8DC8-FD10D0186C8B}">
      <dgm:prSet/>
      <dgm:spPr/>
      <dgm:t>
        <a:bodyPr/>
        <a:lstStyle/>
        <a:p>
          <a:endParaRPr lang="en-US"/>
        </a:p>
      </dgm:t>
    </dgm:pt>
    <dgm:pt modelId="{18423276-21F1-4C70-AC64-6F55E41463B1}">
      <dgm:prSet/>
      <dgm:spPr/>
      <dgm:t>
        <a:bodyPr/>
        <a:lstStyle/>
        <a:p>
          <a:r>
            <a:rPr lang="en-US" dirty="0" smtClean="0"/>
            <a:t>Limited R&amp;D can save costs</a:t>
          </a:r>
          <a:r>
            <a:rPr lang="ru-RU" dirty="0" smtClean="0"/>
            <a:t>;</a:t>
          </a:r>
          <a:endParaRPr lang="en-US" dirty="0" smtClean="0"/>
        </a:p>
      </dgm:t>
    </dgm:pt>
    <dgm:pt modelId="{02A8C7BF-941D-46A2-B8F1-047B8546EFFC}" type="parTrans" cxnId="{16A06F7B-90B1-41CB-B6EE-C59DC87471C3}">
      <dgm:prSet/>
      <dgm:spPr/>
      <dgm:t>
        <a:bodyPr/>
        <a:lstStyle/>
        <a:p>
          <a:endParaRPr lang="en-US"/>
        </a:p>
      </dgm:t>
    </dgm:pt>
    <dgm:pt modelId="{31E882F9-0239-450D-9001-EF265950D035}" type="sibTrans" cxnId="{16A06F7B-90B1-41CB-B6EE-C59DC87471C3}">
      <dgm:prSet/>
      <dgm:spPr/>
      <dgm:t>
        <a:bodyPr/>
        <a:lstStyle/>
        <a:p>
          <a:endParaRPr lang="en-US"/>
        </a:p>
      </dgm:t>
    </dgm:pt>
    <dgm:pt modelId="{36CB8BF3-456D-4237-8A68-086AE22B4239}">
      <dgm:prSet/>
      <dgm:spPr/>
      <dgm:t>
        <a:bodyPr/>
        <a:lstStyle/>
        <a:p>
          <a:r>
            <a:rPr lang="en-US" dirty="0" smtClean="0"/>
            <a:t>Merging technologies to create stronger services</a:t>
          </a:r>
          <a:r>
            <a:rPr lang="ru-RU" dirty="0" smtClean="0"/>
            <a:t> </a:t>
          </a:r>
          <a:r>
            <a:rPr lang="en-US" dirty="0" smtClean="0"/>
            <a:t>and more products.</a:t>
          </a:r>
        </a:p>
      </dgm:t>
    </dgm:pt>
    <dgm:pt modelId="{E0C8D39B-202B-4375-B635-B22155BDE990}" type="parTrans" cxnId="{C60E6E1D-848A-4316-90A5-954E62D742F3}">
      <dgm:prSet/>
      <dgm:spPr/>
      <dgm:t>
        <a:bodyPr/>
        <a:lstStyle/>
        <a:p>
          <a:endParaRPr lang="en-US"/>
        </a:p>
      </dgm:t>
    </dgm:pt>
    <dgm:pt modelId="{A462A21A-E60B-44D3-A938-C2A3C4FB2905}" type="sibTrans" cxnId="{C60E6E1D-848A-4316-90A5-954E62D742F3}">
      <dgm:prSet/>
      <dgm:spPr/>
      <dgm:t>
        <a:bodyPr/>
        <a:lstStyle/>
        <a:p>
          <a:endParaRPr lang="en-US"/>
        </a:p>
      </dgm:t>
    </dgm:pt>
    <dgm:pt modelId="{39669367-9AF3-486F-8424-B51334B461FB}">
      <dgm:prSet/>
      <dgm:spPr/>
      <dgm:t>
        <a:bodyPr/>
        <a:lstStyle/>
        <a:p>
          <a:r>
            <a:rPr lang="en-US" dirty="0" smtClean="0"/>
            <a:t>Additional costs if the market cannot handle</a:t>
          </a:r>
          <a:r>
            <a:rPr lang="ru-RU" dirty="0" smtClean="0"/>
            <a:t> </a:t>
          </a:r>
          <a:r>
            <a:rPr lang="en-US" dirty="0" smtClean="0"/>
            <a:t>the price that will need to be charged</a:t>
          </a:r>
          <a:r>
            <a:rPr lang="ru-RU" dirty="0" smtClean="0"/>
            <a:t>;</a:t>
          </a:r>
          <a:endParaRPr lang="en-US" dirty="0" smtClean="0"/>
        </a:p>
      </dgm:t>
    </dgm:pt>
    <dgm:pt modelId="{D17DCCAA-3D93-40F2-9FE6-9A8DE5AA0153}" type="parTrans" cxnId="{0885CFE4-EB34-48F9-9A89-DEE3C6EBC040}">
      <dgm:prSet/>
      <dgm:spPr/>
      <dgm:t>
        <a:bodyPr/>
        <a:lstStyle/>
        <a:p>
          <a:endParaRPr lang="en-US"/>
        </a:p>
      </dgm:t>
    </dgm:pt>
    <dgm:pt modelId="{231841E6-52E1-40E5-B842-A00133139971}" type="sibTrans" cxnId="{0885CFE4-EB34-48F9-9A89-DEE3C6EBC040}">
      <dgm:prSet/>
      <dgm:spPr/>
      <dgm:t>
        <a:bodyPr/>
        <a:lstStyle/>
        <a:p>
          <a:endParaRPr lang="en-US"/>
        </a:p>
      </dgm:t>
    </dgm:pt>
    <dgm:pt modelId="{85CE90F8-899F-43A2-9141-2D741484AF18}">
      <dgm:prSet/>
      <dgm:spPr/>
      <dgm:t>
        <a:bodyPr/>
        <a:lstStyle/>
        <a:p>
          <a:r>
            <a:rPr lang="en-US" dirty="0" smtClean="0"/>
            <a:t>Too reliant on technologies developed outside</a:t>
          </a:r>
          <a:r>
            <a:rPr lang="ru-RU" dirty="0" smtClean="0"/>
            <a:t> </a:t>
          </a:r>
          <a:r>
            <a:rPr lang="en-US" dirty="0" smtClean="0"/>
            <a:t>the business.</a:t>
          </a:r>
        </a:p>
      </dgm:t>
    </dgm:pt>
    <dgm:pt modelId="{C1441F22-2E37-4F13-A9DC-01EE3E4640C3}" type="parTrans" cxnId="{3A9BCEDE-A255-4DE4-AB8E-138E7C5F8395}">
      <dgm:prSet/>
      <dgm:spPr/>
      <dgm:t>
        <a:bodyPr/>
        <a:lstStyle/>
        <a:p>
          <a:endParaRPr lang="en-US"/>
        </a:p>
      </dgm:t>
    </dgm:pt>
    <dgm:pt modelId="{6ECA166A-C221-4CFB-930D-E285D3892C7E}" type="sibTrans" cxnId="{3A9BCEDE-A255-4DE4-AB8E-138E7C5F8395}">
      <dgm:prSet/>
      <dgm:spPr/>
      <dgm:t>
        <a:bodyPr/>
        <a:lstStyle/>
        <a:p>
          <a:endParaRPr lang="en-US"/>
        </a:p>
      </dgm:t>
    </dgm:pt>
    <dgm:pt modelId="{D7C6E108-14EA-408D-BC1D-1B45DF71A3D5}" type="pres">
      <dgm:prSet presAssocID="{7993DA3B-1D37-46DD-901E-525054C1A0D9}" presName="linear" presStyleCnt="0">
        <dgm:presLayoutVars>
          <dgm:animLvl val="lvl"/>
          <dgm:resizeHandles val="exact"/>
        </dgm:presLayoutVars>
      </dgm:prSet>
      <dgm:spPr/>
      <dgm:t>
        <a:bodyPr/>
        <a:lstStyle/>
        <a:p>
          <a:endParaRPr lang="en-US"/>
        </a:p>
      </dgm:t>
    </dgm:pt>
    <dgm:pt modelId="{4BBDFD54-7926-415F-A251-1CFAA7DFE790}" type="pres">
      <dgm:prSet presAssocID="{AE6AA910-9473-42AB-A3E7-4AF490DD14C0}" presName="parentText" presStyleLbl="node1" presStyleIdx="0" presStyleCnt="2">
        <dgm:presLayoutVars>
          <dgm:chMax val="0"/>
          <dgm:bulletEnabled val="1"/>
        </dgm:presLayoutVars>
      </dgm:prSet>
      <dgm:spPr/>
      <dgm:t>
        <a:bodyPr/>
        <a:lstStyle/>
        <a:p>
          <a:endParaRPr lang="en-US"/>
        </a:p>
      </dgm:t>
    </dgm:pt>
    <dgm:pt modelId="{66B01334-8833-42B8-814B-461E696FCE05}" type="pres">
      <dgm:prSet presAssocID="{AE6AA910-9473-42AB-A3E7-4AF490DD14C0}" presName="childText" presStyleLbl="revTx" presStyleIdx="0" presStyleCnt="2">
        <dgm:presLayoutVars>
          <dgm:bulletEnabled val="1"/>
        </dgm:presLayoutVars>
      </dgm:prSet>
      <dgm:spPr/>
      <dgm:t>
        <a:bodyPr/>
        <a:lstStyle/>
        <a:p>
          <a:endParaRPr lang="en-US"/>
        </a:p>
      </dgm:t>
    </dgm:pt>
    <dgm:pt modelId="{295F049A-26C7-41C2-8119-08C5DE3E3A94}" type="pres">
      <dgm:prSet presAssocID="{32666FDA-E960-46AA-B0C0-0400A248A42D}" presName="parentText" presStyleLbl="node1" presStyleIdx="1" presStyleCnt="2">
        <dgm:presLayoutVars>
          <dgm:chMax val="0"/>
          <dgm:bulletEnabled val="1"/>
        </dgm:presLayoutVars>
      </dgm:prSet>
      <dgm:spPr/>
      <dgm:t>
        <a:bodyPr/>
        <a:lstStyle/>
        <a:p>
          <a:endParaRPr lang="en-US"/>
        </a:p>
      </dgm:t>
    </dgm:pt>
    <dgm:pt modelId="{21F3BD47-5698-46FE-9F3A-C8FE131B0F0D}" type="pres">
      <dgm:prSet presAssocID="{32666FDA-E960-46AA-B0C0-0400A248A42D}" presName="childText" presStyleLbl="revTx" presStyleIdx="1" presStyleCnt="2">
        <dgm:presLayoutVars>
          <dgm:bulletEnabled val="1"/>
        </dgm:presLayoutVars>
      </dgm:prSet>
      <dgm:spPr/>
      <dgm:t>
        <a:bodyPr/>
        <a:lstStyle/>
        <a:p>
          <a:endParaRPr lang="en-US"/>
        </a:p>
      </dgm:t>
    </dgm:pt>
  </dgm:ptLst>
  <dgm:cxnLst>
    <dgm:cxn modelId="{DC24CFB5-012C-4082-BC01-268BADAF8463}" type="presOf" srcId="{51E4FBDF-F6A4-4DFE-B311-0DD624B1F5FF}" destId="{21F3BD47-5698-46FE-9F3A-C8FE131B0F0D}" srcOrd="0" destOrd="0" presId="urn:microsoft.com/office/officeart/2005/8/layout/vList2"/>
    <dgm:cxn modelId="{5C651EDC-DC0E-4893-9B9B-EEB61C4F4F51}" type="presOf" srcId="{AE6AA910-9473-42AB-A3E7-4AF490DD14C0}" destId="{4BBDFD54-7926-415F-A251-1CFAA7DFE790}" srcOrd="0" destOrd="0" presId="urn:microsoft.com/office/officeart/2005/8/layout/vList2"/>
    <dgm:cxn modelId="{C60E6E1D-848A-4316-90A5-954E62D742F3}" srcId="{AE6AA910-9473-42AB-A3E7-4AF490DD14C0}" destId="{36CB8BF3-456D-4237-8A68-086AE22B4239}" srcOrd="2" destOrd="0" parTransId="{E0C8D39B-202B-4375-B635-B22155BDE990}" sibTransId="{A462A21A-E60B-44D3-A938-C2A3C4FB2905}"/>
    <dgm:cxn modelId="{E41B0B17-0FB4-4C9F-BC8D-0CC1E1488EF3}" type="presOf" srcId="{18423276-21F1-4C70-AC64-6F55E41463B1}" destId="{66B01334-8833-42B8-814B-461E696FCE05}" srcOrd="0" destOrd="1" presId="urn:microsoft.com/office/officeart/2005/8/layout/vList2"/>
    <dgm:cxn modelId="{30D0D776-52E6-484D-ACB8-6475A6A9F13E}" type="presOf" srcId="{85CE90F8-899F-43A2-9141-2D741484AF18}" destId="{21F3BD47-5698-46FE-9F3A-C8FE131B0F0D}" srcOrd="0" destOrd="2" presId="urn:microsoft.com/office/officeart/2005/8/layout/vList2"/>
    <dgm:cxn modelId="{3A9BCEDE-A255-4DE4-AB8E-138E7C5F8395}" srcId="{32666FDA-E960-46AA-B0C0-0400A248A42D}" destId="{85CE90F8-899F-43A2-9141-2D741484AF18}" srcOrd="2" destOrd="0" parTransId="{C1441F22-2E37-4F13-A9DC-01EE3E4640C3}" sibTransId="{6ECA166A-C221-4CFB-930D-E285D3892C7E}"/>
    <dgm:cxn modelId="{FB9DF9A8-81CE-4A7B-9DAD-976B4AFF124D}" type="presOf" srcId="{36CB8BF3-456D-4237-8A68-086AE22B4239}" destId="{66B01334-8833-42B8-814B-461E696FCE05}" srcOrd="0" destOrd="2" presId="urn:microsoft.com/office/officeart/2005/8/layout/vList2"/>
    <dgm:cxn modelId="{E6833337-4BD9-40B3-805B-4C171704EFE8}" type="presOf" srcId="{9F6C1BC7-34CB-46FC-8C54-DC61108162C6}" destId="{66B01334-8833-42B8-814B-461E696FCE05}" srcOrd="0" destOrd="0" presId="urn:microsoft.com/office/officeart/2005/8/layout/vList2"/>
    <dgm:cxn modelId="{47577C8A-6184-4156-9194-3E79E9A57F63}" type="presOf" srcId="{32666FDA-E960-46AA-B0C0-0400A248A42D}" destId="{295F049A-26C7-41C2-8119-08C5DE3E3A94}" srcOrd="0" destOrd="0" presId="urn:microsoft.com/office/officeart/2005/8/layout/vList2"/>
    <dgm:cxn modelId="{16A06F7B-90B1-41CB-B6EE-C59DC87471C3}" srcId="{AE6AA910-9473-42AB-A3E7-4AF490DD14C0}" destId="{18423276-21F1-4C70-AC64-6F55E41463B1}" srcOrd="1" destOrd="0" parTransId="{02A8C7BF-941D-46A2-B8F1-047B8546EFFC}" sibTransId="{31E882F9-0239-450D-9001-EF265950D035}"/>
    <dgm:cxn modelId="{0885CFE4-EB34-48F9-9A89-DEE3C6EBC040}" srcId="{32666FDA-E960-46AA-B0C0-0400A248A42D}" destId="{39669367-9AF3-486F-8424-B51334B461FB}" srcOrd="1" destOrd="0" parTransId="{D17DCCAA-3D93-40F2-9FE6-9A8DE5AA0153}" sibTransId="{231841E6-52E1-40E5-B842-A00133139971}"/>
    <dgm:cxn modelId="{2947AC1B-EF82-4597-8DC8-FD10D0186C8B}" srcId="{32666FDA-E960-46AA-B0C0-0400A248A42D}" destId="{51E4FBDF-F6A4-4DFE-B311-0DD624B1F5FF}" srcOrd="0" destOrd="0" parTransId="{19B6F708-A9B2-4187-A973-D12E708DB305}" sibTransId="{91132417-EAD0-4424-BDA3-F826AC8B5BF6}"/>
    <dgm:cxn modelId="{D917E3EE-2A25-4B2A-899F-BF5ED7B26A35}" type="presOf" srcId="{7993DA3B-1D37-46DD-901E-525054C1A0D9}" destId="{D7C6E108-14EA-408D-BC1D-1B45DF71A3D5}" srcOrd="0" destOrd="0" presId="urn:microsoft.com/office/officeart/2005/8/layout/vList2"/>
    <dgm:cxn modelId="{89BD6DA4-6B2B-47B1-B621-F55D6EA8483E}" type="presOf" srcId="{39669367-9AF3-486F-8424-B51334B461FB}" destId="{21F3BD47-5698-46FE-9F3A-C8FE131B0F0D}" srcOrd="0" destOrd="1" presId="urn:microsoft.com/office/officeart/2005/8/layout/vList2"/>
    <dgm:cxn modelId="{E55135E7-DAF0-4534-A724-71B06D6F548D}" srcId="{AE6AA910-9473-42AB-A3E7-4AF490DD14C0}" destId="{9F6C1BC7-34CB-46FC-8C54-DC61108162C6}" srcOrd="0" destOrd="0" parTransId="{7DB0F354-37BD-448C-90C1-F3929EC7467B}" sibTransId="{F7B06CCD-4456-42C6-99D7-632840CE4468}"/>
    <dgm:cxn modelId="{463411FB-8F5D-443B-A6AD-4DE0B37F2298}" srcId="{7993DA3B-1D37-46DD-901E-525054C1A0D9}" destId="{32666FDA-E960-46AA-B0C0-0400A248A42D}" srcOrd="1" destOrd="0" parTransId="{9B0A8892-68A3-4D20-A687-7D75169720A5}" sibTransId="{8987460D-BB17-4FD3-AD52-050528FC1D16}"/>
    <dgm:cxn modelId="{7EB8FC53-1B31-4015-995C-F6B3977D82F0}" srcId="{7993DA3B-1D37-46DD-901E-525054C1A0D9}" destId="{AE6AA910-9473-42AB-A3E7-4AF490DD14C0}" srcOrd="0" destOrd="0" parTransId="{3A3BF486-F5E9-473F-B0A7-B4B7399E4883}" sibTransId="{AE37D34D-AED8-40BD-B4A3-821F384BB7FD}"/>
    <dgm:cxn modelId="{6B77506E-D6A4-4BD2-86DD-C9A6BEE3A0F0}" type="presParOf" srcId="{D7C6E108-14EA-408D-BC1D-1B45DF71A3D5}" destId="{4BBDFD54-7926-415F-A251-1CFAA7DFE790}" srcOrd="0" destOrd="0" presId="urn:microsoft.com/office/officeart/2005/8/layout/vList2"/>
    <dgm:cxn modelId="{1CD5F232-2C3E-41F8-9CCB-F05E05244F96}" type="presParOf" srcId="{D7C6E108-14EA-408D-BC1D-1B45DF71A3D5}" destId="{66B01334-8833-42B8-814B-461E696FCE05}" srcOrd="1" destOrd="0" presId="urn:microsoft.com/office/officeart/2005/8/layout/vList2"/>
    <dgm:cxn modelId="{9993F699-BF45-4825-B02A-97CEC88502DD}" type="presParOf" srcId="{D7C6E108-14EA-408D-BC1D-1B45DF71A3D5}" destId="{295F049A-26C7-41C2-8119-08C5DE3E3A94}" srcOrd="2" destOrd="0" presId="urn:microsoft.com/office/officeart/2005/8/layout/vList2"/>
    <dgm:cxn modelId="{BF5357CB-F195-43DF-B248-7FF69D39ECCF}" type="presParOf" srcId="{D7C6E108-14EA-408D-BC1D-1B45DF71A3D5}" destId="{21F3BD47-5698-46FE-9F3A-C8FE131B0F0D}"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09DA4E8-87F4-427F-B8BF-B786C599D761}" type="doc">
      <dgm:prSet loTypeId="urn:microsoft.com/office/officeart/2005/8/layout/pyramid2" loCatId="list" qsTypeId="urn:microsoft.com/office/officeart/2005/8/quickstyle/3d2" qsCatId="3D" csTypeId="urn:microsoft.com/office/officeart/2005/8/colors/accent1_2" csCatId="accent1" phldr="1"/>
      <dgm:spPr/>
      <dgm:t>
        <a:bodyPr/>
        <a:lstStyle/>
        <a:p>
          <a:endParaRPr lang="en-US"/>
        </a:p>
      </dgm:t>
    </dgm:pt>
    <dgm:pt modelId="{48EFA4CF-E62A-4150-BCD8-9E1241D783C1}">
      <dgm:prSet phldrT="[Text]" custT="1"/>
      <dgm:spPr/>
      <dgm:t>
        <a:bodyPr/>
        <a:lstStyle/>
        <a:p>
          <a:r>
            <a:rPr lang="en-US" sz="2000" b="1" i="0" dirty="0" smtClean="0">
              <a:solidFill>
                <a:schemeClr val="tx1"/>
              </a:solidFill>
              <a:effectLst/>
              <a:latin typeface="Arial" panose="020B0604020202020204" pitchFamily="34" charset="0"/>
              <a:ea typeface="+mn-ea"/>
              <a:cs typeface="+mn-cs"/>
            </a:rPr>
            <a:t>“Cease and desist letter”</a:t>
          </a:r>
          <a:endParaRPr lang="en-US" sz="2000" b="1" i="0" dirty="0"/>
        </a:p>
      </dgm:t>
    </dgm:pt>
    <dgm:pt modelId="{5883DA96-F1CC-4B75-969A-0CFDEE28E1DC}" type="parTrans" cxnId="{73F8FBFE-61B0-4E8C-A3DA-3D6592E8B3B7}">
      <dgm:prSet/>
      <dgm:spPr/>
      <dgm:t>
        <a:bodyPr/>
        <a:lstStyle/>
        <a:p>
          <a:endParaRPr lang="en-US"/>
        </a:p>
      </dgm:t>
    </dgm:pt>
    <dgm:pt modelId="{AF69BA00-4100-4EA3-9BAD-597B219FBF8F}" type="sibTrans" cxnId="{73F8FBFE-61B0-4E8C-A3DA-3D6592E8B3B7}">
      <dgm:prSet/>
      <dgm:spPr/>
      <dgm:t>
        <a:bodyPr/>
        <a:lstStyle/>
        <a:p>
          <a:endParaRPr lang="en-US"/>
        </a:p>
      </dgm:t>
    </dgm:pt>
    <dgm:pt modelId="{808D7C2F-652A-49F6-A550-FC2E22783546}">
      <dgm:prSet phldrT="[Text]" custT="1"/>
      <dgm:spPr/>
      <dgm:t>
        <a:bodyPr/>
        <a:lstStyle/>
        <a:p>
          <a:r>
            <a:rPr lang="en-US" sz="2000" b="1" dirty="0" smtClean="0">
              <a:solidFill>
                <a:schemeClr val="tx1"/>
              </a:solidFill>
              <a:effectLst/>
              <a:latin typeface="Arial" panose="020B0604020202020204" pitchFamily="34" charset="0"/>
              <a:ea typeface="+mn-ea"/>
              <a:cs typeface="+mn-cs"/>
            </a:rPr>
            <a:t>Negotiate a licensing agreement</a:t>
          </a:r>
          <a:endParaRPr lang="en-US" sz="2000" dirty="0"/>
        </a:p>
      </dgm:t>
    </dgm:pt>
    <dgm:pt modelId="{BBF341F3-DDC0-4D73-8EE1-36E4283E21E3}" type="parTrans" cxnId="{C18B2767-219A-4D65-AED8-71030D031E3F}">
      <dgm:prSet/>
      <dgm:spPr/>
      <dgm:t>
        <a:bodyPr/>
        <a:lstStyle/>
        <a:p>
          <a:endParaRPr lang="en-US"/>
        </a:p>
      </dgm:t>
    </dgm:pt>
    <dgm:pt modelId="{FFC4477F-A0FE-436E-A5DE-7F259A41E24D}" type="sibTrans" cxnId="{C18B2767-219A-4D65-AED8-71030D031E3F}">
      <dgm:prSet/>
      <dgm:spPr/>
      <dgm:t>
        <a:bodyPr/>
        <a:lstStyle/>
        <a:p>
          <a:endParaRPr lang="en-US"/>
        </a:p>
      </dgm:t>
    </dgm:pt>
    <dgm:pt modelId="{1A56418E-F649-4A44-B5DD-56DCD307E212}">
      <dgm:prSet phldrT="[Text]" custT="1"/>
      <dgm:spPr/>
      <dgm:t>
        <a:bodyPr/>
        <a:lstStyle/>
        <a:p>
          <a:r>
            <a:rPr lang="en-US" sz="2000" b="1" dirty="0" smtClean="0">
              <a:solidFill>
                <a:schemeClr val="tx1"/>
              </a:solidFill>
              <a:effectLst/>
              <a:latin typeface="Arial" panose="020B0604020202020204" pitchFamily="34" charset="0"/>
              <a:ea typeface="+mn-ea"/>
              <a:cs typeface="+mn-cs"/>
            </a:rPr>
            <a:t>“interim injunc­tion” </a:t>
          </a:r>
          <a:endParaRPr lang="en-US" sz="2000" dirty="0"/>
        </a:p>
      </dgm:t>
    </dgm:pt>
    <dgm:pt modelId="{06EAE400-A533-45D2-A866-C3BC7E9AB7BC}" type="parTrans" cxnId="{62B28086-FD86-4CE0-8761-0C0C2786DEC2}">
      <dgm:prSet/>
      <dgm:spPr/>
      <dgm:t>
        <a:bodyPr/>
        <a:lstStyle/>
        <a:p>
          <a:endParaRPr lang="en-US"/>
        </a:p>
      </dgm:t>
    </dgm:pt>
    <dgm:pt modelId="{1DC97883-B382-4458-9257-5BD5814883FD}" type="sibTrans" cxnId="{62B28086-FD86-4CE0-8761-0C0C2786DEC2}">
      <dgm:prSet/>
      <dgm:spPr/>
      <dgm:t>
        <a:bodyPr/>
        <a:lstStyle/>
        <a:p>
          <a:endParaRPr lang="en-US"/>
        </a:p>
      </dgm:t>
    </dgm:pt>
    <dgm:pt modelId="{6AAD5E7B-0DCB-4944-A56C-C8F4F22E040E}">
      <dgm:prSet phldrT="[Text]" custT="1"/>
      <dgm:spPr/>
      <dgm:t>
        <a:bodyPr/>
        <a:lstStyle/>
        <a:p>
          <a:r>
            <a:rPr lang="en-US" sz="2000" b="1" dirty="0" smtClean="0">
              <a:solidFill>
                <a:schemeClr val="tx1"/>
              </a:solidFill>
              <a:effectLst/>
              <a:latin typeface="Arial" panose="020B0604020202020204" pitchFamily="34" charset="0"/>
              <a:ea typeface="+mn-ea"/>
              <a:cs typeface="+mn-cs"/>
            </a:rPr>
            <a:t>Civil </a:t>
          </a:r>
          <a:r>
            <a:rPr lang="en-US" sz="2000" b="1" dirty="0" smtClean="0">
              <a:solidFill>
                <a:schemeClr val="tx1"/>
              </a:solidFill>
              <a:effectLst/>
              <a:latin typeface="Arial" panose="020B0604020202020204" pitchFamily="34" charset="0"/>
              <a:ea typeface="+mn-ea"/>
              <a:cs typeface="+mn-cs"/>
            </a:rPr>
            <a:t>proceedings</a:t>
          </a:r>
          <a:endParaRPr lang="en-US" sz="2000" dirty="0"/>
        </a:p>
      </dgm:t>
    </dgm:pt>
    <dgm:pt modelId="{814DC919-A7C5-40C4-9A51-362F4EE3EEA3}" type="parTrans" cxnId="{8D55459A-6B22-47C7-8EAE-D147CFB8E4EB}">
      <dgm:prSet/>
      <dgm:spPr/>
      <dgm:t>
        <a:bodyPr/>
        <a:lstStyle/>
        <a:p>
          <a:endParaRPr lang="en-US"/>
        </a:p>
      </dgm:t>
    </dgm:pt>
    <dgm:pt modelId="{E9D10528-AC2B-4F27-84EC-27D7238F721D}" type="sibTrans" cxnId="{8D55459A-6B22-47C7-8EAE-D147CFB8E4EB}">
      <dgm:prSet/>
      <dgm:spPr/>
      <dgm:t>
        <a:bodyPr/>
        <a:lstStyle/>
        <a:p>
          <a:endParaRPr lang="en-US"/>
        </a:p>
      </dgm:t>
    </dgm:pt>
    <dgm:pt modelId="{FC062465-CFDE-43AF-86D6-8E3B42FCDEAE}" type="pres">
      <dgm:prSet presAssocID="{309DA4E8-87F4-427F-B8BF-B786C599D761}" presName="compositeShape" presStyleCnt="0">
        <dgm:presLayoutVars>
          <dgm:dir/>
          <dgm:resizeHandles/>
        </dgm:presLayoutVars>
      </dgm:prSet>
      <dgm:spPr/>
      <dgm:t>
        <a:bodyPr/>
        <a:lstStyle/>
        <a:p>
          <a:endParaRPr lang="en-US"/>
        </a:p>
      </dgm:t>
    </dgm:pt>
    <dgm:pt modelId="{0D8FD520-530E-46E2-888B-61ECF78718F8}" type="pres">
      <dgm:prSet presAssocID="{309DA4E8-87F4-427F-B8BF-B786C599D761}" presName="pyramid" presStyleLbl="node1" presStyleIdx="0" presStyleCnt="1"/>
      <dgm:spPr>
        <a:solidFill>
          <a:schemeClr val="tx2">
            <a:lumMod val="20000"/>
            <a:lumOff val="80000"/>
          </a:schemeClr>
        </a:solidFill>
      </dgm:spPr>
      <dgm:t>
        <a:bodyPr/>
        <a:lstStyle/>
        <a:p>
          <a:endParaRPr lang="en-US"/>
        </a:p>
      </dgm:t>
    </dgm:pt>
    <dgm:pt modelId="{E23587E6-4FF1-4D24-8679-E6EBC67E2DD6}" type="pres">
      <dgm:prSet presAssocID="{309DA4E8-87F4-427F-B8BF-B786C599D761}" presName="theList" presStyleCnt="0"/>
      <dgm:spPr/>
    </dgm:pt>
    <dgm:pt modelId="{9CD833CE-CAB1-48C8-8C2C-011D4E16F1FA}" type="pres">
      <dgm:prSet presAssocID="{48EFA4CF-E62A-4150-BCD8-9E1241D783C1}" presName="aNode" presStyleLbl="fgAcc1" presStyleIdx="0" presStyleCnt="4">
        <dgm:presLayoutVars>
          <dgm:bulletEnabled val="1"/>
        </dgm:presLayoutVars>
      </dgm:prSet>
      <dgm:spPr/>
      <dgm:t>
        <a:bodyPr/>
        <a:lstStyle/>
        <a:p>
          <a:endParaRPr lang="en-US"/>
        </a:p>
      </dgm:t>
    </dgm:pt>
    <dgm:pt modelId="{AC0F247D-038C-4C4F-900D-60F89071DF8C}" type="pres">
      <dgm:prSet presAssocID="{48EFA4CF-E62A-4150-BCD8-9E1241D783C1}" presName="aSpace" presStyleCnt="0"/>
      <dgm:spPr/>
    </dgm:pt>
    <dgm:pt modelId="{251F4283-C7A1-4065-973E-560092D2BB1C}" type="pres">
      <dgm:prSet presAssocID="{808D7C2F-652A-49F6-A550-FC2E22783546}" presName="aNode" presStyleLbl="fgAcc1" presStyleIdx="1" presStyleCnt="4">
        <dgm:presLayoutVars>
          <dgm:bulletEnabled val="1"/>
        </dgm:presLayoutVars>
      </dgm:prSet>
      <dgm:spPr/>
      <dgm:t>
        <a:bodyPr/>
        <a:lstStyle/>
        <a:p>
          <a:endParaRPr lang="en-US"/>
        </a:p>
      </dgm:t>
    </dgm:pt>
    <dgm:pt modelId="{32B3A09E-6EC3-4774-A443-ECD75C79EED1}" type="pres">
      <dgm:prSet presAssocID="{808D7C2F-652A-49F6-A550-FC2E22783546}" presName="aSpace" presStyleCnt="0"/>
      <dgm:spPr/>
    </dgm:pt>
    <dgm:pt modelId="{18B37A8F-F170-4A67-80AA-0EF3B1A89BA0}" type="pres">
      <dgm:prSet presAssocID="{1A56418E-F649-4A44-B5DD-56DCD307E212}" presName="aNode" presStyleLbl="fgAcc1" presStyleIdx="2" presStyleCnt="4">
        <dgm:presLayoutVars>
          <dgm:bulletEnabled val="1"/>
        </dgm:presLayoutVars>
      </dgm:prSet>
      <dgm:spPr/>
      <dgm:t>
        <a:bodyPr/>
        <a:lstStyle/>
        <a:p>
          <a:endParaRPr lang="en-US"/>
        </a:p>
      </dgm:t>
    </dgm:pt>
    <dgm:pt modelId="{F21E6CAB-6656-409F-925E-4B92975B1906}" type="pres">
      <dgm:prSet presAssocID="{1A56418E-F649-4A44-B5DD-56DCD307E212}" presName="aSpace" presStyleCnt="0"/>
      <dgm:spPr/>
    </dgm:pt>
    <dgm:pt modelId="{436D915F-A77C-4F08-8701-60A51478CE67}" type="pres">
      <dgm:prSet presAssocID="{6AAD5E7B-0DCB-4944-A56C-C8F4F22E040E}" presName="aNode" presStyleLbl="fgAcc1" presStyleIdx="3" presStyleCnt="4">
        <dgm:presLayoutVars>
          <dgm:bulletEnabled val="1"/>
        </dgm:presLayoutVars>
      </dgm:prSet>
      <dgm:spPr/>
      <dgm:t>
        <a:bodyPr/>
        <a:lstStyle/>
        <a:p>
          <a:endParaRPr lang="en-US"/>
        </a:p>
      </dgm:t>
    </dgm:pt>
    <dgm:pt modelId="{783CB5B2-ACCB-4575-929B-CD41F4E1FD7F}" type="pres">
      <dgm:prSet presAssocID="{6AAD5E7B-0DCB-4944-A56C-C8F4F22E040E}" presName="aSpace" presStyleCnt="0"/>
      <dgm:spPr/>
    </dgm:pt>
  </dgm:ptLst>
  <dgm:cxnLst>
    <dgm:cxn modelId="{452E14F5-BD85-4547-AC60-D57207DF6D7D}" type="presOf" srcId="{6AAD5E7B-0DCB-4944-A56C-C8F4F22E040E}" destId="{436D915F-A77C-4F08-8701-60A51478CE67}" srcOrd="0" destOrd="0" presId="urn:microsoft.com/office/officeart/2005/8/layout/pyramid2"/>
    <dgm:cxn modelId="{F98736A2-6EEF-4177-8A65-74C8643A1868}" type="presOf" srcId="{808D7C2F-652A-49F6-A550-FC2E22783546}" destId="{251F4283-C7A1-4065-973E-560092D2BB1C}" srcOrd="0" destOrd="0" presId="urn:microsoft.com/office/officeart/2005/8/layout/pyramid2"/>
    <dgm:cxn modelId="{E4CBE9B9-F972-4EDB-853C-626C01DE5A39}" type="presOf" srcId="{1A56418E-F649-4A44-B5DD-56DCD307E212}" destId="{18B37A8F-F170-4A67-80AA-0EF3B1A89BA0}" srcOrd="0" destOrd="0" presId="urn:microsoft.com/office/officeart/2005/8/layout/pyramid2"/>
    <dgm:cxn modelId="{F64A0604-3E27-47E0-9E55-594C0AD89410}" type="presOf" srcId="{48EFA4CF-E62A-4150-BCD8-9E1241D783C1}" destId="{9CD833CE-CAB1-48C8-8C2C-011D4E16F1FA}" srcOrd="0" destOrd="0" presId="urn:microsoft.com/office/officeart/2005/8/layout/pyramid2"/>
    <dgm:cxn modelId="{73F8FBFE-61B0-4E8C-A3DA-3D6592E8B3B7}" srcId="{309DA4E8-87F4-427F-B8BF-B786C599D761}" destId="{48EFA4CF-E62A-4150-BCD8-9E1241D783C1}" srcOrd="0" destOrd="0" parTransId="{5883DA96-F1CC-4B75-969A-0CFDEE28E1DC}" sibTransId="{AF69BA00-4100-4EA3-9BAD-597B219FBF8F}"/>
    <dgm:cxn modelId="{62B28086-FD86-4CE0-8761-0C0C2786DEC2}" srcId="{309DA4E8-87F4-427F-B8BF-B786C599D761}" destId="{1A56418E-F649-4A44-B5DD-56DCD307E212}" srcOrd="2" destOrd="0" parTransId="{06EAE400-A533-45D2-A866-C3BC7E9AB7BC}" sibTransId="{1DC97883-B382-4458-9257-5BD5814883FD}"/>
    <dgm:cxn modelId="{C18B2767-219A-4D65-AED8-71030D031E3F}" srcId="{309DA4E8-87F4-427F-B8BF-B786C599D761}" destId="{808D7C2F-652A-49F6-A550-FC2E22783546}" srcOrd="1" destOrd="0" parTransId="{BBF341F3-DDC0-4D73-8EE1-36E4283E21E3}" sibTransId="{FFC4477F-A0FE-436E-A5DE-7F259A41E24D}"/>
    <dgm:cxn modelId="{8D55459A-6B22-47C7-8EAE-D147CFB8E4EB}" srcId="{309DA4E8-87F4-427F-B8BF-B786C599D761}" destId="{6AAD5E7B-0DCB-4944-A56C-C8F4F22E040E}" srcOrd="3" destOrd="0" parTransId="{814DC919-A7C5-40C4-9A51-362F4EE3EEA3}" sibTransId="{E9D10528-AC2B-4F27-84EC-27D7238F721D}"/>
    <dgm:cxn modelId="{D3A3E81B-B8A6-4A63-A813-EE1BBC1D2E14}" type="presOf" srcId="{309DA4E8-87F4-427F-B8BF-B786C599D761}" destId="{FC062465-CFDE-43AF-86D6-8E3B42FCDEAE}" srcOrd="0" destOrd="0" presId="urn:microsoft.com/office/officeart/2005/8/layout/pyramid2"/>
    <dgm:cxn modelId="{B427B0CB-8643-4C70-9B79-8026F9498549}" type="presParOf" srcId="{FC062465-CFDE-43AF-86D6-8E3B42FCDEAE}" destId="{0D8FD520-530E-46E2-888B-61ECF78718F8}" srcOrd="0" destOrd="0" presId="urn:microsoft.com/office/officeart/2005/8/layout/pyramid2"/>
    <dgm:cxn modelId="{57ACE2F7-82D7-441E-8401-EC1C38683FAA}" type="presParOf" srcId="{FC062465-CFDE-43AF-86D6-8E3B42FCDEAE}" destId="{E23587E6-4FF1-4D24-8679-E6EBC67E2DD6}" srcOrd="1" destOrd="0" presId="urn:microsoft.com/office/officeart/2005/8/layout/pyramid2"/>
    <dgm:cxn modelId="{AA772B55-324E-4D07-966D-E86B72781731}" type="presParOf" srcId="{E23587E6-4FF1-4D24-8679-E6EBC67E2DD6}" destId="{9CD833CE-CAB1-48C8-8C2C-011D4E16F1FA}" srcOrd="0" destOrd="0" presId="urn:microsoft.com/office/officeart/2005/8/layout/pyramid2"/>
    <dgm:cxn modelId="{FB2AC452-8A07-4D6A-9B52-3A7C79E92069}" type="presParOf" srcId="{E23587E6-4FF1-4D24-8679-E6EBC67E2DD6}" destId="{AC0F247D-038C-4C4F-900D-60F89071DF8C}" srcOrd="1" destOrd="0" presId="urn:microsoft.com/office/officeart/2005/8/layout/pyramid2"/>
    <dgm:cxn modelId="{9A1CF783-E2F3-4334-81E7-D384F56C8759}" type="presParOf" srcId="{E23587E6-4FF1-4D24-8679-E6EBC67E2DD6}" destId="{251F4283-C7A1-4065-973E-560092D2BB1C}" srcOrd="2" destOrd="0" presId="urn:microsoft.com/office/officeart/2005/8/layout/pyramid2"/>
    <dgm:cxn modelId="{87EB65DD-99BE-464E-BA75-099241F96C49}" type="presParOf" srcId="{E23587E6-4FF1-4D24-8679-E6EBC67E2DD6}" destId="{32B3A09E-6EC3-4774-A443-ECD75C79EED1}" srcOrd="3" destOrd="0" presId="urn:microsoft.com/office/officeart/2005/8/layout/pyramid2"/>
    <dgm:cxn modelId="{4C51FF72-6A91-4BB3-AF4C-3BAD25074CFD}" type="presParOf" srcId="{E23587E6-4FF1-4D24-8679-E6EBC67E2DD6}" destId="{18B37A8F-F170-4A67-80AA-0EF3B1A89BA0}" srcOrd="4" destOrd="0" presId="urn:microsoft.com/office/officeart/2005/8/layout/pyramid2"/>
    <dgm:cxn modelId="{5B069239-E6F0-4BBC-9491-83C5214B2699}" type="presParOf" srcId="{E23587E6-4FF1-4D24-8679-E6EBC67E2DD6}" destId="{F21E6CAB-6656-409F-925E-4B92975B1906}" srcOrd="5" destOrd="0" presId="urn:microsoft.com/office/officeart/2005/8/layout/pyramid2"/>
    <dgm:cxn modelId="{88613CB5-2E21-4E48-A97B-443FB0CFC160}" type="presParOf" srcId="{E23587E6-4FF1-4D24-8679-E6EBC67E2DD6}" destId="{436D915F-A77C-4F08-8701-60A51478CE67}" srcOrd="6" destOrd="0" presId="urn:microsoft.com/office/officeart/2005/8/layout/pyramid2"/>
    <dgm:cxn modelId="{985DCBBE-39C3-4165-90B4-C5A815F9FDE5}" type="presParOf" srcId="{E23587E6-4FF1-4D24-8679-E6EBC67E2DD6}" destId="{783CB5B2-ACCB-4575-929B-CD41F4E1FD7F}" srcOrd="7"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B2B421-2BF2-47D2-989B-422CF148F218}">
      <dsp:nvSpPr>
        <dsp:cNvPr id="0" name=""/>
        <dsp:cNvSpPr/>
      </dsp:nvSpPr>
      <dsp:spPr>
        <a:xfrm rot="16200000">
          <a:off x="382" y="416024"/>
          <a:ext cx="2955726" cy="2955726"/>
        </a:xfrm>
        <a:prstGeom prst="downArrow">
          <a:avLst>
            <a:gd name="adj1" fmla="val 50000"/>
            <a:gd name="adj2" fmla="val 35000"/>
          </a:avLst>
        </a:prstGeom>
        <a:solidFill>
          <a:schemeClr val="accent2">
            <a:lumMod val="20000"/>
            <a:lumOff val="8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8920" tIns="248920" rIns="248920" bIns="248920" numCol="1" spcCol="1270" anchor="ctr" anchorCtr="0">
          <a:noAutofit/>
        </a:bodyPr>
        <a:lstStyle/>
        <a:p>
          <a:pPr lvl="0" algn="ctr" defTabSz="1555750">
            <a:lnSpc>
              <a:spcPct val="90000"/>
            </a:lnSpc>
            <a:spcBef>
              <a:spcPct val="0"/>
            </a:spcBef>
            <a:spcAft>
              <a:spcPct val="35000"/>
            </a:spcAft>
          </a:pPr>
          <a:r>
            <a:rPr lang="en-US" sz="3500" b="1" i="0" u="none" strike="noStrike" kern="1200" baseline="0" dirty="0" smtClean="0">
              <a:latin typeface="Arial" panose="020B0604020202020204" pitchFamily="34" charset="0"/>
              <a:ea typeface="+mn-ea"/>
              <a:cs typeface="+mn-cs"/>
            </a:rPr>
            <a:t>Right to exclude </a:t>
          </a:r>
          <a:endParaRPr lang="en-US" sz="3500" kern="1200" dirty="0"/>
        </a:p>
      </dsp:txBody>
      <dsp:txXfrm rot="5400000">
        <a:off x="383" y="1154954"/>
        <a:ext cx="2438474" cy="1477863"/>
      </dsp:txXfrm>
    </dsp:sp>
    <dsp:sp modelId="{3885D334-B8FA-4DC5-B6BF-764B3DD66EF3}">
      <dsp:nvSpPr>
        <dsp:cNvPr id="0" name=""/>
        <dsp:cNvSpPr/>
      </dsp:nvSpPr>
      <dsp:spPr>
        <a:xfrm rot="5400000">
          <a:off x="3139891" y="416024"/>
          <a:ext cx="2955726" cy="2955726"/>
        </a:xfrm>
        <a:prstGeom prst="downArrow">
          <a:avLst>
            <a:gd name="adj1" fmla="val 50000"/>
            <a:gd name="adj2" fmla="val 35000"/>
          </a:avLst>
        </a:prstGeom>
        <a:solidFill>
          <a:schemeClr val="accent2">
            <a:lumMod val="20000"/>
            <a:lumOff val="8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8920" tIns="248920" rIns="248920" bIns="248920" numCol="1" spcCol="1270" anchor="ctr" anchorCtr="0">
          <a:noAutofit/>
        </a:bodyPr>
        <a:lstStyle/>
        <a:p>
          <a:pPr lvl="0" algn="ctr" defTabSz="1555750">
            <a:lnSpc>
              <a:spcPct val="90000"/>
            </a:lnSpc>
            <a:spcBef>
              <a:spcPct val="0"/>
            </a:spcBef>
            <a:spcAft>
              <a:spcPct val="35000"/>
            </a:spcAft>
          </a:pPr>
          <a:r>
            <a:rPr lang="en-US" sz="3500" b="1" i="0" u="none" strike="sngStrike" kern="1200" baseline="0" dirty="0" smtClean="0">
              <a:effectLst/>
              <a:latin typeface="Arial" panose="020B0604020202020204" pitchFamily="34" charset="0"/>
              <a:ea typeface="+mn-ea"/>
              <a:cs typeface="+mn-cs"/>
            </a:rPr>
            <a:t>Freedom to use </a:t>
          </a:r>
          <a:endParaRPr lang="en-US" sz="3500" b="1" strike="sngStrike" kern="1200" dirty="0">
            <a:effectLst/>
          </a:endParaRPr>
        </a:p>
      </dsp:txBody>
      <dsp:txXfrm rot="-5400000">
        <a:off x="3657144" y="1154956"/>
        <a:ext cx="2438474" cy="147786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56AA67-E08C-41FE-85EE-AB713ACF25F8}">
      <dsp:nvSpPr>
        <dsp:cNvPr id="0" name=""/>
        <dsp:cNvSpPr/>
      </dsp:nvSpPr>
      <dsp:spPr>
        <a:xfrm>
          <a:off x="2379359" y="1145179"/>
          <a:ext cx="515615" cy="91440"/>
        </a:xfrm>
        <a:custGeom>
          <a:avLst/>
          <a:gdLst/>
          <a:ahLst/>
          <a:cxnLst/>
          <a:rect l="0" t="0" r="0" b="0"/>
          <a:pathLst>
            <a:path>
              <a:moveTo>
                <a:pt x="0" y="45720"/>
              </a:moveTo>
              <a:lnTo>
                <a:pt x="515615"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623511" y="1188168"/>
        <a:ext cx="27310" cy="5462"/>
      </dsp:txXfrm>
    </dsp:sp>
    <dsp:sp modelId="{AF1674E5-C147-47DB-AB41-6A1CF9447017}">
      <dsp:nvSpPr>
        <dsp:cNvPr id="0" name=""/>
        <dsp:cNvSpPr/>
      </dsp:nvSpPr>
      <dsp:spPr>
        <a:xfrm>
          <a:off x="6308" y="478444"/>
          <a:ext cx="2374850" cy="1424910"/>
        </a:xfrm>
        <a:prstGeom prst="rect">
          <a:avLst/>
        </a:prstGeom>
        <a:solidFill>
          <a:schemeClr val="accent1">
            <a:lumMod val="20000"/>
            <a:lumOff val="80000"/>
          </a:schemeClr>
        </a:solidFill>
        <a:ln>
          <a:noFill/>
        </a:ln>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accent1">
              <a:hueOff val="0"/>
              <a:satOff val="0"/>
              <a:lumOff val="0"/>
              <a:alphaOff val="0"/>
              <a:shade val="35000"/>
              <a:satMod val="16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06248" tIns="206248" rIns="206248" bIns="206248" numCol="1" spcCol="1270" anchor="ctr" anchorCtr="0">
          <a:noAutofit/>
        </a:bodyPr>
        <a:lstStyle/>
        <a:p>
          <a:pPr lvl="0" algn="ctr" defTabSz="1289050">
            <a:lnSpc>
              <a:spcPct val="90000"/>
            </a:lnSpc>
            <a:spcBef>
              <a:spcPct val="0"/>
            </a:spcBef>
            <a:spcAft>
              <a:spcPct val="35000"/>
            </a:spcAft>
          </a:pPr>
          <a:r>
            <a:rPr lang="en-US" sz="2900" b="1" kern="1200" dirty="0" smtClean="0">
              <a:solidFill>
                <a:schemeClr val="tx1"/>
              </a:solidFill>
            </a:rPr>
            <a:t>Formal examination</a:t>
          </a:r>
          <a:endParaRPr lang="en-US" sz="2900" b="1" kern="1200" dirty="0">
            <a:solidFill>
              <a:schemeClr val="tx1"/>
            </a:solidFill>
          </a:endParaRPr>
        </a:p>
      </dsp:txBody>
      <dsp:txXfrm>
        <a:off x="6308" y="478444"/>
        <a:ext cx="2374850" cy="1424910"/>
      </dsp:txXfrm>
    </dsp:sp>
    <dsp:sp modelId="{4C2110D4-1439-4848-B235-45954BD4B751}">
      <dsp:nvSpPr>
        <dsp:cNvPr id="0" name=""/>
        <dsp:cNvSpPr/>
      </dsp:nvSpPr>
      <dsp:spPr>
        <a:xfrm>
          <a:off x="5300425" y="1145179"/>
          <a:ext cx="515615" cy="91440"/>
        </a:xfrm>
        <a:custGeom>
          <a:avLst/>
          <a:gdLst/>
          <a:ahLst/>
          <a:cxnLst/>
          <a:rect l="0" t="0" r="0" b="0"/>
          <a:pathLst>
            <a:path>
              <a:moveTo>
                <a:pt x="0" y="45720"/>
              </a:moveTo>
              <a:lnTo>
                <a:pt x="515615"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544577" y="1188168"/>
        <a:ext cx="27310" cy="5462"/>
      </dsp:txXfrm>
    </dsp:sp>
    <dsp:sp modelId="{DF811A71-A517-41D0-A43D-A82B6D0436B6}">
      <dsp:nvSpPr>
        <dsp:cNvPr id="0" name=""/>
        <dsp:cNvSpPr/>
      </dsp:nvSpPr>
      <dsp:spPr>
        <a:xfrm>
          <a:off x="2927374" y="478444"/>
          <a:ext cx="2374850" cy="1424910"/>
        </a:xfrm>
        <a:prstGeom prst="rect">
          <a:avLst/>
        </a:prstGeom>
        <a:solidFill>
          <a:schemeClr val="accent1">
            <a:lumMod val="20000"/>
            <a:lumOff val="80000"/>
          </a:schemeClr>
        </a:solidFill>
        <a:ln>
          <a:noFill/>
        </a:ln>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accent1">
              <a:hueOff val="0"/>
              <a:satOff val="0"/>
              <a:lumOff val="0"/>
              <a:alphaOff val="0"/>
              <a:shade val="35000"/>
              <a:satMod val="16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06248" tIns="206248" rIns="206248" bIns="206248" numCol="1" spcCol="1270" anchor="ctr" anchorCtr="0">
          <a:noAutofit/>
        </a:bodyPr>
        <a:lstStyle/>
        <a:p>
          <a:pPr lvl="0" algn="ctr" defTabSz="1289050">
            <a:lnSpc>
              <a:spcPct val="90000"/>
            </a:lnSpc>
            <a:spcBef>
              <a:spcPct val="0"/>
            </a:spcBef>
            <a:spcAft>
              <a:spcPct val="35000"/>
            </a:spcAft>
          </a:pPr>
          <a:r>
            <a:rPr lang="en-US" sz="2900" b="1" kern="1200" dirty="0" smtClean="0">
              <a:solidFill>
                <a:schemeClr val="tx1"/>
              </a:solidFill>
            </a:rPr>
            <a:t>Search</a:t>
          </a:r>
          <a:endParaRPr lang="en-US" sz="2900" b="1" kern="1200" dirty="0">
            <a:solidFill>
              <a:schemeClr val="tx1"/>
            </a:solidFill>
          </a:endParaRPr>
        </a:p>
      </dsp:txBody>
      <dsp:txXfrm>
        <a:off x="2927374" y="478444"/>
        <a:ext cx="2374850" cy="1424910"/>
      </dsp:txXfrm>
    </dsp:sp>
    <dsp:sp modelId="{57C63F91-8271-43C0-BE44-3EA2090595CB}">
      <dsp:nvSpPr>
        <dsp:cNvPr id="0" name=""/>
        <dsp:cNvSpPr/>
      </dsp:nvSpPr>
      <dsp:spPr>
        <a:xfrm>
          <a:off x="1193734" y="1901554"/>
          <a:ext cx="5842131" cy="515615"/>
        </a:xfrm>
        <a:custGeom>
          <a:avLst/>
          <a:gdLst/>
          <a:ahLst/>
          <a:cxnLst/>
          <a:rect l="0" t="0" r="0" b="0"/>
          <a:pathLst>
            <a:path>
              <a:moveTo>
                <a:pt x="5842131" y="0"/>
              </a:moveTo>
              <a:lnTo>
                <a:pt x="5842131" y="274907"/>
              </a:lnTo>
              <a:lnTo>
                <a:pt x="0" y="274907"/>
              </a:lnTo>
              <a:lnTo>
                <a:pt x="0" y="515615"/>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968109" y="2156631"/>
        <a:ext cx="293380" cy="5462"/>
      </dsp:txXfrm>
    </dsp:sp>
    <dsp:sp modelId="{3FF3EC0F-F88B-46A2-A1CF-1A19586B0154}">
      <dsp:nvSpPr>
        <dsp:cNvPr id="0" name=""/>
        <dsp:cNvSpPr/>
      </dsp:nvSpPr>
      <dsp:spPr>
        <a:xfrm>
          <a:off x="5848440" y="478444"/>
          <a:ext cx="2374850" cy="1424910"/>
        </a:xfrm>
        <a:prstGeom prst="rect">
          <a:avLst/>
        </a:prstGeom>
        <a:solidFill>
          <a:schemeClr val="tx2">
            <a:lumMod val="20000"/>
            <a:lumOff val="80000"/>
          </a:schemeClr>
        </a:solidFill>
        <a:ln>
          <a:noFill/>
        </a:ln>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accent1">
              <a:hueOff val="0"/>
              <a:satOff val="0"/>
              <a:lumOff val="0"/>
              <a:alphaOff val="0"/>
              <a:shade val="35000"/>
              <a:satMod val="16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06248" tIns="206248" rIns="206248" bIns="206248" numCol="1" spcCol="1270" anchor="ctr" anchorCtr="0">
          <a:noAutofit/>
        </a:bodyPr>
        <a:lstStyle/>
        <a:p>
          <a:pPr lvl="0" algn="ctr" defTabSz="1289050">
            <a:lnSpc>
              <a:spcPct val="90000"/>
            </a:lnSpc>
            <a:spcBef>
              <a:spcPct val="0"/>
            </a:spcBef>
            <a:spcAft>
              <a:spcPct val="35000"/>
            </a:spcAft>
          </a:pPr>
          <a:r>
            <a:rPr lang="en-US" sz="2900" b="1" kern="1200" dirty="0" smtClean="0">
              <a:solidFill>
                <a:schemeClr val="tx1"/>
              </a:solidFill>
            </a:rPr>
            <a:t>Substantive examination</a:t>
          </a:r>
          <a:endParaRPr lang="en-US" sz="2900" b="1" kern="1200" dirty="0">
            <a:solidFill>
              <a:schemeClr val="tx1"/>
            </a:solidFill>
          </a:endParaRPr>
        </a:p>
      </dsp:txBody>
      <dsp:txXfrm>
        <a:off x="5848440" y="478444"/>
        <a:ext cx="2374850" cy="1424910"/>
      </dsp:txXfrm>
    </dsp:sp>
    <dsp:sp modelId="{D071944F-1576-4853-99A8-B6A73A838F6C}">
      <dsp:nvSpPr>
        <dsp:cNvPr id="0" name=""/>
        <dsp:cNvSpPr/>
      </dsp:nvSpPr>
      <dsp:spPr>
        <a:xfrm>
          <a:off x="2379359" y="3116305"/>
          <a:ext cx="515615" cy="91440"/>
        </a:xfrm>
        <a:custGeom>
          <a:avLst/>
          <a:gdLst/>
          <a:ahLst/>
          <a:cxnLst/>
          <a:rect l="0" t="0" r="0" b="0"/>
          <a:pathLst>
            <a:path>
              <a:moveTo>
                <a:pt x="0" y="45720"/>
              </a:moveTo>
              <a:lnTo>
                <a:pt x="515615"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623511" y="3159294"/>
        <a:ext cx="27310" cy="5462"/>
      </dsp:txXfrm>
    </dsp:sp>
    <dsp:sp modelId="{E30446DA-5D05-4CD2-A3FE-93BAE1E9DDDB}">
      <dsp:nvSpPr>
        <dsp:cNvPr id="0" name=""/>
        <dsp:cNvSpPr/>
      </dsp:nvSpPr>
      <dsp:spPr>
        <a:xfrm>
          <a:off x="6308" y="2449570"/>
          <a:ext cx="2374850" cy="1424910"/>
        </a:xfrm>
        <a:prstGeom prst="rect">
          <a:avLst/>
        </a:prstGeom>
        <a:solidFill>
          <a:schemeClr val="accent1">
            <a:lumMod val="20000"/>
            <a:lumOff val="80000"/>
          </a:schemeClr>
        </a:solidFill>
        <a:ln>
          <a:noFill/>
        </a:ln>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accent1">
              <a:hueOff val="0"/>
              <a:satOff val="0"/>
              <a:lumOff val="0"/>
              <a:alphaOff val="0"/>
              <a:shade val="35000"/>
              <a:satMod val="16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06248" tIns="206248" rIns="206248" bIns="206248" numCol="1" spcCol="1270" anchor="ctr" anchorCtr="0">
          <a:noAutofit/>
        </a:bodyPr>
        <a:lstStyle/>
        <a:p>
          <a:pPr lvl="0" algn="ctr" defTabSz="1289050">
            <a:lnSpc>
              <a:spcPct val="90000"/>
            </a:lnSpc>
            <a:spcBef>
              <a:spcPct val="0"/>
            </a:spcBef>
            <a:spcAft>
              <a:spcPct val="35000"/>
            </a:spcAft>
          </a:pPr>
          <a:r>
            <a:rPr lang="en-US" sz="2900" b="1" kern="1200" dirty="0" smtClean="0">
              <a:solidFill>
                <a:schemeClr val="tx1"/>
              </a:solidFill>
            </a:rPr>
            <a:t>Publication</a:t>
          </a:r>
          <a:endParaRPr lang="en-US" sz="2900" b="1" kern="1200" dirty="0">
            <a:solidFill>
              <a:schemeClr val="tx1"/>
            </a:solidFill>
          </a:endParaRPr>
        </a:p>
      </dsp:txBody>
      <dsp:txXfrm>
        <a:off x="6308" y="2449570"/>
        <a:ext cx="2374850" cy="1424910"/>
      </dsp:txXfrm>
    </dsp:sp>
    <dsp:sp modelId="{B45757F0-7C63-4BF6-926D-94D81085690E}">
      <dsp:nvSpPr>
        <dsp:cNvPr id="0" name=""/>
        <dsp:cNvSpPr/>
      </dsp:nvSpPr>
      <dsp:spPr>
        <a:xfrm>
          <a:off x="5300425" y="3116305"/>
          <a:ext cx="515615" cy="91440"/>
        </a:xfrm>
        <a:custGeom>
          <a:avLst/>
          <a:gdLst/>
          <a:ahLst/>
          <a:cxnLst/>
          <a:rect l="0" t="0" r="0" b="0"/>
          <a:pathLst>
            <a:path>
              <a:moveTo>
                <a:pt x="0" y="45720"/>
              </a:moveTo>
              <a:lnTo>
                <a:pt x="515615"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544577" y="3159294"/>
        <a:ext cx="27310" cy="5462"/>
      </dsp:txXfrm>
    </dsp:sp>
    <dsp:sp modelId="{45EE8EF4-1456-437B-A7CA-534C90F003CD}">
      <dsp:nvSpPr>
        <dsp:cNvPr id="0" name=""/>
        <dsp:cNvSpPr/>
      </dsp:nvSpPr>
      <dsp:spPr>
        <a:xfrm>
          <a:off x="2927374" y="2449570"/>
          <a:ext cx="2374850" cy="1424910"/>
        </a:xfrm>
        <a:prstGeom prst="rect">
          <a:avLst/>
        </a:prstGeom>
        <a:solidFill>
          <a:schemeClr val="accent1">
            <a:lumMod val="20000"/>
            <a:lumOff val="80000"/>
          </a:schemeClr>
        </a:solidFill>
        <a:ln>
          <a:noFill/>
        </a:ln>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accent1">
              <a:hueOff val="0"/>
              <a:satOff val="0"/>
              <a:lumOff val="0"/>
              <a:alphaOff val="0"/>
              <a:shade val="35000"/>
              <a:satMod val="16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06248" tIns="206248" rIns="206248" bIns="206248" numCol="1" spcCol="1270" anchor="ctr" anchorCtr="0">
          <a:noAutofit/>
        </a:bodyPr>
        <a:lstStyle/>
        <a:p>
          <a:pPr lvl="0" algn="ctr" defTabSz="1289050">
            <a:lnSpc>
              <a:spcPct val="90000"/>
            </a:lnSpc>
            <a:spcBef>
              <a:spcPct val="0"/>
            </a:spcBef>
            <a:spcAft>
              <a:spcPct val="35000"/>
            </a:spcAft>
          </a:pPr>
          <a:r>
            <a:rPr lang="en-US" sz="2900" b="1" kern="1200" dirty="0" smtClean="0">
              <a:solidFill>
                <a:schemeClr val="tx1"/>
              </a:solidFill>
            </a:rPr>
            <a:t>Grant</a:t>
          </a:r>
          <a:endParaRPr lang="en-US" sz="2900" b="1" kern="1200" dirty="0">
            <a:solidFill>
              <a:schemeClr val="tx1"/>
            </a:solidFill>
          </a:endParaRPr>
        </a:p>
      </dsp:txBody>
      <dsp:txXfrm>
        <a:off x="2927374" y="2449570"/>
        <a:ext cx="2374850" cy="1424910"/>
      </dsp:txXfrm>
    </dsp:sp>
    <dsp:sp modelId="{4A06B16B-D481-4FD7-8661-BD6D4A4A5D60}">
      <dsp:nvSpPr>
        <dsp:cNvPr id="0" name=""/>
        <dsp:cNvSpPr/>
      </dsp:nvSpPr>
      <dsp:spPr>
        <a:xfrm>
          <a:off x="5848440" y="2449570"/>
          <a:ext cx="2374850" cy="1424910"/>
        </a:xfrm>
        <a:prstGeom prst="rect">
          <a:avLst/>
        </a:prstGeom>
        <a:solidFill>
          <a:schemeClr val="tx2">
            <a:lumMod val="20000"/>
            <a:lumOff val="80000"/>
          </a:schemeClr>
        </a:solidFill>
        <a:ln>
          <a:noFill/>
        </a:ln>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accent1">
              <a:hueOff val="0"/>
              <a:satOff val="0"/>
              <a:lumOff val="0"/>
              <a:alphaOff val="0"/>
              <a:shade val="35000"/>
              <a:satMod val="16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06248" tIns="206248" rIns="206248" bIns="206248" numCol="1" spcCol="1270" anchor="ctr" anchorCtr="0">
          <a:noAutofit/>
        </a:bodyPr>
        <a:lstStyle/>
        <a:p>
          <a:pPr lvl="0" algn="ctr" defTabSz="1289050">
            <a:lnSpc>
              <a:spcPct val="90000"/>
            </a:lnSpc>
            <a:spcBef>
              <a:spcPct val="0"/>
            </a:spcBef>
            <a:spcAft>
              <a:spcPct val="35000"/>
            </a:spcAft>
          </a:pPr>
          <a:r>
            <a:rPr lang="en-US" sz="2900" b="1" kern="1200" dirty="0" smtClean="0">
              <a:solidFill>
                <a:schemeClr val="tx1"/>
              </a:solidFill>
            </a:rPr>
            <a:t>Opposition</a:t>
          </a:r>
          <a:endParaRPr lang="en-US" sz="2900" b="1" kern="1200" dirty="0">
            <a:solidFill>
              <a:schemeClr val="tx1"/>
            </a:solidFill>
          </a:endParaRPr>
        </a:p>
      </dsp:txBody>
      <dsp:txXfrm>
        <a:off x="5848440" y="2449570"/>
        <a:ext cx="2374850" cy="14249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BDFD54-7926-415F-A251-1CFAA7DFE790}">
      <dsp:nvSpPr>
        <dsp:cNvPr id="0" name=""/>
        <dsp:cNvSpPr/>
      </dsp:nvSpPr>
      <dsp:spPr>
        <a:xfrm>
          <a:off x="0" y="127373"/>
          <a:ext cx="8424936" cy="547559"/>
        </a:xfrm>
        <a:prstGeom prst="roundRect">
          <a:avLst/>
        </a:prstGeom>
        <a:solidFill>
          <a:srgbClr val="0070C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smtClean="0"/>
            <a:t>Benefits</a:t>
          </a:r>
          <a:endParaRPr lang="en-US" sz="2400" b="1" kern="1200" dirty="0"/>
        </a:p>
      </dsp:txBody>
      <dsp:txXfrm>
        <a:off x="26730" y="154103"/>
        <a:ext cx="8371476" cy="494099"/>
      </dsp:txXfrm>
    </dsp:sp>
    <dsp:sp modelId="{66B01334-8833-42B8-814B-461E696FCE05}">
      <dsp:nvSpPr>
        <dsp:cNvPr id="0" name=""/>
        <dsp:cNvSpPr/>
      </dsp:nvSpPr>
      <dsp:spPr>
        <a:xfrm>
          <a:off x="0" y="674933"/>
          <a:ext cx="8424936" cy="1639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7492"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kern="1200" dirty="0" smtClean="0"/>
            <a:t>Retention of ownership</a:t>
          </a:r>
          <a:r>
            <a:rPr lang="ru-RU" sz="1900" kern="1200" dirty="0" smtClean="0"/>
            <a:t>;</a:t>
          </a:r>
          <a:endParaRPr lang="en-US" sz="1900" kern="1200" dirty="0"/>
        </a:p>
        <a:p>
          <a:pPr marL="171450" lvl="1" indent="-171450" algn="l" defTabSz="844550">
            <a:lnSpc>
              <a:spcPct val="90000"/>
            </a:lnSpc>
            <a:spcBef>
              <a:spcPct val="0"/>
            </a:spcBef>
            <a:spcAft>
              <a:spcPct val="20000"/>
            </a:spcAft>
            <a:buChar char="••"/>
          </a:pPr>
          <a:r>
            <a:rPr lang="en-US" sz="1900" kern="1200" dirty="0" smtClean="0"/>
            <a:t>Involvement in future developments</a:t>
          </a:r>
          <a:r>
            <a:rPr lang="ru-RU" sz="1900" kern="1200" dirty="0" smtClean="0"/>
            <a:t>;</a:t>
          </a:r>
          <a:endParaRPr lang="en-US" sz="1900" kern="1200" dirty="0"/>
        </a:p>
        <a:p>
          <a:pPr marL="171450" lvl="1" indent="-171450" algn="l" defTabSz="844550">
            <a:lnSpc>
              <a:spcPct val="90000"/>
            </a:lnSpc>
            <a:spcBef>
              <a:spcPct val="0"/>
            </a:spcBef>
            <a:spcAft>
              <a:spcPct val="20000"/>
            </a:spcAft>
            <a:buChar char="••"/>
          </a:pPr>
          <a:r>
            <a:rPr lang="en-US" sz="1900" kern="1200" dirty="0" smtClean="0"/>
            <a:t>No involvement required to manufacture</a:t>
          </a:r>
          <a:r>
            <a:rPr lang="ru-RU" sz="1900" kern="1200" dirty="0" smtClean="0"/>
            <a:t>;</a:t>
          </a:r>
          <a:endParaRPr lang="en-US" sz="1900" kern="1200" dirty="0"/>
        </a:p>
        <a:p>
          <a:pPr marL="171450" lvl="1" indent="-171450" algn="l" defTabSz="844550">
            <a:lnSpc>
              <a:spcPct val="90000"/>
            </a:lnSpc>
            <a:spcBef>
              <a:spcPct val="0"/>
            </a:spcBef>
            <a:spcAft>
              <a:spcPct val="20000"/>
            </a:spcAft>
            <a:buChar char="••"/>
          </a:pPr>
          <a:r>
            <a:rPr lang="en-US" sz="1900" kern="1200" dirty="0" smtClean="0"/>
            <a:t>New channels to market</a:t>
          </a:r>
          <a:r>
            <a:rPr lang="ru-RU" sz="1900" kern="1200" dirty="0" smtClean="0"/>
            <a:t>;</a:t>
          </a:r>
          <a:endParaRPr lang="en-US" sz="1900" kern="1200" dirty="0"/>
        </a:p>
        <a:p>
          <a:pPr marL="171450" lvl="1" indent="-171450" algn="l" defTabSz="844550">
            <a:lnSpc>
              <a:spcPct val="90000"/>
            </a:lnSpc>
            <a:spcBef>
              <a:spcPct val="0"/>
            </a:spcBef>
            <a:spcAft>
              <a:spcPct val="20000"/>
            </a:spcAft>
            <a:buChar char="••"/>
          </a:pPr>
          <a:r>
            <a:rPr lang="en-US" sz="1900" kern="1200" dirty="0" smtClean="0"/>
            <a:t>Turns a potential infringer/competitor into</a:t>
          </a:r>
          <a:r>
            <a:rPr lang="ru-RU" sz="1900" kern="1200" dirty="0" smtClean="0"/>
            <a:t> </a:t>
          </a:r>
          <a:r>
            <a:rPr lang="en-US" sz="1900" kern="1200" dirty="0" smtClean="0"/>
            <a:t>an ally.</a:t>
          </a:r>
          <a:endParaRPr lang="en-US" sz="1900" kern="1200" dirty="0"/>
        </a:p>
      </dsp:txBody>
      <dsp:txXfrm>
        <a:off x="0" y="674933"/>
        <a:ext cx="8424936" cy="1639440"/>
      </dsp:txXfrm>
    </dsp:sp>
    <dsp:sp modelId="{295F049A-26C7-41C2-8119-08C5DE3E3A94}">
      <dsp:nvSpPr>
        <dsp:cNvPr id="0" name=""/>
        <dsp:cNvSpPr/>
      </dsp:nvSpPr>
      <dsp:spPr>
        <a:xfrm>
          <a:off x="0" y="2314373"/>
          <a:ext cx="8424936" cy="547559"/>
        </a:xfrm>
        <a:prstGeom prst="roundRect">
          <a:avLst/>
        </a:prstGeom>
        <a:solidFill>
          <a:srgbClr val="0070C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smtClean="0"/>
            <a:t>Drawbacks</a:t>
          </a:r>
          <a:endParaRPr lang="en-US" sz="2400" b="1" kern="1200" dirty="0"/>
        </a:p>
      </dsp:txBody>
      <dsp:txXfrm>
        <a:off x="26730" y="2341103"/>
        <a:ext cx="8371476" cy="494099"/>
      </dsp:txXfrm>
    </dsp:sp>
    <dsp:sp modelId="{21F3BD47-5698-46FE-9F3A-C8FE131B0F0D}">
      <dsp:nvSpPr>
        <dsp:cNvPr id="0" name=""/>
        <dsp:cNvSpPr/>
      </dsp:nvSpPr>
      <dsp:spPr>
        <a:xfrm>
          <a:off x="0" y="2861934"/>
          <a:ext cx="8424936" cy="1788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7492"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kern="1200" dirty="0" smtClean="0"/>
            <a:t>Limited return if a larger profit could be made by the business taking the invention to market itself</a:t>
          </a:r>
          <a:r>
            <a:rPr lang="ru-RU" sz="1900" kern="1200" dirty="0" smtClean="0"/>
            <a:t>;</a:t>
          </a:r>
          <a:endParaRPr lang="en-US" sz="1900" kern="1200" dirty="0"/>
        </a:p>
        <a:p>
          <a:pPr marL="171450" lvl="1" indent="-171450" algn="l" defTabSz="844550">
            <a:lnSpc>
              <a:spcPct val="90000"/>
            </a:lnSpc>
            <a:spcBef>
              <a:spcPct val="0"/>
            </a:spcBef>
            <a:spcAft>
              <a:spcPct val="20000"/>
            </a:spcAft>
            <a:buChar char="••"/>
          </a:pPr>
          <a:r>
            <a:rPr lang="en-US" sz="1900" kern="1200" dirty="0" smtClean="0"/>
            <a:t>May create a potential competitor if using a sole license or a non-exclusive license</a:t>
          </a:r>
          <a:r>
            <a:rPr lang="ru-RU" sz="1900" kern="1200" dirty="0" smtClean="0"/>
            <a:t>;</a:t>
          </a:r>
          <a:endParaRPr lang="en-US" sz="1900" kern="1200" dirty="0"/>
        </a:p>
        <a:p>
          <a:pPr marL="171450" lvl="1" indent="-171450" algn="l" defTabSz="844550">
            <a:lnSpc>
              <a:spcPct val="90000"/>
            </a:lnSpc>
            <a:spcBef>
              <a:spcPct val="0"/>
            </a:spcBef>
            <a:spcAft>
              <a:spcPct val="20000"/>
            </a:spcAft>
            <a:buChar char="••"/>
          </a:pPr>
          <a:r>
            <a:rPr lang="en-US" sz="1900" kern="1200" dirty="0" smtClean="0"/>
            <a:t>Future obligations if the technology is incomplete</a:t>
          </a:r>
          <a:r>
            <a:rPr lang="ru-RU" sz="1900" kern="1200" dirty="0" smtClean="0"/>
            <a:t>;</a:t>
          </a:r>
          <a:endParaRPr lang="en-US" sz="1900" kern="1200" dirty="0"/>
        </a:p>
        <a:p>
          <a:pPr marL="171450" lvl="1" indent="-171450" algn="l" defTabSz="844550">
            <a:lnSpc>
              <a:spcPct val="90000"/>
            </a:lnSpc>
            <a:spcBef>
              <a:spcPct val="0"/>
            </a:spcBef>
            <a:spcAft>
              <a:spcPct val="20000"/>
            </a:spcAft>
            <a:buChar char="••"/>
          </a:pPr>
          <a:r>
            <a:rPr lang="en-US" sz="1900" kern="1200" dirty="0" smtClean="0"/>
            <a:t>Critically dependent on the licensee if the licensee is the sole source of profit.</a:t>
          </a:r>
          <a:endParaRPr lang="en-US" sz="1900" kern="1200" dirty="0"/>
        </a:p>
      </dsp:txBody>
      <dsp:txXfrm>
        <a:off x="0" y="2861934"/>
        <a:ext cx="8424936" cy="17884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BDFD54-7926-415F-A251-1CFAA7DFE790}">
      <dsp:nvSpPr>
        <dsp:cNvPr id="0" name=""/>
        <dsp:cNvSpPr/>
      </dsp:nvSpPr>
      <dsp:spPr>
        <a:xfrm>
          <a:off x="0" y="97797"/>
          <a:ext cx="8424936" cy="707264"/>
        </a:xfrm>
        <a:prstGeom prst="roundRect">
          <a:avLst/>
        </a:prstGeom>
        <a:solidFill>
          <a:srgbClr val="0070C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r>
            <a:rPr lang="en-US" sz="3100" b="1" kern="1200" dirty="0" smtClean="0"/>
            <a:t>Benefits</a:t>
          </a:r>
          <a:endParaRPr lang="en-US" sz="3100" b="1" kern="1200" dirty="0"/>
        </a:p>
      </dsp:txBody>
      <dsp:txXfrm>
        <a:off x="34526" y="132323"/>
        <a:ext cx="8355884" cy="638212"/>
      </dsp:txXfrm>
    </dsp:sp>
    <dsp:sp modelId="{66B01334-8833-42B8-814B-461E696FCE05}">
      <dsp:nvSpPr>
        <dsp:cNvPr id="0" name=""/>
        <dsp:cNvSpPr/>
      </dsp:nvSpPr>
      <dsp:spPr>
        <a:xfrm>
          <a:off x="0" y="805062"/>
          <a:ext cx="8424936" cy="1540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7492" tIns="39370" rIns="220472" bIns="39370" numCol="1" spcCol="1270" anchor="t" anchorCtr="0">
          <a:noAutofit/>
        </a:bodyPr>
        <a:lstStyle/>
        <a:p>
          <a:pPr marL="228600" lvl="1" indent="-228600" algn="l" defTabSz="1066800">
            <a:lnSpc>
              <a:spcPct val="90000"/>
            </a:lnSpc>
            <a:spcBef>
              <a:spcPct val="0"/>
            </a:spcBef>
            <a:spcAft>
              <a:spcPct val="20000"/>
            </a:spcAft>
            <a:buChar char="••"/>
          </a:pPr>
          <a:r>
            <a:rPr lang="en-US" sz="2400" kern="1200" dirty="0" smtClean="0"/>
            <a:t>May be able to reach the marketplace faster</a:t>
          </a:r>
          <a:r>
            <a:rPr lang="ru-RU" sz="2400" kern="1200" dirty="0" smtClean="0"/>
            <a:t>;</a:t>
          </a:r>
          <a:endParaRPr lang="en-US" sz="2400" kern="1200" dirty="0"/>
        </a:p>
        <a:p>
          <a:pPr marL="228600" lvl="1" indent="-228600" algn="l" defTabSz="1066800">
            <a:lnSpc>
              <a:spcPct val="90000"/>
            </a:lnSpc>
            <a:spcBef>
              <a:spcPct val="0"/>
            </a:spcBef>
            <a:spcAft>
              <a:spcPct val="20000"/>
            </a:spcAft>
            <a:buChar char="••"/>
          </a:pPr>
          <a:r>
            <a:rPr lang="en-US" sz="2400" kern="1200" dirty="0" smtClean="0"/>
            <a:t>Limited R&amp;D can save costs</a:t>
          </a:r>
          <a:r>
            <a:rPr lang="ru-RU" sz="2400" kern="1200" dirty="0" smtClean="0"/>
            <a:t>;</a:t>
          </a:r>
          <a:endParaRPr lang="en-US" sz="2400" kern="1200" dirty="0" smtClean="0"/>
        </a:p>
        <a:p>
          <a:pPr marL="228600" lvl="1" indent="-228600" algn="l" defTabSz="1066800">
            <a:lnSpc>
              <a:spcPct val="90000"/>
            </a:lnSpc>
            <a:spcBef>
              <a:spcPct val="0"/>
            </a:spcBef>
            <a:spcAft>
              <a:spcPct val="20000"/>
            </a:spcAft>
            <a:buChar char="••"/>
          </a:pPr>
          <a:r>
            <a:rPr lang="en-US" sz="2400" kern="1200" dirty="0" smtClean="0"/>
            <a:t>Merging technologies to create stronger services</a:t>
          </a:r>
          <a:r>
            <a:rPr lang="ru-RU" sz="2400" kern="1200" dirty="0" smtClean="0"/>
            <a:t> </a:t>
          </a:r>
          <a:r>
            <a:rPr lang="en-US" sz="2400" kern="1200" dirty="0" smtClean="0"/>
            <a:t>and more products.</a:t>
          </a:r>
        </a:p>
      </dsp:txBody>
      <dsp:txXfrm>
        <a:off x="0" y="805062"/>
        <a:ext cx="8424936" cy="1540080"/>
      </dsp:txXfrm>
    </dsp:sp>
    <dsp:sp modelId="{295F049A-26C7-41C2-8119-08C5DE3E3A94}">
      <dsp:nvSpPr>
        <dsp:cNvPr id="0" name=""/>
        <dsp:cNvSpPr/>
      </dsp:nvSpPr>
      <dsp:spPr>
        <a:xfrm>
          <a:off x="0" y="2345142"/>
          <a:ext cx="8424936" cy="707264"/>
        </a:xfrm>
        <a:prstGeom prst="roundRect">
          <a:avLst/>
        </a:prstGeom>
        <a:solidFill>
          <a:srgbClr val="0070C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r>
            <a:rPr lang="en-US" sz="3100" b="1" kern="1200" dirty="0" smtClean="0"/>
            <a:t>Drawbacks</a:t>
          </a:r>
          <a:endParaRPr lang="en-US" sz="3100" b="1" kern="1200" dirty="0"/>
        </a:p>
      </dsp:txBody>
      <dsp:txXfrm>
        <a:off x="34526" y="2379668"/>
        <a:ext cx="8355884" cy="638212"/>
      </dsp:txXfrm>
    </dsp:sp>
    <dsp:sp modelId="{21F3BD47-5698-46FE-9F3A-C8FE131B0F0D}">
      <dsp:nvSpPr>
        <dsp:cNvPr id="0" name=""/>
        <dsp:cNvSpPr/>
      </dsp:nvSpPr>
      <dsp:spPr>
        <a:xfrm>
          <a:off x="0" y="3052407"/>
          <a:ext cx="8424936" cy="1572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7492" tIns="39370" rIns="220472" bIns="39370" numCol="1" spcCol="1270" anchor="t" anchorCtr="0">
          <a:noAutofit/>
        </a:bodyPr>
        <a:lstStyle/>
        <a:p>
          <a:pPr marL="228600" lvl="1" indent="-228600" algn="l" defTabSz="1066800">
            <a:lnSpc>
              <a:spcPct val="90000"/>
            </a:lnSpc>
            <a:spcBef>
              <a:spcPct val="0"/>
            </a:spcBef>
            <a:spcAft>
              <a:spcPct val="20000"/>
            </a:spcAft>
            <a:buChar char="••"/>
          </a:pPr>
          <a:r>
            <a:rPr lang="en-US" sz="2400" kern="1200" dirty="0" smtClean="0"/>
            <a:t>Technology may not be finalized</a:t>
          </a:r>
          <a:r>
            <a:rPr lang="ru-RU" sz="2400" kern="1200" dirty="0" smtClean="0"/>
            <a:t>;</a:t>
          </a:r>
          <a:endParaRPr lang="en-US" sz="2400" kern="1200" dirty="0"/>
        </a:p>
        <a:p>
          <a:pPr marL="228600" lvl="1" indent="-228600" algn="l" defTabSz="1066800">
            <a:lnSpc>
              <a:spcPct val="90000"/>
            </a:lnSpc>
            <a:spcBef>
              <a:spcPct val="0"/>
            </a:spcBef>
            <a:spcAft>
              <a:spcPct val="20000"/>
            </a:spcAft>
            <a:buChar char="••"/>
          </a:pPr>
          <a:r>
            <a:rPr lang="en-US" sz="2400" kern="1200" dirty="0" smtClean="0"/>
            <a:t>Additional costs if the market cannot handle</a:t>
          </a:r>
          <a:r>
            <a:rPr lang="ru-RU" sz="2400" kern="1200" dirty="0" smtClean="0"/>
            <a:t> </a:t>
          </a:r>
          <a:r>
            <a:rPr lang="en-US" sz="2400" kern="1200" dirty="0" smtClean="0"/>
            <a:t>the price that will need to be charged</a:t>
          </a:r>
          <a:r>
            <a:rPr lang="ru-RU" sz="2400" kern="1200" dirty="0" smtClean="0"/>
            <a:t>;</a:t>
          </a:r>
          <a:endParaRPr lang="en-US" sz="2400" kern="1200" dirty="0" smtClean="0"/>
        </a:p>
        <a:p>
          <a:pPr marL="228600" lvl="1" indent="-228600" algn="l" defTabSz="1066800">
            <a:lnSpc>
              <a:spcPct val="90000"/>
            </a:lnSpc>
            <a:spcBef>
              <a:spcPct val="0"/>
            </a:spcBef>
            <a:spcAft>
              <a:spcPct val="20000"/>
            </a:spcAft>
            <a:buChar char="••"/>
          </a:pPr>
          <a:r>
            <a:rPr lang="en-US" sz="2400" kern="1200" dirty="0" smtClean="0"/>
            <a:t>Too reliant on technologies developed outside</a:t>
          </a:r>
          <a:r>
            <a:rPr lang="ru-RU" sz="2400" kern="1200" dirty="0" smtClean="0"/>
            <a:t> </a:t>
          </a:r>
          <a:r>
            <a:rPr lang="en-US" sz="2400" kern="1200" dirty="0" smtClean="0"/>
            <a:t>the business.</a:t>
          </a:r>
        </a:p>
      </dsp:txBody>
      <dsp:txXfrm>
        <a:off x="0" y="3052407"/>
        <a:ext cx="8424936" cy="157216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8FD520-530E-46E2-888B-61ECF78718F8}">
      <dsp:nvSpPr>
        <dsp:cNvPr id="0" name=""/>
        <dsp:cNvSpPr/>
      </dsp:nvSpPr>
      <dsp:spPr>
        <a:xfrm>
          <a:off x="896908" y="0"/>
          <a:ext cx="4639109" cy="4639109"/>
        </a:xfrm>
        <a:prstGeom prst="triangle">
          <a:avLst/>
        </a:prstGeom>
        <a:solidFill>
          <a:schemeClr val="tx2">
            <a:lumMod val="20000"/>
            <a:lumOff val="80000"/>
          </a:schemeClr>
        </a:solidFill>
        <a:ln>
          <a:noFill/>
        </a:ln>
        <a:effectLst>
          <a:outerShdw blurRad="50800" dist="12700" dir="5400000" algn="ctr"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9CD833CE-CAB1-48C8-8C2C-011D4E16F1FA}">
      <dsp:nvSpPr>
        <dsp:cNvPr id="0" name=""/>
        <dsp:cNvSpPr/>
      </dsp:nvSpPr>
      <dsp:spPr>
        <a:xfrm>
          <a:off x="3216462" y="464363"/>
          <a:ext cx="3015420" cy="824529"/>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12700" dir="5400000" algn="ctr" rotWithShape="0">
            <a:srgbClr val="000000">
              <a:alpha val="50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i="0" kern="1200" dirty="0" smtClean="0">
              <a:solidFill>
                <a:schemeClr val="tx1"/>
              </a:solidFill>
              <a:effectLst/>
              <a:latin typeface="Arial" panose="020B0604020202020204" pitchFamily="34" charset="0"/>
              <a:ea typeface="+mn-ea"/>
              <a:cs typeface="+mn-cs"/>
            </a:rPr>
            <a:t>“Cease and desist letter”</a:t>
          </a:r>
          <a:endParaRPr lang="en-US" sz="2000" b="1" i="0" kern="1200" dirty="0"/>
        </a:p>
      </dsp:txBody>
      <dsp:txXfrm>
        <a:off x="3256712" y="504613"/>
        <a:ext cx="2934920" cy="744029"/>
      </dsp:txXfrm>
    </dsp:sp>
    <dsp:sp modelId="{251F4283-C7A1-4065-973E-560092D2BB1C}">
      <dsp:nvSpPr>
        <dsp:cNvPr id="0" name=""/>
        <dsp:cNvSpPr/>
      </dsp:nvSpPr>
      <dsp:spPr>
        <a:xfrm>
          <a:off x="3216462" y="1391959"/>
          <a:ext cx="3015420" cy="824529"/>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12700" dir="5400000" algn="ctr" rotWithShape="0">
            <a:srgbClr val="000000">
              <a:alpha val="50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tx1"/>
              </a:solidFill>
              <a:effectLst/>
              <a:latin typeface="Arial" panose="020B0604020202020204" pitchFamily="34" charset="0"/>
              <a:ea typeface="+mn-ea"/>
              <a:cs typeface="+mn-cs"/>
            </a:rPr>
            <a:t>Negotiate a licensing agreement</a:t>
          </a:r>
          <a:endParaRPr lang="en-US" sz="2000" kern="1200" dirty="0"/>
        </a:p>
      </dsp:txBody>
      <dsp:txXfrm>
        <a:off x="3256712" y="1432209"/>
        <a:ext cx="2934920" cy="744029"/>
      </dsp:txXfrm>
    </dsp:sp>
    <dsp:sp modelId="{18B37A8F-F170-4A67-80AA-0EF3B1A89BA0}">
      <dsp:nvSpPr>
        <dsp:cNvPr id="0" name=""/>
        <dsp:cNvSpPr/>
      </dsp:nvSpPr>
      <dsp:spPr>
        <a:xfrm>
          <a:off x="3216462" y="2319554"/>
          <a:ext cx="3015420" cy="824529"/>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12700" dir="5400000" algn="ctr" rotWithShape="0">
            <a:srgbClr val="000000">
              <a:alpha val="50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tx1"/>
              </a:solidFill>
              <a:effectLst/>
              <a:latin typeface="Arial" panose="020B0604020202020204" pitchFamily="34" charset="0"/>
              <a:ea typeface="+mn-ea"/>
              <a:cs typeface="+mn-cs"/>
            </a:rPr>
            <a:t>“interim injunc­tion” </a:t>
          </a:r>
          <a:endParaRPr lang="en-US" sz="2000" kern="1200" dirty="0"/>
        </a:p>
      </dsp:txBody>
      <dsp:txXfrm>
        <a:off x="3256712" y="2359804"/>
        <a:ext cx="2934920" cy="744029"/>
      </dsp:txXfrm>
    </dsp:sp>
    <dsp:sp modelId="{436D915F-A77C-4F08-8701-60A51478CE67}">
      <dsp:nvSpPr>
        <dsp:cNvPr id="0" name=""/>
        <dsp:cNvSpPr/>
      </dsp:nvSpPr>
      <dsp:spPr>
        <a:xfrm>
          <a:off x="3216462" y="3247149"/>
          <a:ext cx="3015420" cy="824529"/>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12700" dir="5400000" algn="ctr" rotWithShape="0">
            <a:srgbClr val="000000">
              <a:alpha val="50000"/>
            </a:srgb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tx1"/>
              </a:solidFill>
              <a:effectLst/>
              <a:latin typeface="Arial" panose="020B0604020202020204" pitchFamily="34" charset="0"/>
              <a:ea typeface="+mn-ea"/>
              <a:cs typeface="+mn-cs"/>
            </a:rPr>
            <a:t>Civil </a:t>
          </a:r>
          <a:r>
            <a:rPr lang="en-US" sz="2000" b="1" kern="1200" dirty="0" smtClean="0">
              <a:solidFill>
                <a:schemeClr val="tx1"/>
              </a:solidFill>
              <a:effectLst/>
              <a:latin typeface="Arial" panose="020B0604020202020204" pitchFamily="34" charset="0"/>
              <a:ea typeface="+mn-ea"/>
              <a:cs typeface="+mn-cs"/>
            </a:rPr>
            <a:t>proceedings</a:t>
          </a:r>
          <a:endParaRPr lang="en-US" sz="2000" kern="1200" dirty="0"/>
        </a:p>
      </dsp:txBody>
      <dsp:txXfrm>
        <a:off x="3256712" y="3287399"/>
        <a:ext cx="2934920" cy="744029"/>
      </dsp:txXfrm>
    </dsp:sp>
  </dsp:spTree>
</dsp:drawing>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E94946-CD97-4349-BDF0-1716C27A1268}" type="datetimeFigureOut">
              <a:rPr lang="en-US" smtClean="0"/>
              <a:t>10/16/2022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77FB73-94E3-4998-BDF6-BB46D07C3F5C}" type="slidenum">
              <a:rPr lang="en-US" smtClean="0"/>
              <a:t>‹#›</a:t>
            </a:fld>
            <a:endParaRPr lang="en-US"/>
          </a:p>
        </p:txBody>
      </p:sp>
    </p:spTree>
    <p:extLst>
      <p:ext uri="{BB962C8B-B14F-4D97-AF65-F5344CB8AC3E}">
        <p14:creationId xmlns:p14="http://schemas.microsoft.com/office/powerpoint/2010/main" val="1104792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801F485B-A3A2-4F9E-896F-3AB042E6C880}" type="slidenum">
              <a:rPr lang="en-US" altLang="en-US" sz="1200" smtClean="0"/>
              <a:pPr/>
              <a:t>1</a:t>
            </a:fld>
            <a:endParaRPr lang="en-US" altLang="en-US" sz="1200"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eaLnBrk="1" hangingPunct="1"/>
            <a:r>
              <a:rPr lang="en-US" altLang="en-US" dirty="0" smtClean="0"/>
              <a:t>These slides are based on Inventing the Future – An Introduction to Patents for Small and Medium-sized Enterprises available at https://www.wipo.int/edocs/pubdocs/en/wipo_pub_917_1.pdf. While these slides provides an overall context and content for slides on the subject, trainers are encouraged to adapt the slide to their national, sectoral or industrial context in which this presentation is being used.  The trainer may encourage the participants to discuss products they know that are based on technical innovations. A trainer is advised to explain that the course will be of a practical nature. A trainer should try to avoid entering into complex legal issues, such as the details of registration procedures or substantive legal issues, or options for protection for which the advise of a specialist (an IP consultant, an agent or a lawyer) would be necessary</a:t>
            </a:r>
          </a:p>
        </p:txBody>
      </p:sp>
    </p:spTree>
    <p:extLst>
      <p:ext uri="{BB962C8B-B14F-4D97-AF65-F5344CB8AC3E}">
        <p14:creationId xmlns:p14="http://schemas.microsoft.com/office/powerpoint/2010/main" val="7295719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2B7E933D-A835-4D32-9216-6373E13B1E1A}" type="slidenum">
              <a:rPr lang="en-US" altLang="en-US" sz="1200" smtClean="0"/>
              <a:pPr/>
              <a:t>10</a:t>
            </a:fld>
            <a:endParaRPr lang="en-US" altLang="en-US" sz="1200"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pPr indent="-228600" eaLnBrk="1" hangingPunct="1"/>
            <a:r>
              <a:rPr lang="en-US" altLang="en-US" smtClean="0"/>
              <a:t>In most national or regional patent laws, patentable subject matter is defined negatively, i.e., by providing a list of what cannot be patented. While there are considerable differences between countries, these are examples of some of the areas that are excluded from patentability in many jurisdictions</a:t>
            </a:r>
            <a:r>
              <a:rPr lang="en-GB" altLang="en-US" smtClean="0"/>
              <a:t>. </a:t>
            </a:r>
            <a:endParaRPr lang="fr-FR" altLang="en-US" sz="1400" b="1" smtClean="0">
              <a:solidFill>
                <a:srgbClr val="4C2600"/>
              </a:solidFill>
            </a:endParaRPr>
          </a:p>
        </p:txBody>
      </p:sp>
    </p:spTree>
    <p:extLst>
      <p:ext uri="{BB962C8B-B14F-4D97-AF65-F5344CB8AC3E}">
        <p14:creationId xmlns:p14="http://schemas.microsoft.com/office/powerpoint/2010/main" val="20018149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p:spPr>
        <p:txBody>
          <a:bodyPr/>
          <a:lstStyle/>
          <a:p>
            <a:r>
              <a:rPr lang="en-US" altLang="en-US" smtClean="0"/>
              <a:t>The definition of prior art can differ from country to country. In many countries, any information disclosed to the public anywhere in the world in written or oral form, by display or through public use constitutes prior art. As such, for example, the publication of the invention in a scientific journal, its presentation at a conference, its use in commerce or its display in a company’s catalogue could thus destroy the novelty of the invention and render it unpatentable. It is therefore important to treat inventions from the outset as trade secrets and to prevent their accidental disclosure before filing the patent application. To get a reliable understanding of what is included in the prior art, consult a competent patent agent. Prior art often includes “secret prior art” such as pending unpublished patent applications, provided they are published later.</a:t>
            </a:r>
          </a:p>
        </p:txBody>
      </p:sp>
      <p:sp>
        <p:nvSpPr>
          <p:cNvPr id="28676"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FF87A91A-022B-4C19-8129-F317B8551C52}" type="slidenum">
              <a:rPr lang="en-US" altLang="en-US" sz="1200" smtClean="0"/>
              <a:pPr/>
              <a:t>11</a:t>
            </a:fld>
            <a:endParaRPr lang="en-US" altLang="en-US" sz="1200" smtClean="0"/>
          </a:p>
        </p:txBody>
      </p:sp>
    </p:spTree>
    <p:extLst>
      <p:ext uri="{BB962C8B-B14F-4D97-AF65-F5344CB8AC3E}">
        <p14:creationId xmlns:p14="http://schemas.microsoft.com/office/powerpoint/2010/main" val="2279973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p:spPr>
        <p:txBody>
          <a:bodyPr/>
          <a:lstStyle/>
          <a:p>
            <a:endParaRPr lang="en-US" altLang="en-US" dirty="0" smtClean="0"/>
          </a:p>
        </p:txBody>
      </p:sp>
      <p:sp>
        <p:nvSpPr>
          <p:cNvPr id="31748"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CE0111FE-9EB0-4C41-B1D0-AC100E5175B0}" type="slidenum">
              <a:rPr lang="en-US" altLang="en-US" sz="1200" smtClean="0"/>
              <a:pPr/>
              <a:t>13</a:t>
            </a:fld>
            <a:endParaRPr lang="en-US" altLang="en-US" sz="1200" smtClean="0"/>
          </a:p>
        </p:txBody>
      </p:sp>
    </p:spTree>
    <p:extLst>
      <p:ext uri="{BB962C8B-B14F-4D97-AF65-F5344CB8AC3E}">
        <p14:creationId xmlns:p14="http://schemas.microsoft.com/office/powerpoint/2010/main" val="8771406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p:spPr>
        <p:txBody>
          <a:bodyPr/>
          <a:lstStyle/>
          <a:p>
            <a:r>
              <a:rPr lang="en-US" altLang="en-US" smtClean="0"/>
              <a:t>In some countries, patent law requires the inventor to disclose the “best mode” for practicing the invention. For patents involving microorganisms, many countries require the microorganism to be deposited at a recognized depositary institution.</a:t>
            </a:r>
          </a:p>
          <a:p>
            <a:endParaRPr lang="en-US" altLang="en-US" smtClean="0"/>
          </a:p>
        </p:txBody>
      </p:sp>
      <p:sp>
        <p:nvSpPr>
          <p:cNvPr id="33796"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1CFE569B-2777-4C86-9C4D-729C50394B52}" type="slidenum">
              <a:rPr lang="en-US" altLang="en-US" sz="1200" smtClean="0"/>
              <a:pPr/>
              <a:t>14</a:t>
            </a:fld>
            <a:endParaRPr lang="en-US" altLang="en-US" sz="1200" smtClean="0"/>
          </a:p>
        </p:txBody>
      </p:sp>
    </p:spTree>
    <p:extLst>
      <p:ext uri="{BB962C8B-B14F-4D97-AF65-F5344CB8AC3E}">
        <p14:creationId xmlns:p14="http://schemas.microsoft.com/office/powerpoint/2010/main" val="28260506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449D760D-8B7C-4067-8DED-1F15888D7D0B}" type="slidenum">
              <a:rPr lang="en-US" altLang="en-US" sz="1200" smtClean="0"/>
              <a:pPr/>
              <a:t>15</a:t>
            </a:fld>
            <a:endParaRPr lang="en-US" altLang="en-US" sz="1200" smtClean="0"/>
          </a:p>
        </p:txBody>
      </p:sp>
      <p:sp>
        <p:nvSpPr>
          <p:cNvPr id="358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p:txBody>
          <a:bodyPr/>
          <a:lstStyle/>
          <a:p>
            <a:pPr>
              <a:defRPr/>
            </a:pPr>
            <a:r>
              <a:rPr lang="en-US" dirty="0" smtClean="0"/>
              <a:t>A patent grants its owner the right to exclude others from commercially using the invention. This includes the right to prevent or stop others from making, using, offering for sale, selling or importing a product or process based on the patented invention without the owner’s permission. </a:t>
            </a:r>
          </a:p>
          <a:p>
            <a:pPr>
              <a:defRPr/>
            </a:pPr>
            <a:endParaRPr lang="en-US" dirty="0" smtClean="0"/>
          </a:p>
          <a:p>
            <a:pPr>
              <a:defRPr/>
            </a:pPr>
            <a:r>
              <a:rPr lang="en-US" dirty="0" smtClean="0"/>
              <a:t>Importantly, a patent does not grant the owner the “freedom to use” or the right to exploit the technology covered by the patent, only the right to exclude others. While this may seem a subtle distinction, it is essential in understanding the patent system and how multiple patents interact. In fact, patents owned by others may overlap, encompass or complement the patent. The patent holder may therefore need to obtain a license to use other people’s inventions in order to commercialize its own patented invention. </a:t>
            </a:r>
          </a:p>
          <a:p>
            <a:pPr>
              <a:defRPr/>
            </a:pPr>
            <a:endParaRPr lang="en-US" dirty="0" smtClean="0"/>
          </a:p>
          <a:p>
            <a:pPr>
              <a:defRPr/>
            </a:pPr>
            <a:r>
              <a:rPr lang="en-US" dirty="0" smtClean="0"/>
              <a:t>Moreover, before certain inventions (such as pharmaceutical drugs) can be commercialized, other governmental clearances may be required (e.g., marketing approval from the relevant regulatory body).</a:t>
            </a:r>
            <a:endParaRPr lang="en-GB" altLang="en-US" dirty="0" smtClean="0"/>
          </a:p>
          <a:p>
            <a:pPr marL="228600" indent="-228600" eaLnBrk="1" hangingPunct="1">
              <a:defRPr/>
            </a:pPr>
            <a:endParaRPr lang="en-GB" altLang="en-US" dirty="0" smtClean="0"/>
          </a:p>
          <a:p>
            <a:pPr marL="228600" indent="-228600" eaLnBrk="1" hangingPunct="1">
              <a:defRPr/>
            </a:pPr>
            <a:endParaRPr lang="en-GB" altLang="en-US" sz="1000" dirty="0" smtClean="0"/>
          </a:p>
        </p:txBody>
      </p:sp>
    </p:spTree>
    <p:extLst>
      <p:ext uri="{BB962C8B-B14F-4D97-AF65-F5344CB8AC3E}">
        <p14:creationId xmlns:p14="http://schemas.microsoft.com/office/powerpoint/2010/main" val="24792707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p:spPr>
        <p:txBody>
          <a:bodyPr/>
          <a:lstStyle/>
          <a:p>
            <a:endParaRPr lang="en-US" altLang="en-US" smtClean="0"/>
          </a:p>
        </p:txBody>
      </p:sp>
      <p:sp>
        <p:nvSpPr>
          <p:cNvPr id="37892"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3734C1DA-5490-43D9-B394-88483605E505}" type="slidenum">
              <a:rPr lang="en-US" altLang="en-US" sz="1200" smtClean="0"/>
              <a:pPr/>
              <a:t>16</a:t>
            </a:fld>
            <a:endParaRPr lang="en-US" altLang="en-US" sz="1200" smtClean="0"/>
          </a:p>
        </p:txBody>
      </p:sp>
    </p:spTree>
    <p:extLst>
      <p:ext uri="{BB962C8B-B14F-4D97-AF65-F5344CB8AC3E}">
        <p14:creationId xmlns:p14="http://schemas.microsoft.com/office/powerpoint/2010/main" val="15032814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p:spPr>
        <p:txBody>
          <a:bodyPr/>
          <a:lstStyle/>
          <a:p>
            <a:endParaRPr lang="en-US" altLang="en-US" dirty="0" smtClean="0"/>
          </a:p>
        </p:txBody>
      </p:sp>
      <p:sp>
        <p:nvSpPr>
          <p:cNvPr id="39940"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C768D2C7-F85C-4FA3-AE96-63B85141C978}" type="slidenum">
              <a:rPr lang="en-US" altLang="en-US" sz="1200" smtClean="0"/>
              <a:pPr/>
              <a:t>17</a:t>
            </a:fld>
            <a:endParaRPr lang="en-US" altLang="en-US" sz="1200" smtClean="0"/>
          </a:p>
        </p:txBody>
      </p:sp>
    </p:spTree>
    <p:extLst>
      <p:ext uri="{BB962C8B-B14F-4D97-AF65-F5344CB8AC3E}">
        <p14:creationId xmlns:p14="http://schemas.microsoft.com/office/powerpoint/2010/main" val="6388816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0C938B12-DA3D-419E-910E-93312944E5E3}" type="slidenum">
              <a:rPr lang="en-US" altLang="en-US" sz="1200" smtClean="0"/>
              <a:pPr/>
              <a:t>21</a:t>
            </a:fld>
            <a:endParaRPr lang="en-US" altLang="en-US" sz="1200"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p:spPr>
        <p:txBody>
          <a:bodyPr/>
          <a:lstStyle/>
          <a:p>
            <a:pPr marL="228600" indent="-228600" eaLnBrk="1" hangingPunct="1">
              <a:lnSpc>
                <a:spcPct val="80000"/>
              </a:lnSpc>
            </a:pPr>
            <a:endParaRPr lang="en-GB" altLang="en-US" sz="900" smtClean="0"/>
          </a:p>
          <a:p>
            <a:pPr marL="228600" indent="-228600" eaLnBrk="1" hangingPunct="1">
              <a:lnSpc>
                <a:spcPct val="80000"/>
              </a:lnSpc>
            </a:pPr>
            <a:endParaRPr lang="en-GB" altLang="en-US" sz="500" b="1" u="sng" smtClean="0"/>
          </a:p>
        </p:txBody>
      </p:sp>
    </p:spTree>
    <p:extLst>
      <p:ext uri="{BB962C8B-B14F-4D97-AF65-F5344CB8AC3E}">
        <p14:creationId xmlns:p14="http://schemas.microsoft.com/office/powerpoint/2010/main" val="30955259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p:spPr>
        <p:txBody>
          <a:bodyPr/>
          <a:lstStyle/>
          <a:p>
            <a:pPr marL="228600" indent="-228600" eaLnBrk="1" hangingPunct="1">
              <a:lnSpc>
                <a:spcPct val="90000"/>
              </a:lnSpc>
            </a:pPr>
            <a:endParaRPr lang="en-US" altLang="en-US" smtClean="0"/>
          </a:p>
        </p:txBody>
      </p:sp>
      <p:sp>
        <p:nvSpPr>
          <p:cNvPr id="47108"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05DF1288-98DC-4DA3-97F5-A54F31ECB97D}" type="slidenum">
              <a:rPr lang="en-US" altLang="en-US" sz="1200" smtClean="0"/>
              <a:pPr/>
              <a:t>22</a:t>
            </a:fld>
            <a:endParaRPr lang="en-US" altLang="en-US" sz="1200" smtClean="0"/>
          </a:p>
        </p:txBody>
      </p:sp>
    </p:spTree>
    <p:extLst>
      <p:ext uri="{BB962C8B-B14F-4D97-AF65-F5344CB8AC3E}">
        <p14:creationId xmlns:p14="http://schemas.microsoft.com/office/powerpoint/2010/main" val="10492922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p:spPr>
        <p:txBody>
          <a:bodyPr/>
          <a:lstStyle/>
          <a:p>
            <a:endParaRPr lang="en-US" altLang="en-US" smtClean="0"/>
          </a:p>
        </p:txBody>
      </p:sp>
      <p:sp>
        <p:nvSpPr>
          <p:cNvPr id="49156"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9B1662C7-7756-4D33-8A3C-81969E023046}" type="slidenum">
              <a:rPr lang="en-US" altLang="en-US" sz="1200" smtClean="0"/>
              <a:pPr/>
              <a:t>23</a:t>
            </a:fld>
            <a:endParaRPr lang="en-US" altLang="en-US" sz="1200" smtClean="0"/>
          </a:p>
        </p:txBody>
      </p:sp>
    </p:spTree>
    <p:extLst>
      <p:ext uri="{BB962C8B-B14F-4D97-AF65-F5344CB8AC3E}">
        <p14:creationId xmlns:p14="http://schemas.microsoft.com/office/powerpoint/2010/main" val="3583163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36D3B187-EC7C-42DD-89D6-E564683017FE}" type="slidenum">
              <a:rPr lang="en-US" altLang="en-US" sz="1200" smtClean="0"/>
              <a:pPr/>
              <a:t>2</a:t>
            </a:fld>
            <a:endParaRPr lang="en-US" altLang="en-US" sz="1200" smtClean="0"/>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p:spPr>
        <p:txBody>
          <a:bodyPr/>
          <a:lstStyle/>
          <a:p>
            <a:pPr marL="228600" indent="-228600" eaLnBrk="1" hangingPunct="1">
              <a:lnSpc>
                <a:spcPct val="80000"/>
              </a:lnSpc>
            </a:pPr>
            <a:endParaRPr lang="en-GB" altLang="en-US" sz="900" smtClean="0"/>
          </a:p>
          <a:p>
            <a:pPr marL="228600" indent="-228600" eaLnBrk="1" hangingPunct="1">
              <a:lnSpc>
                <a:spcPct val="80000"/>
              </a:lnSpc>
            </a:pPr>
            <a:endParaRPr lang="en-GB" altLang="en-US" sz="500" b="1" u="sng" smtClean="0"/>
          </a:p>
        </p:txBody>
      </p:sp>
    </p:spTree>
    <p:extLst>
      <p:ext uri="{BB962C8B-B14F-4D97-AF65-F5344CB8AC3E}">
        <p14:creationId xmlns:p14="http://schemas.microsoft.com/office/powerpoint/2010/main" val="917651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p:spPr>
        <p:txBody>
          <a:bodyPr/>
          <a:lstStyle/>
          <a:p>
            <a:pPr marL="228600" indent="-228600">
              <a:buFont typeface="Calibri Light" panose="020F0302020204030204" pitchFamily="34" charset="0"/>
              <a:buAutoNum type="arabicPeriod"/>
            </a:pPr>
            <a:r>
              <a:rPr lang="en-US" altLang="en-US" b="1" dirty="0" smtClean="0"/>
              <a:t>Formal examination</a:t>
            </a:r>
            <a:r>
              <a:rPr lang="en-US" altLang="en-US" dirty="0" smtClean="0"/>
              <a:t>. The patent office examines the application to ensure that it complies with the administrative requirements or formalities (e.g., that all the relevant documentation has been included and the application fee has been paid). </a:t>
            </a:r>
          </a:p>
          <a:p>
            <a:pPr marL="228600" indent="-228600">
              <a:buFont typeface="Calibri Light" panose="020F0302020204030204" pitchFamily="34" charset="0"/>
              <a:buAutoNum type="arabicPeriod"/>
            </a:pPr>
            <a:r>
              <a:rPr lang="en-US" altLang="en-US" b="1" dirty="0" smtClean="0"/>
              <a:t>Search</a:t>
            </a:r>
            <a:r>
              <a:rPr lang="en-US" altLang="en-US" dirty="0" smtClean="0"/>
              <a:t>. In many countries, the patent office conducts a search to determine the prior art in the specific field to which the invention relates. The search report is used during the substantive examination to compare the claimed invention with the prior art. </a:t>
            </a:r>
          </a:p>
          <a:p>
            <a:pPr marL="228600" indent="-228600">
              <a:buFont typeface="Calibri Light" panose="020F0302020204030204" pitchFamily="34" charset="0"/>
              <a:buAutoNum type="arabicPeriod"/>
            </a:pPr>
            <a:r>
              <a:rPr lang="en-US" altLang="en-US" b="1" dirty="0" smtClean="0"/>
              <a:t>Substantive examination</a:t>
            </a:r>
            <a:r>
              <a:rPr lang="en-US" altLang="en-US" dirty="0" smtClean="0"/>
              <a:t>. The aim of substantive examination is to ensure that the application satisfies the patentability requirements. Not all patent offices check applications against all the patentability requirements, and some only do so upon request within a specified time. The results of the examination are sent in writing to the applicant (or their attorney) to provide an opportunity to respond to and/or remove any objections raised during the examination. This process often results in a narrowing of the scope of the patent application. </a:t>
            </a:r>
          </a:p>
          <a:p>
            <a:pPr marL="228600" indent="-228600">
              <a:buFont typeface="Calibri Light" panose="020F0302020204030204" pitchFamily="34" charset="0"/>
              <a:buAutoNum type="arabicPeriod"/>
            </a:pPr>
            <a:r>
              <a:rPr lang="en-US" altLang="en-US" b="1" dirty="0" smtClean="0"/>
              <a:t>Publication</a:t>
            </a:r>
            <a:r>
              <a:rPr lang="en-US" altLang="en-US" dirty="0" smtClean="0"/>
              <a:t>. In most countries, the patent application is published 18 months after the first filing date. In general, patent offices also publish the patent once it is granted. </a:t>
            </a:r>
          </a:p>
          <a:p>
            <a:pPr marL="228600" indent="-228600">
              <a:buFont typeface="Calibri Light" panose="020F0302020204030204" pitchFamily="34" charset="0"/>
              <a:buAutoNum type="arabicPeriod"/>
            </a:pPr>
            <a:r>
              <a:rPr lang="en-US" altLang="en-US" b="1" dirty="0" smtClean="0"/>
              <a:t>Grant</a:t>
            </a:r>
            <a:r>
              <a:rPr lang="en-US" altLang="en-US" dirty="0" smtClean="0"/>
              <a:t>. If the examination process reaches a positive conclusion, the patent office grants the patent and issues a certificate of grant. </a:t>
            </a:r>
          </a:p>
          <a:p>
            <a:pPr marL="228600" indent="-228600">
              <a:buFont typeface="Calibri Light" panose="020F0302020204030204" pitchFamily="34" charset="0"/>
              <a:buAutoNum type="arabicPeriod"/>
            </a:pPr>
            <a:r>
              <a:rPr lang="en-US" altLang="en-US" b="1" dirty="0" smtClean="0"/>
              <a:t>Opposition</a:t>
            </a:r>
            <a:r>
              <a:rPr lang="en-US" altLang="en-US" dirty="0" smtClean="0"/>
              <a:t>. Many patent offices provide a period during which third parties may oppose the grant of a patent, for example on the basis that the claimed invention is not new. Opposition proceedings may be pre-grant and/or post-grant, and are possible within specified time limits. </a:t>
            </a:r>
          </a:p>
          <a:p>
            <a:pPr marL="228600" indent="-228600" eaLnBrk="1" hangingPunct="1">
              <a:lnSpc>
                <a:spcPct val="80000"/>
              </a:lnSpc>
            </a:pPr>
            <a:endParaRPr lang="en-US" altLang="en-US" dirty="0" smtClean="0"/>
          </a:p>
        </p:txBody>
      </p:sp>
      <p:sp>
        <p:nvSpPr>
          <p:cNvPr id="51204"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3B2AC30C-89A7-4348-AD87-19B687F592B9}" type="slidenum">
              <a:rPr lang="en-US" altLang="en-US" sz="1200" smtClean="0"/>
              <a:pPr/>
              <a:t>24</a:t>
            </a:fld>
            <a:endParaRPr lang="en-US" altLang="en-US" sz="1200" smtClean="0"/>
          </a:p>
        </p:txBody>
      </p:sp>
    </p:spTree>
    <p:extLst>
      <p:ext uri="{BB962C8B-B14F-4D97-AF65-F5344CB8AC3E}">
        <p14:creationId xmlns:p14="http://schemas.microsoft.com/office/powerpoint/2010/main" val="41261573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7FBDBDD9-D7B1-46DB-A822-67942E88C9F0}" type="slidenum">
              <a:rPr lang="en-US" altLang="en-US" sz="1200" smtClean="0"/>
              <a:pPr/>
              <a:t>25</a:t>
            </a:fld>
            <a:endParaRPr lang="en-US" altLang="en-US" sz="1200" smtClean="0"/>
          </a:p>
        </p:txBody>
      </p:sp>
      <p:sp>
        <p:nvSpPr>
          <p:cNvPr id="53251"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p:txBody>
          <a:bodyPr/>
          <a:lstStyle/>
          <a:p>
            <a:pPr>
              <a:defRPr/>
            </a:pPr>
            <a:r>
              <a:rPr lang="en-US" sz="1100" dirty="0" smtClean="0"/>
              <a:t>The costs vary considerably from country to country and within a country depending on factors such as the nature of the invention, its complexity, the attorney’s fees, the length of the application and objections raised during the examination by the patent office. It is important to keep in mind the costs related to patenting, including payment of maintenance fees after the patent is granted, and to budget properly for them: </a:t>
            </a:r>
          </a:p>
          <a:p>
            <a:pPr marL="171450" indent="-171450">
              <a:buFont typeface="Arial" panose="020B0604020202020204" pitchFamily="34" charset="0"/>
              <a:buChar char="•"/>
              <a:defRPr/>
            </a:pPr>
            <a:r>
              <a:rPr lang="en-US" sz="1100" dirty="0" smtClean="0"/>
              <a:t>There are generally costs associated with performing a </a:t>
            </a:r>
            <a:r>
              <a:rPr lang="en-US" sz="1100" b="1" dirty="0" smtClean="0"/>
              <a:t>prior art search</a:t>
            </a:r>
            <a:r>
              <a:rPr lang="en-US" sz="1100" dirty="0" smtClean="0"/>
              <a:t>, particularly if you rely on the services of an expert. </a:t>
            </a:r>
          </a:p>
          <a:p>
            <a:pPr marL="171450" indent="-171450">
              <a:buFont typeface="Arial" panose="020B0604020202020204" pitchFamily="34" charset="0"/>
              <a:buChar char="•"/>
              <a:defRPr/>
            </a:pPr>
            <a:r>
              <a:rPr lang="en-US" sz="1100" dirty="0" smtClean="0"/>
              <a:t>There are </a:t>
            </a:r>
            <a:r>
              <a:rPr lang="en-US" sz="1100" b="1" dirty="0" smtClean="0"/>
              <a:t>official filing fees </a:t>
            </a:r>
            <a:r>
              <a:rPr lang="en-US" sz="1100" dirty="0" smtClean="0"/>
              <a:t>that vary widely from country to country. Some countries have discounts for SMEs and/or for online filing. In addition, some countries allow expedited examination on payment of additional fees. </a:t>
            </a:r>
          </a:p>
          <a:p>
            <a:pPr marL="171450" indent="-171450">
              <a:buFont typeface="Arial" panose="020B0604020202020204" pitchFamily="34" charset="0"/>
              <a:buChar char="•"/>
              <a:defRPr/>
            </a:pPr>
            <a:r>
              <a:rPr lang="en-US" sz="1100" dirty="0" smtClean="0"/>
              <a:t>If a </a:t>
            </a:r>
            <a:r>
              <a:rPr lang="en-US" sz="1100" b="1" dirty="0" smtClean="0"/>
              <a:t>patent agent/attorney </a:t>
            </a:r>
            <a:r>
              <a:rPr lang="en-US" sz="1100" dirty="0" smtClean="0"/>
              <a:t>assists in the application process (e.g., to provide an opinion on patentability, draft the patent application, prepare the formal drawings and correspond with the patent office), additional costs will be incurred. </a:t>
            </a:r>
          </a:p>
          <a:p>
            <a:pPr marL="171450" indent="-171450">
              <a:buFont typeface="Arial" panose="020B0604020202020204" pitchFamily="34" charset="0"/>
              <a:buChar char="•"/>
              <a:defRPr/>
            </a:pPr>
            <a:r>
              <a:rPr lang="en-US" sz="1100" dirty="0" smtClean="0"/>
              <a:t>Once a patent has been granted by the patent office, </a:t>
            </a:r>
            <a:r>
              <a:rPr lang="en-US" sz="1100" b="1" dirty="0" smtClean="0"/>
              <a:t>maintenance or renewal fees must be paid</a:t>
            </a:r>
            <a:r>
              <a:rPr lang="en-US" sz="1100" dirty="0" smtClean="0"/>
              <a:t>, generally on an annual basis, to maintain the validity of the patent. </a:t>
            </a:r>
          </a:p>
          <a:p>
            <a:pPr marL="171450" indent="-171450">
              <a:buFont typeface="Arial" panose="020B0604020202020204" pitchFamily="34" charset="0"/>
              <a:buChar char="•"/>
              <a:defRPr/>
            </a:pPr>
            <a:r>
              <a:rPr lang="en-US" sz="1100" dirty="0" smtClean="0"/>
              <a:t>Patenting the invention abroad is likely to entail extra costs including the </a:t>
            </a:r>
            <a:r>
              <a:rPr lang="en-US" sz="1100" b="1" dirty="0" smtClean="0"/>
              <a:t>relevant foreign filing fees </a:t>
            </a:r>
            <a:r>
              <a:rPr lang="en-US" sz="1100" dirty="0" smtClean="0"/>
              <a:t>for the countries in question, the translation costs and the costs of using local </a:t>
            </a:r>
            <a:r>
              <a:rPr lang="en-US" sz="1100" b="1" dirty="0" smtClean="0"/>
              <a:t>patent agents </a:t>
            </a:r>
            <a:r>
              <a:rPr lang="en-US" sz="1100" dirty="0" smtClean="0"/>
              <a:t>(a requirement for foreign applicants in many countries</a:t>
            </a:r>
            <a:r>
              <a:rPr lang="en-US" sz="1100" dirty="0"/>
              <a:t>)</a:t>
            </a:r>
            <a:r>
              <a:rPr lang="en-US" sz="1100" dirty="0" smtClean="0"/>
              <a:t>. </a:t>
            </a:r>
          </a:p>
          <a:p>
            <a:pPr marL="171450" indent="-171450">
              <a:buFont typeface="Arial" panose="020B0604020202020204" pitchFamily="34" charset="0"/>
              <a:buChar char="•"/>
              <a:defRPr/>
            </a:pPr>
            <a:r>
              <a:rPr lang="en-US" sz="1100" dirty="0" smtClean="0"/>
              <a:t>In case of inventions involving microorganisms, where the </a:t>
            </a:r>
            <a:r>
              <a:rPr lang="en-US" sz="1100" b="1" dirty="0" smtClean="0"/>
              <a:t>deposit of the microorganism </a:t>
            </a:r>
            <a:r>
              <a:rPr lang="en-US" sz="1100" dirty="0" smtClean="0"/>
              <a:t>or biological material with a recognized depositary institution is necessary, fees for filing, storage and viability testing of the deposited material will have to be paid. </a:t>
            </a:r>
            <a:endParaRPr lang="en-GB" altLang="en-US" sz="1100" dirty="0" smtClean="0"/>
          </a:p>
          <a:p>
            <a:pPr marL="228600" indent="-228600" eaLnBrk="1" hangingPunct="1">
              <a:lnSpc>
                <a:spcPct val="90000"/>
              </a:lnSpc>
              <a:defRPr/>
            </a:pPr>
            <a:endParaRPr lang="en-GB" altLang="en-US" dirty="0" smtClean="0"/>
          </a:p>
        </p:txBody>
      </p:sp>
    </p:spTree>
    <p:extLst>
      <p:ext uri="{BB962C8B-B14F-4D97-AF65-F5344CB8AC3E}">
        <p14:creationId xmlns:p14="http://schemas.microsoft.com/office/powerpoint/2010/main" val="2799462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p:spPr>
        <p:txBody>
          <a:bodyPr/>
          <a:lstStyle/>
          <a:p>
            <a:r>
              <a:rPr lang="en-US" altLang="en-US" sz="1100" u="sng" dirty="0" smtClean="0"/>
              <a:t>There are a number of reasons to file early</a:t>
            </a:r>
            <a:r>
              <a:rPr lang="en-US" altLang="en-US" sz="1100" dirty="0" smtClean="0"/>
              <a:t>: </a:t>
            </a:r>
          </a:p>
          <a:p>
            <a:r>
              <a:rPr lang="en-US" altLang="en-US" sz="1100" dirty="0" smtClean="0"/>
              <a:t>In virtually all countries (with, until recently, the notable exception of the United States of America - The America Invents Act, enacted on September 16, 2011, changed the U.S. patent system from a first-to-invent to a first-to-file system, effective from March 16, 2013;) patents are granted on a first-to-file basis. Thus, filing an application early helps to ensure that the invention is not lost to others. </a:t>
            </a:r>
          </a:p>
          <a:p>
            <a:r>
              <a:rPr lang="en-US" altLang="en-US" sz="1100" dirty="0" smtClean="0"/>
              <a:t>Applying for patent protection early will make it easier to get financial support or to license the invention to others. </a:t>
            </a:r>
          </a:p>
          <a:p>
            <a:r>
              <a:rPr lang="en-US" altLang="en-US" sz="1100" dirty="0" smtClean="0"/>
              <a:t>The earlier an application is filed, the earlier the patent will be issued and the earlier the rights can be enforced. </a:t>
            </a:r>
          </a:p>
          <a:p>
            <a:endParaRPr lang="en-US" altLang="en-US" sz="1100" dirty="0" smtClean="0"/>
          </a:p>
          <a:p>
            <a:r>
              <a:rPr lang="en-US" altLang="en-US" sz="1100" u="sng" dirty="0" smtClean="0"/>
              <a:t>Nevertheless, rushing to file a patent application may also create problems</a:t>
            </a:r>
            <a:r>
              <a:rPr lang="en-US" altLang="en-US" sz="1100" dirty="0" smtClean="0"/>
              <a:t>: </a:t>
            </a:r>
          </a:p>
          <a:p>
            <a:r>
              <a:rPr lang="en-US" altLang="en-US" sz="1100" dirty="0" smtClean="0"/>
              <a:t>If invention evolves after filing generally not possible to make changes </a:t>
            </a:r>
          </a:p>
          <a:p>
            <a:r>
              <a:rPr lang="en-US" altLang="en-US" sz="1100" dirty="0" smtClean="0"/>
              <a:t>Filing in multiple foreign countries, before it is known whether the invention will be successful, may be expensive.. </a:t>
            </a:r>
          </a:p>
          <a:p>
            <a:endParaRPr lang="en-US" altLang="en-US" sz="1100" dirty="0" smtClean="0"/>
          </a:p>
          <a:p>
            <a:endParaRPr lang="en-US" altLang="en-US" dirty="0" smtClean="0"/>
          </a:p>
        </p:txBody>
      </p:sp>
      <p:sp>
        <p:nvSpPr>
          <p:cNvPr id="56324"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94A2E66B-F57B-426E-803C-347102E6B760}" type="slidenum">
              <a:rPr lang="en-US" altLang="en-US" sz="1200" smtClean="0"/>
              <a:pPr/>
              <a:t>27</a:t>
            </a:fld>
            <a:endParaRPr lang="en-US" altLang="en-US" sz="1200" smtClean="0"/>
          </a:p>
        </p:txBody>
      </p:sp>
    </p:spTree>
    <p:extLst>
      <p:ext uri="{BB962C8B-B14F-4D97-AF65-F5344CB8AC3E}">
        <p14:creationId xmlns:p14="http://schemas.microsoft.com/office/powerpoint/2010/main" val="22185041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F054F8CF-3782-4AE6-9962-70EB07C3F029}" type="slidenum">
              <a:rPr lang="en-US" altLang="en-US" sz="1200" smtClean="0"/>
              <a:pPr/>
              <a:t>28</a:t>
            </a:fld>
            <a:endParaRPr lang="en-US" altLang="en-US" sz="1200" smtClean="0"/>
          </a:p>
        </p:txBody>
      </p:sp>
      <p:sp>
        <p:nvSpPr>
          <p:cNvPr id="58371"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p:txBody>
          <a:bodyPr/>
          <a:lstStyle/>
          <a:p>
            <a:pPr indent="-228600" eaLnBrk="1" hangingPunct="1">
              <a:lnSpc>
                <a:spcPct val="90000"/>
              </a:lnSpc>
              <a:defRPr/>
            </a:pPr>
            <a:r>
              <a:rPr lang="en-US" dirty="0" smtClean="0"/>
              <a:t>Keeping an invention </a:t>
            </a:r>
            <a:r>
              <a:rPr lang="en-US" b="1" dirty="0" smtClean="0"/>
              <a:t>confidential </a:t>
            </a:r>
            <a:r>
              <a:rPr lang="en-US" dirty="0" smtClean="0"/>
              <a:t>prior to filing the application is absolutely essential. In many circumstances, pre-filing public disclosure can destroy the novelty of the invention, rendering it </a:t>
            </a:r>
            <a:r>
              <a:rPr lang="en-US" dirty="0" err="1" smtClean="0"/>
              <a:t>unpatentable</a:t>
            </a:r>
            <a:r>
              <a:rPr lang="en-US" dirty="0" smtClean="0"/>
              <a:t>, unless the applicable law provides for a “</a:t>
            </a:r>
            <a:r>
              <a:rPr lang="en-US" b="1" dirty="0" smtClean="0"/>
              <a:t>grace period</a:t>
            </a:r>
            <a:r>
              <a:rPr lang="en-US" dirty="0" smtClean="0"/>
              <a:t>”.</a:t>
            </a:r>
          </a:p>
          <a:p>
            <a:pPr indent="-228600" eaLnBrk="1" hangingPunct="1">
              <a:defRPr/>
            </a:pPr>
            <a:r>
              <a:rPr lang="en-US" dirty="0" smtClean="0"/>
              <a:t>It is therefore critical that inventors, researchers and companies avoid any disclosure of an invention that might affect its patentability until the patent application has been filed. </a:t>
            </a:r>
          </a:p>
          <a:p>
            <a:pPr>
              <a:defRPr/>
            </a:pPr>
            <a:r>
              <a:rPr lang="en-US" dirty="0" smtClean="0"/>
              <a:t>The legislation of some countries provides for a “</a:t>
            </a:r>
            <a:r>
              <a:rPr lang="en-US" b="1" dirty="0" smtClean="0"/>
              <a:t>grace period</a:t>
            </a:r>
            <a:r>
              <a:rPr lang="en-US" dirty="0" smtClean="0"/>
              <a:t>” of six or 12 months, from the moment an invention was disclosed by the inventor or applicant until the application is filed, in which the invention does not lose its patentability because of such disclosure. Where a grace period is available, a company may disclose its invention, for example by displaying it in a trade show or publishing it in a company catalogue or technical journal, and file the patent application within the grace period. </a:t>
            </a:r>
          </a:p>
          <a:p>
            <a:pPr>
              <a:defRPr/>
            </a:pPr>
            <a:r>
              <a:rPr lang="en-US" dirty="0" smtClean="0"/>
              <a:t>However, as the grace period does not apply in all countries, relying on it in your own country may preclude you from patenting the invention in other markets of interest where a grace period is not available. </a:t>
            </a:r>
          </a:p>
          <a:p>
            <a:pPr marL="228600" indent="-228600" eaLnBrk="1" hangingPunct="1">
              <a:defRPr/>
            </a:pPr>
            <a:endParaRPr lang="en-US" altLang="en-US" dirty="0" smtClean="0"/>
          </a:p>
          <a:p>
            <a:pPr marL="228600" indent="-228600" eaLnBrk="1" hangingPunct="1">
              <a:defRPr/>
            </a:pPr>
            <a:endParaRPr lang="en-GB" altLang="en-US" sz="1400" dirty="0" smtClean="0"/>
          </a:p>
          <a:p>
            <a:pPr marL="228600" indent="-228600" eaLnBrk="1" hangingPunct="1">
              <a:lnSpc>
                <a:spcPct val="90000"/>
              </a:lnSpc>
              <a:defRPr/>
            </a:pPr>
            <a:endParaRPr lang="en-GB" altLang="en-US" dirty="0" smtClean="0"/>
          </a:p>
        </p:txBody>
      </p:sp>
    </p:spTree>
    <p:extLst>
      <p:ext uri="{BB962C8B-B14F-4D97-AF65-F5344CB8AC3E}">
        <p14:creationId xmlns:p14="http://schemas.microsoft.com/office/powerpoint/2010/main" val="6760485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50E4C079-7B7F-43A4-B3F5-A420829490B2}" type="slidenum">
              <a:rPr lang="en-US" altLang="en-US" sz="1200" smtClean="0"/>
              <a:pPr/>
              <a:t>29</a:t>
            </a:fld>
            <a:endParaRPr lang="en-US" altLang="en-US" sz="1200" smtClean="0"/>
          </a:p>
        </p:txBody>
      </p:sp>
      <p:sp>
        <p:nvSpPr>
          <p:cNvPr id="60419"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p:txBody>
          <a:bodyPr/>
          <a:lstStyle/>
          <a:p>
            <a:pPr marL="228600" indent="-228600" eaLnBrk="1" hangingPunct="1">
              <a:lnSpc>
                <a:spcPct val="90000"/>
              </a:lnSpc>
              <a:defRPr/>
            </a:pPr>
            <a:r>
              <a:rPr lang="en-GB" altLang="en-US" sz="1100" dirty="0" smtClean="0"/>
              <a:t>A </a:t>
            </a:r>
            <a:r>
              <a:rPr lang="en-US" sz="1100" dirty="0" smtClean="0"/>
              <a:t>patent application has a range of functions: </a:t>
            </a:r>
          </a:p>
          <a:p>
            <a:pPr marL="171450">
              <a:buFont typeface="Arial" panose="020B0604020202020204" pitchFamily="34" charset="0"/>
              <a:buChar char="•"/>
              <a:defRPr/>
            </a:pPr>
            <a:r>
              <a:rPr lang="en-US" sz="1100" dirty="0" smtClean="0"/>
              <a:t>It determines the legal scope of patent protection. </a:t>
            </a:r>
          </a:p>
          <a:p>
            <a:pPr marL="171450">
              <a:buFont typeface="Arial" panose="020B0604020202020204" pitchFamily="34" charset="0"/>
              <a:buChar char="•"/>
              <a:defRPr/>
            </a:pPr>
            <a:r>
              <a:rPr lang="en-US" sz="1100" dirty="0" smtClean="0"/>
              <a:t>It describes the nature of the invention, including instructions on how to implement it. </a:t>
            </a:r>
          </a:p>
          <a:p>
            <a:pPr marL="171450">
              <a:buFont typeface="Arial" panose="020B0604020202020204" pitchFamily="34" charset="0"/>
              <a:buChar char="•"/>
              <a:defRPr/>
            </a:pPr>
            <a:r>
              <a:rPr lang="en-US" sz="1100" dirty="0" smtClean="0"/>
              <a:t>It gives details of the inventor, the patent owner and other legal information. </a:t>
            </a:r>
          </a:p>
          <a:p>
            <a:pPr>
              <a:defRPr/>
            </a:pPr>
            <a:r>
              <a:rPr lang="en-US" sz="1100" dirty="0" smtClean="0"/>
              <a:t>Patent applications follow a similar structure all over the world and consist of a </a:t>
            </a:r>
            <a:r>
              <a:rPr lang="en-US" sz="1100" b="1" dirty="0" smtClean="0"/>
              <a:t>request</a:t>
            </a:r>
            <a:r>
              <a:rPr lang="en-US" sz="1100" dirty="0" smtClean="0"/>
              <a:t>, a </a:t>
            </a:r>
            <a:r>
              <a:rPr lang="en-US" sz="1100" b="1" dirty="0" smtClean="0"/>
              <a:t>description, claims, drawings </a:t>
            </a:r>
            <a:r>
              <a:rPr lang="en-US" sz="1100" dirty="0" smtClean="0"/>
              <a:t>(if necessary) and an </a:t>
            </a:r>
            <a:r>
              <a:rPr lang="en-US" sz="1100" b="1" dirty="0" smtClean="0"/>
              <a:t>abstract</a:t>
            </a:r>
            <a:r>
              <a:rPr lang="en-US" sz="1100" dirty="0" smtClean="0"/>
              <a:t>. </a:t>
            </a:r>
            <a:r>
              <a:rPr lang="en-US" altLang="en-US" sz="1100" b="1" dirty="0" smtClean="0"/>
              <a:t>Description </a:t>
            </a:r>
            <a:r>
              <a:rPr lang="en-US" altLang="en-US" sz="1100" dirty="0" smtClean="0"/>
              <a:t>The written description of an invention must provide sufficient details so that anyone skilled in the same technical field can reconstruct and practice the invention from the description and the drawings without putting in any inventive effort. </a:t>
            </a:r>
          </a:p>
          <a:p>
            <a:pPr>
              <a:defRPr/>
            </a:pPr>
            <a:r>
              <a:rPr lang="en-GB" sz="1100" b="1" dirty="0" smtClean="0"/>
              <a:t>Claims</a:t>
            </a:r>
            <a:r>
              <a:rPr lang="en-GB" sz="1100" dirty="0" smtClean="0"/>
              <a:t> </a:t>
            </a:r>
            <a:r>
              <a:rPr lang="en-US" sz="1100" dirty="0" smtClean="0"/>
              <a:t>The claims determine the scope of protection of a patent. The claims are absolutely crucial since if they are badly drafted, even a truly valuable invention could result in a worthless patent that is easy to “design around” or circumvent.  In patent litigation, interpreting the claims is generally the first step in deciding whether the patent is valid and whether it has been infringed..</a:t>
            </a:r>
          </a:p>
          <a:p>
            <a:pPr>
              <a:defRPr/>
            </a:pPr>
            <a:r>
              <a:rPr lang="en-US" sz="1100" b="1" dirty="0" smtClean="0"/>
              <a:t>Drawings </a:t>
            </a:r>
            <a:r>
              <a:rPr lang="en-US" sz="1100" dirty="0" smtClean="0"/>
              <a:t>The drawings show the technical details of the invention in an abstract and visual way. Drawings are not always a necessary part of the application. If the invention is for a process or method of doing something, drawings are usually not required. </a:t>
            </a:r>
          </a:p>
          <a:p>
            <a:pPr>
              <a:defRPr/>
            </a:pPr>
            <a:r>
              <a:rPr lang="en-US" sz="1100" b="1" dirty="0" smtClean="0"/>
              <a:t>Abstract </a:t>
            </a:r>
            <a:r>
              <a:rPr lang="en-US" sz="1100" dirty="0" smtClean="0"/>
              <a:t>The abstract is a brief summary of the invention. When the patent is published by the patent office, the abstract is included on the front page. The abstract can sometimes be improved or drafted by the patent examiner in the relevant patent office.</a:t>
            </a:r>
          </a:p>
        </p:txBody>
      </p:sp>
    </p:spTree>
    <p:extLst>
      <p:ext uri="{BB962C8B-B14F-4D97-AF65-F5344CB8AC3E}">
        <p14:creationId xmlns:p14="http://schemas.microsoft.com/office/powerpoint/2010/main" val="12404741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p:spPr>
        <p:txBody>
          <a:bodyPr/>
          <a:lstStyle/>
          <a:p>
            <a:endParaRPr lang="en-US" altLang="en-US" smtClean="0"/>
          </a:p>
        </p:txBody>
      </p:sp>
      <p:sp>
        <p:nvSpPr>
          <p:cNvPr id="62468"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1FA33AF2-EEF9-4A95-8D30-E2B398C5FAC6}" type="slidenum">
              <a:rPr lang="en-US" altLang="en-US" sz="1200" smtClean="0"/>
              <a:pPr/>
              <a:t>30</a:t>
            </a:fld>
            <a:endParaRPr lang="en-US" altLang="en-US" sz="1200" smtClean="0"/>
          </a:p>
        </p:txBody>
      </p:sp>
    </p:spTree>
    <p:extLst>
      <p:ext uri="{BB962C8B-B14F-4D97-AF65-F5344CB8AC3E}">
        <p14:creationId xmlns:p14="http://schemas.microsoft.com/office/powerpoint/2010/main" val="124145546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p:spPr>
        <p:txBody>
          <a:bodyPr/>
          <a:lstStyle/>
          <a:p>
            <a:pPr indent="-228600" eaLnBrk="1" hangingPunct="1"/>
            <a:r>
              <a:rPr lang="en-GB" altLang="en-US" b="1" smtClean="0"/>
              <a:t>Detailed explanation:</a:t>
            </a:r>
            <a:r>
              <a:rPr lang="en-GB" altLang="en-US" sz="1400" smtClean="0"/>
              <a:t> </a:t>
            </a:r>
            <a:r>
              <a:rPr lang="en-US" altLang="en-US" smtClean="0"/>
              <a:t>Most patent laws limit the number of different inventions that may be included in one patent application. These include the so-called requirement of </a:t>
            </a:r>
            <a:r>
              <a:rPr lang="en-US" altLang="en-US" b="1" smtClean="0"/>
              <a:t>unity of invention</a:t>
            </a:r>
            <a:r>
              <a:rPr lang="en-US" altLang="en-US" smtClean="0"/>
              <a:t>. While some countries (for example, the United States of America) enforce this requirement rather strictly, others (e.g., the European Patent Convention) permit groups of inventions so linked as to form a single </a:t>
            </a:r>
            <a:r>
              <a:rPr lang="en-US" altLang="en-US" b="1" smtClean="0"/>
              <a:t>“inventive concept” </a:t>
            </a:r>
            <a:r>
              <a:rPr lang="en-US" altLang="en-US" smtClean="0"/>
              <a:t>to be included in a single application. In case of lack of unity of invention, the applicant may be required to either restrict the claims or divide the application (creating “divisional” applications). As a result of differences in the applicable law, one patent application may suffice in some countries, while in others, two or more applications may have to be filed to cover the same ground. When filing under the PCT, it is common to link groups of inventions according to the European approach, and to divide the application as necessary after entering the national phase. </a:t>
            </a:r>
          </a:p>
        </p:txBody>
      </p:sp>
      <p:sp>
        <p:nvSpPr>
          <p:cNvPr id="64516"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F9F3D53B-D222-4ED5-94D1-298D180531D8}" type="slidenum">
              <a:rPr lang="en-US" altLang="en-US" sz="1200" smtClean="0"/>
              <a:pPr/>
              <a:t>31</a:t>
            </a:fld>
            <a:endParaRPr lang="en-US" altLang="en-US" sz="1200" smtClean="0"/>
          </a:p>
        </p:txBody>
      </p:sp>
    </p:spTree>
    <p:extLst>
      <p:ext uri="{BB962C8B-B14F-4D97-AF65-F5344CB8AC3E}">
        <p14:creationId xmlns:p14="http://schemas.microsoft.com/office/powerpoint/2010/main" val="15643237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0777D182-35CA-4497-8BC6-2606AB7C8CE0}" type="slidenum">
              <a:rPr lang="en-US" altLang="en-US" sz="1200" smtClean="0"/>
              <a:pPr/>
              <a:t>32</a:t>
            </a:fld>
            <a:endParaRPr lang="en-US" altLang="en-US" sz="1200"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p:spPr>
        <p:txBody>
          <a:bodyPr/>
          <a:lstStyle/>
          <a:p>
            <a:pPr marL="228600" indent="-228600" eaLnBrk="1" hangingPunct="1"/>
            <a:endParaRPr lang="en-GB" altLang="en-US" sz="900" smtClean="0"/>
          </a:p>
          <a:p>
            <a:pPr marL="228600" indent="-228600" eaLnBrk="1" hangingPunct="1">
              <a:lnSpc>
                <a:spcPct val="80000"/>
              </a:lnSpc>
            </a:pPr>
            <a:endParaRPr lang="en-GB" altLang="en-US" sz="900" smtClean="0"/>
          </a:p>
          <a:p>
            <a:pPr marL="228600" indent="-228600" eaLnBrk="1" hangingPunct="1">
              <a:lnSpc>
                <a:spcPct val="80000"/>
              </a:lnSpc>
            </a:pPr>
            <a:endParaRPr lang="en-GB" altLang="en-US" sz="900" smtClean="0"/>
          </a:p>
          <a:p>
            <a:pPr marL="228600" indent="-228600" eaLnBrk="1" hangingPunct="1">
              <a:lnSpc>
                <a:spcPct val="80000"/>
              </a:lnSpc>
            </a:pPr>
            <a:endParaRPr lang="en-GB" altLang="en-US" sz="500" b="1" u="sng" smtClean="0"/>
          </a:p>
        </p:txBody>
      </p:sp>
    </p:spTree>
    <p:extLst>
      <p:ext uri="{BB962C8B-B14F-4D97-AF65-F5344CB8AC3E}">
        <p14:creationId xmlns:p14="http://schemas.microsoft.com/office/powerpoint/2010/main" val="144264664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p:spPr>
        <p:txBody>
          <a:bodyPr/>
          <a:lstStyle/>
          <a:p>
            <a:pPr marL="228600" indent="-228600" eaLnBrk="1" hangingPunct="1">
              <a:lnSpc>
                <a:spcPct val="80000"/>
              </a:lnSpc>
            </a:pPr>
            <a:endParaRPr lang="en-US" altLang="en-US" smtClean="0"/>
          </a:p>
        </p:txBody>
      </p:sp>
      <p:sp>
        <p:nvSpPr>
          <p:cNvPr id="68612"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D544A3C9-AC15-48D8-88D3-DFC8502E4662}" type="slidenum">
              <a:rPr lang="en-US" altLang="en-US" sz="1200" smtClean="0"/>
              <a:pPr/>
              <a:t>33</a:t>
            </a:fld>
            <a:endParaRPr lang="en-US" altLang="en-US" sz="1200" smtClean="0"/>
          </a:p>
        </p:txBody>
      </p:sp>
    </p:spTree>
    <p:extLst>
      <p:ext uri="{BB962C8B-B14F-4D97-AF65-F5344CB8AC3E}">
        <p14:creationId xmlns:p14="http://schemas.microsoft.com/office/powerpoint/2010/main" val="31574865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p:spPr>
        <p:txBody>
          <a:bodyPr/>
          <a:lstStyle/>
          <a:p>
            <a:endParaRPr lang="en-US" altLang="en-US" smtClean="0"/>
          </a:p>
        </p:txBody>
      </p:sp>
      <p:sp>
        <p:nvSpPr>
          <p:cNvPr id="70660"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005B38A9-B1E3-424D-9C1B-ED67C795B340}" type="slidenum">
              <a:rPr lang="en-US" altLang="en-US" sz="1200" smtClean="0"/>
              <a:pPr/>
              <a:t>34</a:t>
            </a:fld>
            <a:endParaRPr lang="en-US" altLang="en-US" sz="1200" smtClean="0"/>
          </a:p>
        </p:txBody>
      </p:sp>
    </p:spTree>
    <p:extLst>
      <p:ext uri="{BB962C8B-B14F-4D97-AF65-F5344CB8AC3E}">
        <p14:creationId xmlns:p14="http://schemas.microsoft.com/office/powerpoint/2010/main" val="39179899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marL="228600" indent="-228600" eaLnBrk="1" hangingPunct="1">
              <a:lnSpc>
                <a:spcPct val="90000"/>
              </a:lnSpc>
              <a:defRPr/>
            </a:pPr>
            <a:endParaRPr lang="en-GB" altLang="en-US" sz="1000" dirty="0" smtClean="0"/>
          </a:p>
          <a:p>
            <a:pPr>
              <a:defRPr/>
            </a:pPr>
            <a:r>
              <a:rPr lang="en-GB" altLang="en-US" sz="1000" b="1" dirty="0" smtClean="0"/>
              <a:t>Detailed explanation:</a:t>
            </a:r>
            <a:r>
              <a:rPr lang="en-GB" altLang="en-US" sz="1000" dirty="0" smtClean="0"/>
              <a:t> </a:t>
            </a:r>
            <a:r>
              <a:rPr lang="en-US" dirty="0" smtClean="0"/>
              <a:t>A patent is an exclusive right granted by the government for an </a:t>
            </a:r>
            <a:r>
              <a:rPr lang="en-US" b="1" dirty="0" smtClean="0"/>
              <a:t>invention </a:t>
            </a:r>
            <a:r>
              <a:rPr lang="en-US" dirty="0" smtClean="0"/>
              <a:t>that is </a:t>
            </a:r>
            <a:r>
              <a:rPr lang="en-US" b="1" dirty="0" smtClean="0"/>
              <a:t>new, involves an inventive step </a:t>
            </a:r>
            <a:r>
              <a:rPr lang="en-US" dirty="0" smtClean="0"/>
              <a:t>and is </a:t>
            </a:r>
            <a:r>
              <a:rPr lang="en-US" b="1" dirty="0" smtClean="0"/>
              <a:t>capable of industrial application. </a:t>
            </a:r>
            <a:endParaRPr lang="en-US" dirty="0" smtClean="0"/>
          </a:p>
          <a:p>
            <a:pPr>
              <a:defRPr/>
            </a:pPr>
            <a:r>
              <a:rPr lang="en-US" dirty="0" smtClean="0"/>
              <a:t>It gives its owner the legal right to exclude or stop others from making, using, offering for sale, selling or importing a product or process based on the patented invention. </a:t>
            </a:r>
          </a:p>
          <a:p>
            <a:pPr>
              <a:defRPr/>
            </a:pPr>
            <a:r>
              <a:rPr lang="en-US" dirty="0" smtClean="0"/>
              <a:t>A patent is a </a:t>
            </a:r>
            <a:r>
              <a:rPr lang="en-US" b="1" dirty="0" smtClean="0"/>
              <a:t>powerful business tool </a:t>
            </a:r>
            <a:r>
              <a:rPr lang="en-US" dirty="0" smtClean="0"/>
              <a:t>to gain exclusivity over a new product or process while developing a strong market position or earning revenues through licensing. A complex product such as a camera, mobile phone or car may incorporate many different patented inventions owned by various holders. </a:t>
            </a:r>
          </a:p>
          <a:p>
            <a:pPr>
              <a:defRPr/>
            </a:pPr>
            <a:endParaRPr lang="en-US" dirty="0" smtClean="0"/>
          </a:p>
          <a:p>
            <a:pPr>
              <a:defRPr/>
            </a:pPr>
            <a:r>
              <a:rPr lang="en-US" dirty="0" smtClean="0"/>
              <a:t>In some countries infringement may be considered to occur since the date of publication of the patent application (generally 18 months from the date of filing).</a:t>
            </a:r>
          </a:p>
          <a:p>
            <a:pPr>
              <a:defRPr/>
            </a:pPr>
            <a:endParaRPr lang="en-US" dirty="0" smtClean="0"/>
          </a:p>
          <a:p>
            <a:pPr>
              <a:defRPr/>
            </a:pPr>
            <a:r>
              <a:rPr lang="en-US" dirty="0" smtClean="0"/>
              <a:t>How long does patent protection last? The international standard is protection for 20 years from the date of filing the application, provided the renewal or maintenance fees are paid on time and no request for invalidation or revocation succeeds during this period.  While this is the legal life of a patent, if it turns out that the invention has become obsolete or cannot be successfully commercialized, the patent holder may decide to stop paying maintenance or renewal fees, leaving the patent to expire earlier and fall into the public domain. </a:t>
            </a:r>
          </a:p>
          <a:p>
            <a:pPr>
              <a:defRPr/>
            </a:pPr>
            <a:r>
              <a:rPr lang="en-US" dirty="0" smtClean="0"/>
              <a:t>In some countries, protection may be extended beyond 20 years, or in very specific circumstances a Supplementary Protection Certificate (SPC) may be granted. Such extensions are typically available for patents suffering from delayed commercialization resulting from the time required to obtain marketing approval from the appropriate governmental authorities (e.g., pharmaceuticals or agrochemicals). SPCs have a limited duration and generally cannot exceed five years. </a:t>
            </a:r>
          </a:p>
          <a:p>
            <a:pPr>
              <a:defRPr/>
            </a:pPr>
            <a:endParaRPr lang="en-US" dirty="0" smtClean="0"/>
          </a:p>
          <a:p>
            <a:pPr>
              <a:defRPr/>
            </a:pPr>
            <a:r>
              <a:rPr lang="en-US" dirty="0" smtClean="0"/>
              <a:t>. </a:t>
            </a:r>
          </a:p>
        </p:txBody>
      </p:sp>
      <p:sp>
        <p:nvSpPr>
          <p:cNvPr id="12292"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0F287DF6-22E0-4705-92F3-3F33E0AF1E95}" type="slidenum">
              <a:rPr lang="en-US" altLang="en-US" sz="1200" smtClean="0"/>
              <a:pPr/>
              <a:t>3</a:t>
            </a:fld>
            <a:endParaRPr lang="en-US" altLang="en-US" sz="1200" smtClean="0"/>
          </a:p>
        </p:txBody>
      </p:sp>
    </p:spTree>
    <p:extLst>
      <p:ext uri="{BB962C8B-B14F-4D97-AF65-F5344CB8AC3E}">
        <p14:creationId xmlns:p14="http://schemas.microsoft.com/office/powerpoint/2010/main" val="26438249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7FE7C0FA-63D4-42B3-9FF7-2EE96251B727}" type="slidenum">
              <a:rPr lang="en-US" altLang="en-US" sz="1200" smtClean="0"/>
              <a:pPr/>
              <a:t>35</a:t>
            </a:fld>
            <a:endParaRPr lang="en-US" altLang="en-US" sz="1200" smtClean="0"/>
          </a:p>
        </p:txBody>
      </p:sp>
      <p:sp>
        <p:nvSpPr>
          <p:cNvPr id="72707"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p:txBody>
          <a:bodyPr/>
          <a:lstStyle/>
          <a:p>
            <a:pPr marL="171450" indent="-171450">
              <a:buFont typeface="Arial" panose="020B0604020202020204" pitchFamily="34" charset="0"/>
              <a:buChar char="•"/>
              <a:defRPr/>
            </a:pPr>
            <a:r>
              <a:rPr lang="en-US" b="1" dirty="0" smtClean="0"/>
              <a:t>The national route</a:t>
            </a:r>
            <a:r>
              <a:rPr lang="en-US" dirty="0" smtClean="0"/>
              <a:t>. Apply to the national patent office of each country of interest by filing a patent application in the required language, complying with the national formality requirements and paying the required fees. This path may be very cumbersome and expensive for multiple countries. </a:t>
            </a:r>
          </a:p>
          <a:p>
            <a:pPr marL="171450" indent="-171450">
              <a:buFont typeface="Arial" panose="020B0604020202020204" pitchFamily="34" charset="0"/>
              <a:buChar char="•"/>
              <a:defRPr/>
            </a:pPr>
            <a:r>
              <a:rPr lang="en-US" b="1" dirty="0" smtClean="0"/>
              <a:t>The regional route</a:t>
            </a:r>
            <a:r>
              <a:rPr lang="en-US" dirty="0" smtClean="0"/>
              <a:t>. When countries are members of a regional patent system, protection with effect in the territories of all or some of these may be sought by filing an application with the relevant regional office. The regional patent offices are: </a:t>
            </a:r>
          </a:p>
          <a:p>
            <a:pPr marL="628650" lvl="1" indent="-171450">
              <a:buFont typeface="Arial" panose="020B0604020202020204" pitchFamily="34" charset="0"/>
              <a:buChar char="•"/>
              <a:defRPr/>
            </a:pPr>
            <a:r>
              <a:rPr lang="en-US" dirty="0" smtClean="0"/>
              <a:t>the African </a:t>
            </a:r>
            <a:r>
              <a:rPr lang="en-US" b="1" dirty="0" smtClean="0"/>
              <a:t>Intellectual </a:t>
            </a:r>
            <a:r>
              <a:rPr lang="en-US" dirty="0" smtClean="0"/>
              <a:t>Property Organization (OAPI) (</a:t>
            </a:r>
            <a:r>
              <a:rPr lang="en-US" i="1" dirty="0" smtClean="0"/>
              <a:t>www.oapi.wipo. net); </a:t>
            </a:r>
            <a:endParaRPr lang="en-US" i="1" dirty="0"/>
          </a:p>
          <a:p>
            <a:pPr marL="628650" lvl="1" indent="-171450">
              <a:buFont typeface="Arial" panose="020B0604020202020204" pitchFamily="34" charset="0"/>
              <a:buChar char="•"/>
              <a:defRPr/>
            </a:pPr>
            <a:r>
              <a:rPr lang="en-US" dirty="0" smtClean="0"/>
              <a:t>the African </a:t>
            </a:r>
            <a:r>
              <a:rPr lang="en-US" b="1" dirty="0" smtClean="0"/>
              <a:t>Regional </a:t>
            </a:r>
            <a:r>
              <a:rPr lang="en-US" dirty="0" smtClean="0"/>
              <a:t>Industrial Property Organization (ARIPO) (</a:t>
            </a:r>
            <a:r>
              <a:rPr lang="en-US" i="1" dirty="0" smtClean="0"/>
              <a:t>www. aripo.org); </a:t>
            </a:r>
            <a:endParaRPr lang="en-US" dirty="0"/>
          </a:p>
          <a:p>
            <a:pPr marL="628650" lvl="1" indent="-171450">
              <a:buFont typeface="Arial" panose="020B0604020202020204" pitchFamily="34" charset="0"/>
              <a:buChar char="•"/>
              <a:defRPr/>
            </a:pPr>
            <a:r>
              <a:rPr lang="en-US" dirty="0" smtClean="0"/>
              <a:t>the Eurasian </a:t>
            </a:r>
            <a:r>
              <a:rPr lang="en-US" b="1" dirty="0" smtClean="0"/>
              <a:t>Patent </a:t>
            </a:r>
            <a:r>
              <a:rPr lang="en-US" dirty="0" smtClean="0"/>
              <a:t>Organization (EAPO) (</a:t>
            </a:r>
            <a:r>
              <a:rPr lang="en-US" i="1" dirty="0" smtClean="0"/>
              <a:t>www.eapo.org); </a:t>
            </a:r>
            <a:endParaRPr lang="en-US" dirty="0"/>
          </a:p>
          <a:p>
            <a:pPr marL="628650" lvl="1" indent="-171450">
              <a:buFont typeface="Arial" panose="020B0604020202020204" pitchFamily="34" charset="0"/>
              <a:buChar char="•"/>
              <a:defRPr/>
            </a:pPr>
            <a:r>
              <a:rPr lang="en-US" dirty="0" smtClean="0"/>
              <a:t>the European </a:t>
            </a:r>
            <a:r>
              <a:rPr lang="en-US" b="1" dirty="0" smtClean="0"/>
              <a:t>Patent </a:t>
            </a:r>
            <a:r>
              <a:rPr lang="en-US" dirty="0" smtClean="0"/>
              <a:t>Office (EPO) (</a:t>
            </a:r>
            <a:r>
              <a:rPr lang="en-US" i="1" dirty="0" smtClean="0"/>
              <a:t>www.epo.org); </a:t>
            </a:r>
            <a:r>
              <a:rPr lang="en-US" dirty="0" smtClean="0"/>
              <a:t>and </a:t>
            </a:r>
          </a:p>
          <a:p>
            <a:pPr marL="628650" lvl="1" indent="-171450">
              <a:buFont typeface="Courier New" panose="02070309020205020404" pitchFamily="49" charset="0"/>
              <a:buChar char="o"/>
              <a:defRPr/>
            </a:pPr>
            <a:r>
              <a:rPr lang="en-US" dirty="0" smtClean="0"/>
              <a:t>the Patent Office of </a:t>
            </a:r>
            <a:r>
              <a:rPr lang="en-US" b="1" dirty="0" smtClean="0"/>
              <a:t>the </a:t>
            </a:r>
            <a:r>
              <a:rPr lang="en-US" dirty="0" smtClean="0"/>
              <a:t>Cooperation Council for the Arab States of the Gulf (GCC Patent Office) (</a:t>
            </a:r>
            <a:r>
              <a:rPr lang="en-US" i="1" dirty="0" smtClean="0"/>
              <a:t>www.gccpo.org). </a:t>
            </a:r>
          </a:p>
          <a:p>
            <a:pPr>
              <a:buFont typeface="Arial" panose="020B0604020202020204" pitchFamily="34" charset="0"/>
              <a:buNone/>
              <a:defRPr/>
            </a:pPr>
            <a:endParaRPr lang="en-GB" altLang="en-US" b="1" dirty="0" smtClean="0"/>
          </a:p>
          <a:p>
            <a:pPr marL="228600" indent="-228600" eaLnBrk="1" hangingPunct="1">
              <a:lnSpc>
                <a:spcPct val="80000"/>
              </a:lnSpc>
              <a:defRPr/>
            </a:pPr>
            <a:endParaRPr lang="en-GB" altLang="en-US" sz="1000" dirty="0" smtClean="0"/>
          </a:p>
        </p:txBody>
      </p:sp>
    </p:spTree>
    <p:extLst>
      <p:ext uri="{BB962C8B-B14F-4D97-AF65-F5344CB8AC3E}">
        <p14:creationId xmlns:p14="http://schemas.microsoft.com/office/powerpoint/2010/main" val="77634460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68B5F9F6-5746-4BD1-B6AA-E37F165A6347}" type="slidenum">
              <a:rPr lang="en-US" altLang="en-US" sz="1200" smtClean="0"/>
              <a:pPr/>
              <a:t>37</a:t>
            </a:fld>
            <a:endParaRPr lang="en-US" altLang="en-US" sz="1200"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p:spPr>
        <p:txBody>
          <a:bodyPr/>
          <a:lstStyle/>
          <a:p>
            <a:pPr marL="228600" indent="-228600" eaLnBrk="1" hangingPunct="1">
              <a:lnSpc>
                <a:spcPct val="80000"/>
              </a:lnSpc>
            </a:pPr>
            <a:endParaRPr lang="en-GB" altLang="en-US" sz="900" smtClean="0"/>
          </a:p>
          <a:p>
            <a:pPr marL="228600" indent="-228600" eaLnBrk="1" hangingPunct="1">
              <a:lnSpc>
                <a:spcPct val="80000"/>
              </a:lnSpc>
            </a:pPr>
            <a:endParaRPr lang="en-GB" altLang="en-US" sz="900" smtClean="0"/>
          </a:p>
          <a:p>
            <a:pPr marL="228600" indent="-228600" eaLnBrk="1" hangingPunct="1">
              <a:lnSpc>
                <a:spcPct val="80000"/>
              </a:lnSpc>
            </a:pPr>
            <a:endParaRPr lang="en-GB" altLang="en-US" sz="500" b="1" u="sng" smtClean="0"/>
          </a:p>
        </p:txBody>
      </p:sp>
    </p:spTree>
    <p:extLst>
      <p:ext uri="{BB962C8B-B14F-4D97-AF65-F5344CB8AC3E}">
        <p14:creationId xmlns:p14="http://schemas.microsoft.com/office/powerpoint/2010/main" val="99657863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indent="-228600" eaLnBrk="1" hangingPunct="1">
              <a:defRPr/>
            </a:pPr>
            <a:r>
              <a:rPr lang="en-US" dirty="0" smtClean="0"/>
              <a:t>A patent on its own is no guarantee of commercial success. It is a tool that enhances a company’s capacity to benefit from its product or technological innovation. In order to provide a tangible benefit, a patent needs to be exploited effectively, and will generally make money only if the relevant product or process is successful. To take a patented invention to market, a company has a range of options.</a:t>
            </a:r>
          </a:p>
          <a:p>
            <a:pPr>
              <a:defRPr/>
            </a:pPr>
            <a:r>
              <a:rPr lang="en-US" dirty="0" smtClean="0"/>
              <a:t>The commercial success of a new product does not hinge only on its technical features. The invention may be excellent from a technical point of view, but if there is no demand for it or if the product is not properly marketed, it is unlikely to attract consumers. Commercial success therefore depends on a range of other factors, including the design of the product, the availability of financial resources, the development of an effective marketing strategy and the price of the product in comparison with competing or substitute products. </a:t>
            </a:r>
          </a:p>
        </p:txBody>
      </p:sp>
      <p:sp>
        <p:nvSpPr>
          <p:cNvPr id="77828"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883FC761-9212-4916-AB1F-87BEF11EC349}" type="slidenum">
              <a:rPr lang="en-US" altLang="en-US" sz="1200" smtClean="0"/>
              <a:pPr/>
              <a:t>38</a:t>
            </a:fld>
            <a:endParaRPr lang="en-US" altLang="en-US" sz="1200" smtClean="0"/>
          </a:p>
        </p:txBody>
      </p:sp>
    </p:spTree>
    <p:extLst>
      <p:ext uri="{BB962C8B-B14F-4D97-AF65-F5344CB8AC3E}">
        <p14:creationId xmlns:p14="http://schemas.microsoft.com/office/powerpoint/2010/main" val="303350403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89B681D4-EA37-4398-B588-EBE86636BE3B}" type="slidenum">
              <a:rPr lang="en-US" altLang="en-US" sz="1200" smtClean="0"/>
              <a:pPr/>
              <a:t>39</a:t>
            </a:fld>
            <a:endParaRPr lang="en-US" altLang="en-US" sz="1200" smtClean="0"/>
          </a:p>
        </p:txBody>
      </p:sp>
      <p:sp>
        <p:nvSpPr>
          <p:cNvPr id="79875"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p:txBody>
          <a:bodyPr/>
          <a:lstStyle/>
          <a:p>
            <a:pPr>
              <a:defRPr/>
            </a:pPr>
            <a:r>
              <a:rPr lang="en-US" dirty="0" smtClean="0"/>
              <a:t>Selling a patent is called </a:t>
            </a:r>
            <a:r>
              <a:rPr lang="en-US" b="1" dirty="0" smtClean="0"/>
              <a:t>assigning </a:t>
            </a:r>
            <a:r>
              <a:rPr lang="en-US" dirty="0" smtClean="0"/>
              <a:t>it, and it will transfer ownership of the patent to another person. </a:t>
            </a:r>
            <a:r>
              <a:rPr lang="en-US" b="1" dirty="0" smtClean="0"/>
              <a:t>Licensing </a:t>
            </a:r>
            <a:r>
              <a:rPr lang="en-US" dirty="0" smtClean="0"/>
              <a:t>a patent instead of assigning means that the rights are “rented” to others in return for royalty payments. Licensing can be a very financially rewarding strategy for that reason. </a:t>
            </a:r>
            <a:r>
              <a:rPr lang="en-US" b="1" dirty="0" smtClean="0"/>
              <a:t>Assignment</a:t>
            </a:r>
            <a:r>
              <a:rPr lang="en-US" dirty="0" smtClean="0"/>
              <a:t>, on the other hand, commonly means that an agreed-upon payment is received once, with no future royalties, regardless of how profitable the patent ends up being. </a:t>
            </a:r>
          </a:p>
          <a:p>
            <a:pPr>
              <a:defRPr/>
            </a:pPr>
            <a:r>
              <a:rPr lang="en-US" dirty="0" smtClean="0"/>
              <a:t>There may be occasions when an assignment is advantageous. If a patent is sold for a lump sum, the value is received immediately, without having to wait up to 20 years to realize that value progressively. The risk of the patent being superseded by another technology can also be avoided. In addition, assignment of the patent to a start-up company may be a precondition for funding, if the patent does not belong to the company. </a:t>
            </a:r>
          </a:p>
          <a:p>
            <a:pPr>
              <a:defRPr/>
            </a:pPr>
            <a:r>
              <a:rPr lang="en-US" dirty="0" smtClean="0"/>
              <a:t>A patent is licensed when the owner of the patent (the licensor) grants permission to another (the licensee) to use the patented invention for mutually agreed purposes. In such cases, a license agreement is generally signed between the two parties, specifying the terms and scope of the agreement. </a:t>
            </a:r>
          </a:p>
          <a:p>
            <a:pPr>
              <a:defRPr/>
            </a:pPr>
            <a:r>
              <a:rPr lang="en-US" dirty="0" smtClean="0"/>
              <a:t>In licensing transactions, the owner of the right is generally compensated through lump-sum payments and/or recurring royalties, which may be based on sales volume of the relevant product (per-unit royalty) or on net sales (sales-based royalty). In many cases, payment under a patent license is a combination of a lump sum and royalties. In some instances, an equity stake in the licensee company may replace a royalty. </a:t>
            </a:r>
          </a:p>
          <a:p>
            <a:pPr>
              <a:defRPr/>
            </a:pPr>
            <a:r>
              <a:rPr lang="en-US" dirty="0" smtClean="0"/>
              <a:t> </a:t>
            </a:r>
            <a:endParaRPr lang="en-GB" altLang="en-US" dirty="0" smtClean="0"/>
          </a:p>
          <a:p>
            <a:pPr marL="228600" indent="-228600" eaLnBrk="1" hangingPunct="1">
              <a:defRPr/>
            </a:pPr>
            <a:endParaRPr lang="en-GB" altLang="en-US" sz="1000" dirty="0" smtClean="0"/>
          </a:p>
        </p:txBody>
      </p:sp>
    </p:spTree>
    <p:extLst>
      <p:ext uri="{BB962C8B-B14F-4D97-AF65-F5344CB8AC3E}">
        <p14:creationId xmlns:p14="http://schemas.microsoft.com/office/powerpoint/2010/main" val="308376251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p:spPr>
        <p:txBody>
          <a:bodyPr/>
          <a:lstStyle/>
          <a:p>
            <a:endParaRPr lang="en-US" altLang="en-US" smtClean="0"/>
          </a:p>
        </p:txBody>
      </p:sp>
      <p:sp>
        <p:nvSpPr>
          <p:cNvPr id="81924"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3F2F635E-5EC6-47BD-B466-C742210B7029}" type="slidenum">
              <a:rPr lang="en-US" altLang="en-US" sz="1200" smtClean="0"/>
              <a:pPr/>
              <a:t>40</a:t>
            </a:fld>
            <a:endParaRPr lang="en-US" altLang="en-US" sz="1200" smtClean="0"/>
          </a:p>
        </p:txBody>
      </p:sp>
    </p:spTree>
    <p:extLst>
      <p:ext uri="{BB962C8B-B14F-4D97-AF65-F5344CB8AC3E}">
        <p14:creationId xmlns:p14="http://schemas.microsoft.com/office/powerpoint/2010/main" val="177346366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p:spPr>
        <p:txBody>
          <a:bodyPr/>
          <a:lstStyle/>
          <a:p>
            <a:endParaRPr lang="en-US" altLang="en-US" smtClean="0"/>
          </a:p>
        </p:txBody>
      </p:sp>
      <p:sp>
        <p:nvSpPr>
          <p:cNvPr id="83972"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1B4A9962-F44D-4ABA-BE24-A99A1020BD6C}" type="slidenum">
              <a:rPr lang="en-US" altLang="en-US" sz="1200" smtClean="0"/>
              <a:pPr/>
              <a:t>41</a:t>
            </a:fld>
            <a:endParaRPr lang="en-US" altLang="en-US" sz="1200" smtClean="0"/>
          </a:p>
        </p:txBody>
      </p:sp>
    </p:spTree>
    <p:extLst>
      <p:ext uri="{BB962C8B-B14F-4D97-AF65-F5344CB8AC3E}">
        <p14:creationId xmlns:p14="http://schemas.microsoft.com/office/powerpoint/2010/main" val="226950574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Notes Placeholder 2"/>
          <p:cNvSpPr>
            <a:spLocks noGrp="1"/>
          </p:cNvSpPr>
          <p:nvPr>
            <p:ph type="body" idx="1"/>
          </p:nvPr>
        </p:nvSpPr>
        <p:spPr>
          <a:noFill/>
        </p:spPr>
        <p:txBody>
          <a:bodyPr/>
          <a:lstStyle/>
          <a:p>
            <a:r>
              <a:rPr lang="en-US" altLang="en-US" smtClean="0"/>
              <a:t>In deciding whether to grant an exclusive or a non-exclusive license, it depends on the product and on the company’s business strategy. For example, if the technology can become a standard that is needed by all players in a specific market to perform their business, a non-exclusive, widely held license would be the most advantageous. If the product needs one company to invest heavily to commercialize the product (e.g., a pharmaceutical product that requires investment in performing clinical trials), a potential licensee will not want to face competition from other licensees and may rightly insist on obtaining an exclusive license. </a:t>
            </a:r>
          </a:p>
          <a:p>
            <a:r>
              <a:rPr lang="en-US" altLang="en-US" smtClean="0"/>
              <a:t>If a competitors patent is required then cross licensing may be considered if the competitors is interested in the patents that the company has to offer. Cross-licensing is very common in industries where a number of patents covering a wide range of complementary inventions are held by two or more competitors. Such competing companies often seek to ensure their freedom to operate by granting rights to their patents in return for the grant of similar rights by competitors. </a:t>
            </a:r>
          </a:p>
        </p:txBody>
      </p:sp>
      <p:sp>
        <p:nvSpPr>
          <p:cNvPr id="86019"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E6B76633-B3B6-4E70-A55D-03BED7FF3B57}" type="slidenum">
              <a:rPr lang="en-US" altLang="en-US" sz="1200" smtClean="0"/>
              <a:pPr/>
              <a:t>42</a:t>
            </a:fld>
            <a:endParaRPr lang="en-US" altLang="en-US" sz="1200" smtClean="0"/>
          </a:p>
        </p:txBody>
      </p:sp>
    </p:spTree>
    <p:extLst>
      <p:ext uri="{BB962C8B-B14F-4D97-AF65-F5344CB8AC3E}">
        <p14:creationId xmlns:p14="http://schemas.microsoft.com/office/powerpoint/2010/main" val="162628208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755D4610-0E90-4205-9CDA-39BF4EDA4457}" type="slidenum">
              <a:rPr lang="en-US" altLang="en-US" sz="1200" smtClean="0"/>
              <a:pPr/>
              <a:t>43</a:t>
            </a:fld>
            <a:endParaRPr lang="en-US" altLang="en-US" sz="1200" smtClean="0"/>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p:spPr>
        <p:txBody>
          <a:bodyPr/>
          <a:lstStyle/>
          <a:p>
            <a:pPr marL="228600" indent="-228600" eaLnBrk="1" hangingPunct="1"/>
            <a:endParaRPr lang="en-GB" altLang="en-US" sz="900" smtClean="0"/>
          </a:p>
          <a:p>
            <a:pPr marL="228600" indent="-228600" eaLnBrk="1" hangingPunct="1"/>
            <a:endParaRPr lang="en-GB" altLang="en-US" sz="900" smtClean="0"/>
          </a:p>
          <a:p>
            <a:pPr marL="228600" indent="-228600" eaLnBrk="1" hangingPunct="1">
              <a:lnSpc>
                <a:spcPct val="80000"/>
              </a:lnSpc>
            </a:pPr>
            <a:endParaRPr lang="en-GB" altLang="en-US" sz="900" smtClean="0"/>
          </a:p>
          <a:p>
            <a:pPr marL="228600" indent="-228600" eaLnBrk="1" hangingPunct="1">
              <a:lnSpc>
                <a:spcPct val="80000"/>
              </a:lnSpc>
            </a:pPr>
            <a:endParaRPr lang="en-GB" altLang="en-US" sz="900" smtClean="0"/>
          </a:p>
          <a:p>
            <a:pPr marL="228600" indent="-228600" eaLnBrk="1" hangingPunct="1">
              <a:lnSpc>
                <a:spcPct val="80000"/>
              </a:lnSpc>
            </a:pPr>
            <a:endParaRPr lang="en-GB" altLang="en-US" sz="500" b="1" u="sng" smtClean="0"/>
          </a:p>
        </p:txBody>
      </p:sp>
    </p:spTree>
    <p:extLst>
      <p:ext uri="{BB962C8B-B14F-4D97-AF65-F5344CB8AC3E}">
        <p14:creationId xmlns:p14="http://schemas.microsoft.com/office/powerpoint/2010/main" val="359419988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p:spPr>
        <p:txBody>
          <a:bodyPr/>
          <a:lstStyle/>
          <a:p>
            <a:r>
              <a:rPr lang="en-US" altLang="en-US" smtClean="0"/>
              <a:t>Who is responsible for enforcing patent rights? </a:t>
            </a:r>
          </a:p>
          <a:p>
            <a:r>
              <a:rPr lang="en-US" altLang="en-US" smtClean="0"/>
              <a:t>The main responsibility for identifying and taking action against infringers of a patent lies with its owner. Of course, educating employees on how to identify infringers can help a business in mon­itoring the marketplace. Nevertheless, a patent owner is responsible for mon­itoring the use of its invention in the marketplace, identifying any infringers and deciding whether, how and when to take action against them. Independent inventors and SMEs may decide to shift this responsibility (or part of it) to an exclusive licensee. A patent lawyer should be contacted to assist in enforcing the patent, both do­mestically and in foreign markets. A law­yer will also be able to advise on the costs and risks involved and the best strategy to adopt. </a:t>
            </a:r>
          </a:p>
          <a:p>
            <a:endParaRPr lang="en-US" altLang="en-US" smtClean="0"/>
          </a:p>
          <a:p>
            <a:endParaRPr lang="en-US" altLang="en-US" smtClean="0"/>
          </a:p>
        </p:txBody>
      </p:sp>
      <p:sp>
        <p:nvSpPr>
          <p:cNvPr id="90116"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4174DB5D-32D0-4674-88A5-144F4527C00A}" type="slidenum">
              <a:rPr lang="en-US" altLang="en-US" sz="1200" smtClean="0"/>
              <a:pPr/>
              <a:t>44</a:t>
            </a:fld>
            <a:endParaRPr lang="en-US" altLang="en-US" sz="1200" smtClean="0"/>
          </a:p>
        </p:txBody>
      </p:sp>
    </p:spTree>
    <p:extLst>
      <p:ext uri="{BB962C8B-B14F-4D97-AF65-F5344CB8AC3E}">
        <p14:creationId xmlns:p14="http://schemas.microsoft.com/office/powerpoint/2010/main" val="288658954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18B0B3D6-3142-4B4D-82A5-49D9A9254CFD}" type="slidenum">
              <a:rPr lang="en-US" altLang="en-US" sz="1200" smtClean="0"/>
              <a:pPr/>
              <a:t>45</a:t>
            </a:fld>
            <a:endParaRPr lang="en-US" altLang="en-US" sz="1200" smtClean="0"/>
          </a:p>
        </p:txBody>
      </p:sp>
      <p:sp>
        <p:nvSpPr>
          <p:cNvPr id="92163"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p:txBody>
          <a:bodyPr/>
          <a:lstStyle/>
          <a:p>
            <a:pPr marL="228600" indent="-228600" eaLnBrk="1" hangingPunct="1">
              <a:lnSpc>
                <a:spcPct val="80000"/>
              </a:lnSpc>
              <a:defRPr/>
            </a:pPr>
            <a:r>
              <a:rPr lang="en-GB" altLang="en-US" sz="800" b="1" dirty="0" smtClean="0"/>
              <a:t>Key concept: </a:t>
            </a:r>
            <a:r>
              <a:rPr lang="en-GB" altLang="en-US" sz="600" dirty="0" smtClean="0"/>
              <a:t>To explain the reasons of enforcing patent rights, and who is responsible for that.</a:t>
            </a:r>
          </a:p>
          <a:p>
            <a:pPr marL="228600" indent="-228600" eaLnBrk="1" hangingPunct="1">
              <a:lnSpc>
                <a:spcPct val="80000"/>
              </a:lnSpc>
              <a:defRPr/>
            </a:pPr>
            <a:endParaRPr lang="en-GB" altLang="en-US" sz="800" b="1" dirty="0" smtClean="0"/>
          </a:p>
          <a:p>
            <a:pPr marL="228600" indent="-228600" eaLnBrk="1" hangingPunct="1">
              <a:lnSpc>
                <a:spcPct val="80000"/>
              </a:lnSpc>
              <a:defRPr/>
            </a:pPr>
            <a:r>
              <a:rPr lang="en-GB" altLang="en-US" sz="800" b="1" dirty="0" smtClean="0"/>
              <a:t>How to use this slide: </a:t>
            </a:r>
            <a:r>
              <a:rPr lang="en-GB" altLang="en-US" sz="800" dirty="0" smtClean="0"/>
              <a:t>This slide is not animated.  Let the audience look at the slide and explain. </a:t>
            </a:r>
          </a:p>
          <a:p>
            <a:pPr marL="228600" indent="-228600" eaLnBrk="1" hangingPunct="1">
              <a:lnSpc>
                <a:spcPct val="80000"/>
              </a:lnSpc>
              <a:defRPr/>
            </a:pPr>
            <a:endParaRPr lang="en-GB" altLang="en-US" sz="800" dirty="0" smtClean="0"/>
          </a:p>
          <a:p>
            <a:pPr>
              <a:defRPr/>
            </a:pPr>
            <a:r>
              <a:rPr lang="en-GB" altLang="en-US" sz="800" b="1" dirty="0" smtClean="0"/>
              <a:t>Detailed explanation:</a:t>
            </a:r>
            <a:r>
              <a:rPr lang="en-GB" altLang="en-US" sz="800" dirty="0" smtClean="0"/>
              <a:t> </a:t>
            </a:r>
            <a:r>
              <a:rPr lang="en-US" dirty="0" smtClean="0"/>
              <a:t>If a new patented technology is brought to market, competitors may try to make products with technical features that are identical or very similar to that prod­uct. Not having had to spend the same resources or take the same risks, com­petitors would have an advantage and be able to make a similar or identical product at a cheaper price. That could put unfair competitive pressure on the patent-owning business. </a:t>
            </a:r>
          </a:p>
          <a:p>
            <a:pPr>
              <a:defRPr/>
            </a:pPr>
            <a:r>
              <a:rPr lang="en-US" dirty="0" smtClean="0"/>
              <a:t>The rights granted by a patent give the owner the opportunity to prevent or stop competitors from infringement and to seek compensation for damages. To prove that infringement has occurred, it must be shown that every element of a given claim, or its equivalent, is con­tained in the infringing product or pro­cess. Enforcing rights may be crucial to maintaining competitive edge, market share and profitability.</a:t>
            </a:r>
          </a:p>
          <a:p>
            <a:pPr>
              <a:defRPr/>
            </a:pPr>
            <a:endParaRPr lang="en-US" b="1" dirty="0" smtClean="0"/>
          </a:p>
          <a:p>
            <a:pPr>
              <a:defRPr/>
            </a:pPr>
            <a:r>
              <a:rPr lang="en-US" b="1" dirty="0" smtClean="0"/>
              <a:t>Who is responsible for enforcing patent rights? </a:t>
            </a:r>
            <a:endParaRPr lang="en-US" dirty="0" smtClean="0"/>
          </a:p>
          <a:p>
            <a:pPr>
              <a:defRPr/>
            </a:pPr>
            <a:r>
              <a:rPr lang="en-US" dirty="0" smtClean="0"/>
              <a:t>The main responsibility for identifying and taking action against infringers of a patent lies with its owner. Of course, educating employees on how to identify infringers can help a business in mon­itoring the marketplace. Nevertheless, a patent owner is responsible for mon­itoring the use of its invention in the marketplace, identifying any infringers and deciding whether, how and when to take action against them. Independent inventors and SMEs may decide to shift this responsibility (or part of it) to an exclusive licensee. A patent lawyer should be contacted to assist in enforcing the patent, both do­mestically and in foreign markets. A law­yer will also be able to advise on the costs and risks involved and the best strategy to adopt. </a:t>
            </a:r>
          </a:p>
          <a:p>
            <a:pPr marL="228600" indent="-228600" eaLnBrk="1" hangingPunct="1">
              <a:lnSpc>
                <a:spcPct val="80000"/>
              </a:lnSpc>
              <a:defRPr/>
            </a:pPr>
            <a:endParaRPr lang="en-GB" altLang="en-US" dirty="0" smtClean="0"/>
          </a:p>
        </p:txBody>
      </p:sp>
    </p:spTree>
    <p:extLst>
      <p:ext uri="{BB962C8B-B14F-4D97-AF65-F5344CB8AC3E}">
        <p14:creationId xmlns:p14="http://schemas.microsoft.com/office/powerpoint/2010/main" val="429826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942E3268-C57A-40C4-B857-1D62608FDEB8}" type="slidenum">
              <a:rPr lang="en-US" altLang="en-US" sz="1200" smtClean="0"/>
              <a:pPr/>
              <a:t>4</a:t>
            </a:fld>
            <a:endParaRPr lang="en-US" altLang="en-US" sz="1200" smtClean="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p:spPr>
        <p:txBody>
          <a:bodyPr/>
          <a:lstStyle/>
          <a:p>
            <a:pPr marL="228600" indent="-228600" eaLnBrk="1" hangingPunct="1">
              <a:lnSpc>
                <a:spcPct val="90000"/>
              </a:lnSpc>
            </a:pPr>
            <a:endParaRPr lang="en-US" altLang="en-US" smtClean="0"/>
          </a:p>
        </p:txBody>
      </p:sp>
    </p:spTree>
    <p:extLst>
      <p:ext uri="{BB962C8B-B14F-4D97-AF65-F5344CB8AC3E}">
        <p14:creationId xmlns:p14="http://schemas.microsoft.com/office/powerpoint/2010/main" val="406743612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87C2479D-06EF-4988-86DC-B45007783C94}" type="slidenum">
              <a:rPr lang="en-US" altLang="en-US" sz="1200" smtClean="0"/>
              <a:pPr/>
              <a:t>46</a:t>
            </a:fld>
            <a:endParaRPr lang="en-US" altLang="en-US" sz="1200" smtClean="0"/>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p:spPr>
        <p:txBody>
          <a:bodyPr/>
          <a:lstStyle/>
          <a:p>
            <a:r>
              <a:rPr lang="en-US" altLang="en-US" dirty="0" smtClean="0"/>
              <a:t>Faced with an infringement a useful first step is with the help of a patent lawyer to send a “cease and desist letter” informing the alleged infringer of a possible conflict between their rights. This procedure is often effective in the case of non-inten­tional infringement, since the infringer will either discontinue such activities or agree to negotiate a licensing agreement. </a:t>
            </a:r>
          </a:p>
          <a:p>
            <a:r>
              <a:rPr lang="en-US" altLang="en-US" dirty="0" smtClean="0"/>
              <a:t>If it is deemed that the infringement is intentional then the tactic may be to go to court without giving notice to the in­fringer and to ask for an “interim injunc­tion” in order to surprise the infringer by a raid at their business premises, often with the help of the police. The court may order the alleged infringers to stop their infringing action pending the outcome of a trial.</a:t>
            </a:r>
          </a:p>
          <a:p>
            <a:r>
              <a:rPr lang="en-US" altLang="en-US" dirty="0" smtClean="0"/>
              <a:t>Where the company decides to initiate civil proceedings, the courts generally provide a wide range of remedies to com­pensate aggrieved owners of patent rights. </a:t>
            </a:r>
          </a:p>
          <a:p>
            <a:r>
              <a:rPr lang="en-US" altLang="en-US" dirty="0" smtClean="0"/>
              <a:t>The infringer may be compelled by the court to identify the persons involved in the production and distribution of the infringing goods or services and their channels of distribution. As an effective deterrent to infringement, the court may also order, upon the patent holder’s re­quest, that infringing goods and materi­als be destroyed or disposed of without compensation. </a:t>
            </a:r>
          </a:p>
          <a:p>
            <a:r>
              <a:rPr lang="en-US" altLang="en-US" dirty="0" smtClean="0"/>
              <a:t>In order to prevent the importation of infringing goods, measures at the inter­national border may be available in some countries through the national customs authorities. However, many countries pro­vide such measures only in cases of impor­tation of counterfeit trademark goods and pirated copyright goods. </a:t>
            </a:r>
          </a:p>
          <a:p>
            <a:endParaRPr lang="en-US" altLang="en-US" dirty="0" smtClean="0"/>
          </a:p>
          <a:p>
            <a:pPr eaLnBrk="1" hangingPunct="1">
              <a:lnSpc>
                <a:spcPct val="90000"/>
              </a:lnSpc>
            </a:pPr>
            <a:endParaRPr lang="en-GB" altLang="en-US" sz="1000" dirty="0" smtClean="0"/>
          </a:p>
          <a:p>
            <a:pPr eaLnBrk="1" hangingPunct="1">
              <a:lnSpc>
                <a:spcPct val="90000"/>
              </a:lnSpc>
            </a:pPr>
            <a:endParaRPr lang="en-GB" altLang="en-US" sz="1000" dirty="0" smtClean="0"/>
          </a:p>
          <a:p>
            <a:pPr eaLnBrk="1" hangingPunct="1">
              <a:lnSpc>
                <a:spcPct val="90000"/>
              </a:lnSpc>
            </a:pPr>
            <a:endParaRPr lang="en-GB" altLang="en-US" sz="1000" dirty="0" smtClean="0"/>
          </a:p>
          <a:p>
            <a:pPr eaLnBrk="1" hangingPunct="1">
              <a:lnSpc>
                <a:spcPct val="90000"/>
              </a:lnSpc>
            </a:pPr>
            <a:endParaRPr lang="en-GB" altLang="en-US" sz="1000" dirty="0" smtClean="0"/>
          </a:p>
          <a:p>
            <a:pPr eaLnBrk="1" hangingPunct="1">
              <a:lnSpc>
                <a:spcPct val="90000"/>
              </a:lnSpc>
            </a:pPr>
            <a:endParaRPr lang="en-GB" altLang="en-US" sz="1000" dirty="0" smtClean="0"/>
          </a:p>
          <a:p>
            <a:pPr eaLnBrk="1" hangingPunct="1">
              <a:lnSpc>
                <a:spcPct val="90000"/>
              </a:lnSpc>
            </a:pPr>
            <a:endParaRPr lang="en-US" altLang="en-US" sz="1000" b="1" dirty="0" smtClean="0"/>
          </a:p>
        </p:txBody>
      </p:sp>
      <p:sp>
        <p:nvSpPr>
          <p:cNvPr id="94213" name="TextBox 1"/>
          <p:cNvSpPr txBox="1">
            <a:spLocks noChangeArrowheads="1"/>
          </p:cNvSpPr>
          <p:nvPr/>
        </p:nvSpPr>
        <p:spPr bwMode="auto">
          <a:xfrm>
            <a:off x="1166813" y="1290638"/>
            <a:ext cx="12954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r>
              <a:rPr lang="en-US" altLang="en-US" sz="1100"/>
              <a:t>The responsibility for identifying and initiating action against infringers lies with a patent owner.  </a:t>
            </a:r>
          </a:p>
        </p:txBody>
      </p:sp>
    </p:spTree>
    <p:extLst>
      <p:ext uri="{BB962C8B-B14F-4D97-AF65-F5344CB8AC3E}">
        <p14:creationId xmlns:p14="http://schemas.microsoft.com/office/powerpoint/2010/main" val="202458971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a:ln/>
        </p:spPr>
      </p:sp>
      <p:sp>
        <p:nvSpPr>
          <p:cNvPr id="96259" name="Notes Placeholder 2"/>
          <p:cNvSpPr>
            <a:spLocks noGrp="1"/>
          </p:cNvSpPr>
          <p:nvPr>
            <p:ph type="body" idx="1"/>
          </p:nvPr>
        </p:nvSpPr>
        <p:spPr>
          <a:noFill/>
        </p:spPr>
        <p:txBody>
          <a:bodyPr/>
          <a:lstStyle/>
          <a:p>
            <a:pPr eaLnBrk="1" hangingPunct="1">
              <a:lnSpc>
                <a:spcPct val="90000"/>
              </a:lnSpc>
            </a:pPr>
            <a:endParaRPr lang="en-US" altLang="en-US" smtClean="0"/>
          </a:p>
        </p:txBody>
      </p:sp>
      <p:sp>
        <p:nvSpPr>
          <p:cNvPr id="96260"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C9B2B70E-CF18-4F86-8BD9-3873482C7815}" type="slidenum">
              <a:rPr lang="en-US" altLang="en-US" sz="1200" smtClean="0"/>
              <a:pPr/>
              <a:t>47</a:t>
            </a:fld>
            <a:endParaRPr lang="en-US" altLang="en-US" sz="1200" smtClean="0"/>
          </a:p>
        </p:txBody>
      </p:sp>
    </p:spTree>
    <p:extLst>
      <p:ext uri="{BB962C8B-B14F-4D97-AF65-F5344CB8AC3E}">
        <p14:creationId xmlns:p14="http://schemas.microsoft.com/office/powerpoint/2010/main" val="94798596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801F485B-A3A2-4F9E-896F-3AB042E6C880}" type="slidenum">
              <a:rPr lang="en-US" altLang="en-US" sz="1200" smtClean="0"/>
              <a:pPr/>
              <a:t>48</a:t>
            </a:fld>
            <a:endParaRPr lang="en-US" altLang="en-US" sz="1200"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eaLnBrk="1" hangingPunct="1"/>
            <a:r>
              <a:rPr lang="en-US" altLang="en-US" smtClean="0"/>
              <a:t>These slides are based on Inventing the Future – An Introduction to Patents for Small and Medium-sized Enterprises available at https://www.wipo.int/edocs/pubdocs/en/wipo_pub_917_1.pdf. While these slides provides an overall context and content for slides on the subject, trainers are encouraged to adapt the slide to their national, sectoral or industrial context in which this presentation is being used.  The trainer may encourage the participants to discuss products they know that are based on technical innovations. A trainer is advised to explain that the course will be of a practical nature. A trainer should try to avoid entering into complex legal issues, such as the details of registration procedures or substantive legal issues, or options for protection for which the advise of a specialist (an IP consultant, an agent or a lawyer) would be necessary</a:t>
            </a:r>
          </a:p>
        </p:txBody>
      </p:sp>
    </p:spTree>
    <p:extLst>
      <p:ext uri="{BB962C8B-B14F-4D97-AF65-F5344CB8AC3E}">
        <p14:creationId xmlns:p14="http://schemas.microsoft.com/office/powerpoint/2010/main" val="4646781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4F6D7912-EF64-4E21-908D-543DE8282CAD}" type="slidenum">
              <a:rPr lang="en-US" altLang="en-US" sz="1200" smtClean="0"/>
              <a:pPr/>
              <a:t>5</a:t>
            </a:fld>
            <a:endParaRPr lang="en-US" altLang="en-US" sz="1200" smtClean="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p:txBody>
          <a:bodyPr/>
          <a:lstStyle/>
          <a:p>
            <a:pPr marL="228600" indent="-228600" eaLnBrk="1" hangingPunct="1">
              <a:defRPr/>
            </a:pPr>
            <a:endParaRPr lang="en-GB" altLang="en-US" sz="1000" dirty="0" smtClean="0"/>
          </a:p>
          <a:p>
            <a:pPr>
              <a:defRPr/>
            </a:pPr>
            <a:r>
              <a:rPr lang="en-US" dirty="0" smtClean="0"/>
              <a:t>Merely finding something that already exists in nature generally does not qualify as an invention; a substantial amount of human ingenuity, creativity and inventiveness must be involved. </a:t>
            </a:r>
          </a:p>
          <a:p>
            <a:pPr>
              <a:defRPr/>
            </a:pPr>
            <a:r>
              <a:rPr lang="en-US" dirty="0" smtClean="0"/>
              <a:t>While most inventions are the result of considerable effort and long-term investment in R&amp;D, many simple and inexpensive technical improvements have yielded significant income and profits for their inventors or companies. </a:t>
            </a:r>
            <a:endParaRPr lang="en-GB" altLang="en-US" dirty="0" smtClean="0"/>
          </a:p>
          <a:p>
            <a:pPr marL="228600" indent="-228600" eaLnBrk="1" hangingPunct="1">
              <a:defRPr/>
            </a:pPr>
            <a:endParaRPr lang="en-GB" altLang="en-US" dirty="0" smtClean="0"/>
          </a:p>
          <a:p>
            <a:pPr marL="228600" indent="-228600" eaLnBrk="1" hangingPunct="1">
              <a:lnSpc>
                <a:spcPct val="90000"/>
              </a:lnSpc>
              <a:defRPr/>
            </a:pPr>
            <a:endParaRPr lang="en-GB" altLang="en-US" sz="1000" dirty="0" smtClean="0"/>
          </a:p>
        </p:txBody>
      </p:sp>
    </p:spTree>
    <p:extLst>
      <p:ext uri="{BB962C8B-B14F-4D97-AF65-F5344CB8AC3E}">
        <p14:creationId xmlns:p14="http://schemas.microsoft.com/office/powerpoint/2010/main" val="17611170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A52BC6AB-B5D0-4BEE-8477-E2BB1EC63F26}" type="slidenum">
              <a:rPr lang="en-US" altLang="en-US" sz="1200" smtClean="0"/>
              <a:pPr/>
              <a:t>6</a:t>
            </a:fld>
            <a:endParaRPr lang="en-US" altLang="en-US" sz="1200" smtClean="0"/>
          </a:p>
        </p:txBody>
      </p:sp>
      <p:sp>
        <p:nvSpPr>
          <p:cNvPr id="18435"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xfrm>
            <a:off x="679450" y="4603750"/>
            <a:ext cx="5438775" cy="4467225"/>
          </a:xfrm>
        </p:spPr>
        <p:txBody>
          <a:bodyPr/>
          <a:lstStyle/>
          <a:p>
            <a:pPr>
              <a:defRPr/>
            </a:pPr>
            <a:r>
              <a:rPr lang="en-GB" altLang="en-US" sz="900" dirty="0" smtClean="0"/>
              <a:t>1. </a:t>
            </a:r>
            <a:r>
              <a:rPr lang="en-US" sz="900" b="1" dirty="0" smtClean="0"/>
              <a:t>Preventing others from patenting. </a:t>
            </a:r>
            <a:r>
              <a:rPr lang="en-US" sz="900" dirty="0" smtClean="0"/>
              <a:t>By obtaining a patent, the patent holder will be able to prevent others from obtaining a patent for the same invention anywhere in the world. </a:t>
            </a:r>
          </a:p>
          <a:p>
            <a:pPr eaLnBrk="1" hangingPunct="1">
              <a:defRPr/>
            </a:pPr>
            <a:r>
              <a:rPr lang="en-GB" altLang="en-US" sz="900" dirty="0" smtClean="0"/>
              <a:t>2. </a:t>
            </a:r>
            <a:r>
              <a:rPr lang="en-US" sz="900" b="1" dirty="0" smtClean="0"/>
              <a:t>Strengthening market position. </a:t>
            </a:r>
            <a:r>
              <a:rPr lang="en-US" sz="900" dirty="0" smtClean="0"/>
              <a:t>A patent gives its owner the exclusive right to prevent or stop others from using the patented invention, thereby reducing uncertainty, risk and competition from free riders and imitators. Rights to a patented invention may make it more difficult for new competitors to enter the market. This will stretch lead time and enable the patent holder to become well established. </a:t>
            </a:r>
          </a:p>
          <a:p>
            <a:pPr eaLnBrk="1" hangingPunct="1">
              <a:defRPr/>
            </a:pPr>
            <a:r>
              <a:rPr lang="en-GB" altLang="en-US" sz="900" dirty="0" smtClean="0"/>
              <a:t>3. </a:t>
            </a:r>
            <a:r>
              <a:rPr lang="en-US" sz="900" b="1" dirty="0" smtClean="0"/>
              <a:t>Increasing profit or return on investment. </a:t>
            </a:r>
            <a:r>
              <a:rPr lang="en-US" sz="900" dirty="0" smtClean="0"/>
              <a:t>If the company has significantly invested in R&amp;D, patent protection can help recover that cost and increase return on investment. </a:t>
            </a:r>
          </a:p>
          <a:p>
            <a:pPr eaLnBrk="1" hangingPunct="1">
              <a:defRPr/>
            </a:pPr>
            <a:r>
              <a:rPr lang="en-GB" altLang="en-US" sz="900" dirty="0" smtClean="0"/>
              <a:t>4. </a:t>
            </a:r>
            <a:r>
              <a:rPr lang="en-US" sz="900" b="1" dirty="0" smtClean="0"/>
              <a:t>Gaining additional income from licensing. </a:t>
            </a:r>
            <a:r>
              <a:rPr lang="en-US" sz="900" dirty="0" smtClean="0"/>
              <a:t>A patent owner may license the rights in the invention to others in exchange for lump-sum payments and/or continuing royalties. Selling (or assigning) a patent transfers ownership, whereas licensing provides only the right to use.  </a:t>
            </a:r>
          </a:p>
          <a:p>
            <a:pPr eaLnBrk="1" hangingPunct="1">
              <a:defRPr/>
            </a:pPr>
            <a:r>
              <a:rPr lang="en-GB" altLang="en-US" sz="900" dirty="0" smtClean="0"/>
              <a:t>5. </a:t>
            </a:r>
            <a:r>
              <a:rPr lang="en-US" sz="900" b="1" dirty="0" smtClean="0"/>
              <a:t>Gaining access to technology through cross-licensing. </a:t>
            </a:r>
            <a:r>
              <a:rPr lang="en-US" sz="900" dirty="0" smtClean="0"/>
              <a:t>If a company needs access to technology owned by others, it may use its own patents to negotiate cross-licensing agreements,</a:t>
            </a:r>
          </a:p>
          <a:p>
            <a:pPr eaLnBrk="1" hangingPunct="1">
              <a:defRPr/>
            </a:pPr>
            <a:r>
              <a:rPr lang="en-US" sz="900" dirty="0" smtClean="0"/>
              <a:t>6. </a:t>
            </a:r>
            <a:r>
              <a:rPr lang="en-US" sz="900" b="1" dirty="0" smtClean="0"/>
              <a:t>Accessing </a:t>
            </a:r>
            <a:r>
              <a:rPr lang="en-US" sz="900" b="1" dirty="0"/>
              <a:t>new markets</a:t>
            </a:r>
            <a:r>
              <a:rPr lang="en-US" sz="900" dirty="0"/>
              <a:t>. Licensing out patents to other businesses (or even pending patent applications) may provide access to new markets which are otherwise inaccessible due to business regulatory barriers. In order to take advantage of new international markets, the invention must also be protected in the relevant foreign market(s). </a:t>
            </a:r>
          </a:p>
          <a:p>
            <a:pPr eaLnBrk="1" hangingPunct="1">
              <a:defRPr/>
            </a:pPr>
            <a:r>
              <a:rPr lang="en-US" sz="900" dirty="0"/>
              <a:t>7 - </a:t>
            </a:r>
            <a:r>
              <a:rPr lang="en-US" sz="900" b="1" dirty="0"/>
              <a:t>Reducing the risk of others copying the invention unlawfully</a:t>
            </a:r>
            <a:r>
              <a:rPr lang="en-US" sz="900" dirty="0"/>
              <a:t>. Obtaining patent protection entails publishing information about the invention so that other people can see that it is patented. This may reduce the chances of </a:t>
            </a:r>
            <a:r>
              <a:rPr lang="en-US" sz="900" dirty="0" smtClean="0"/>
              <a:t>infringement.</a:t>
            </a:r>
            <a:endParaRPr lang="en-US" sz="900" dirty="0"/>
          </a:p>
          <a:p>
            <a:pPr eaLnBrk="1" hangingPunct="1">
              <a:defRPr/>
            </a:pPr>
            <a:r>
              <a:rPr lang="en-US" sz="900" dirty="0"/>
              <a:t>8 - </a:t>
            </a:r>
            <a:r>
              <a:rPr lang="en-US" sz="900" b="1" dirty="0"/>
              <a:t>Enhancing the ability to raise funds</a:t>
            </a:r>
            <a:r>
              <a:rPr lang="en-US" sz="900" dirty="0"/>
              <a:t>. Investors value the certainty that comes with patenting. Securing patent rights – or even pending applications – can enhance the ability of a company to raise the capital required to take a product to market</a:t>
            </a:r>
            <a:r>
              <a:rPr lang="en-US" sz="900" dirty="0" smtClean="0"/>
              <a:t>. </a:t>
            </a:r>
            <a:endParaRPr lang="en-US" sz="900" dirty="0"/>
          </a:p>
          <a:p>
            <a:pPr eaLnBrk="1" hangingPunct="1">
              <a:defRPr/>
            </a:pPr>
            <a:r>
              <a:rPr lang="en-US" sz="900" dirty="0"/>
              <a:t>9 - </a:t>
            </a:r>
            <a:r>
              <a:rPr lang="en-US" sz="900" b="1" dirty="0"/>
              <a:t>Gaining a powerful tool against imitators and free riders</a:t>
            </a:r>
            <a:r>
              <a:rPr lang="en-US" sz="900" dirty="0"/>
              <a:t>. In order to effectively enforce patent exclusivity, notice of infringement may have to be given or a lawsuit filed. Owning a patent improves the ability to take successful legal action against copiers and imitators</a:t>
            </a:r>
          </a:p>
          <a:p>
            <a:pPr eaLnBrk="1" hangingPunct="1">
              <a:defRPr/>
            </a:pPr>
            <a:r>
              <a:rPr lang="en-US" sz="900" dirty="0"/>
              <a:t>10 - </a:t>
            </a:r>
            <a:r>
              <a:rPr lang="en-US" sz="900" b="1" dirty="0"/>
              <a:t>Boosting the corporate image</a:t>
            </a:r>
            <a:r>
              <a:rPr lang="en-US" sz="900" dirty="0"/>
              <a:t>. Business partners, investors and customers will often see patent portfolios as a demonstration of the high level of expertise, specialization and technological capacity of the company. This may </a:t>
            </a:r>
            <a:r>
              <a:rPr lang="en-US" sz="900" dirty="0" smtClean="0"/>
              <a:t>be </a:t>
            </a:r>
            <a:r>
              <a:rPr lang="en-US" sz="900" dirty="0"/>
              <a:t>useful in finding business partners and </a:t>
            </a:r>
            <a:r>
              <a:rPr lang="en-US" sz="900" dirty="0" smtClean="0"/>
              <a:t>raising </a:t>
            </a:r>
            <a:r>
              <a:rPr lang="en-US" sz="900" dirty="0"/>
              <a:t>the company’s profile and market value. </a:t>
            </a:r>
          </a:p>
          <a:p>
            <a:pPr eaLnBrk="1" hangingPunct="1">
              <a:defRPr/>
            </a:pPr>
            <a:endParaRPr lang="en-US" dirty="0"/>
          </a:p>
          <a:p>
            <a:pPr eaLnBrk="1" hangingPunct="1">
              <a:defRPr/>
            </a:pPr>
            <a:endParaRPr lang="en-US" dirty="0"/>
          </a:p>
          <a:p>
            <a:pPr eaLnBrk="1" hangingPunct="1">
              <a:defRPr/>
            </a:pPr>
            <a:endParaRPr lang="en-US" dirty="0"/>
          </a:p>
          <a:p>
            <a:pPr marL="228600" indent="-228600" eaLnBrk="1" hangingPunct="1">
              <a:lnSpc>
                <a:spcPct val="80000"/>
              </a:lnSpc>
              <a:defRPr/>
            </a:pPr>
            <a:endParaRPr lang="en-GB" altLang="en-US" sz="800" dirty="0" smtClean="0"/>
          </a:p>
        </p:txBody>
      </p:sp>
    </p:spTree>
    <p:extLst>
      <p:ext uri="{BB962C8B-B14F-4D97-AF65-F5344CB8AC3E}">
        <p14:creationId xmlns:p14="http://schemas.microsoft.com/office/powerpoint/2010/main" val="7627459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CD72CE05-B84D-47D4-B4BD-DFAC43EE80E6}" type="slidenum">
              <a:rPr lang="en-US" altLang="en-US" sz="1200" smtClean="0"/>
              <a:pPr/>
              <a:t>7</a:t>
            </a:fld>
            <a:endParaRPr lang="en-US" altLang="en-US" sz="1200" smtClean="0"/>
          </a:p>
        </p:txBody>
      </p:sp>
      <p:sp>
        <p:nvSpPr>
          <p:cNvPr id="20483"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p:txBody>
          <a:bodyPr/>
          <a:lstStyle/>
          <a:p>
            <a:pPr indent="-228600" eaLnBrk="1" hangingPunct="1">
              <a:lnSpc>
                <a:spcPct val="90000"/>
              </a:lnSpc>
              <a:defRPr/>
            </a:pPr>
            <a:r>
              <a:rPr lang="en-US" dirty="0" smtClean="0"/>
              <a:t>Depending on what goods or services are offered by the business, there may be other intellectual property (IP) rights suitable for protecting innovative features, including: </a:t>
            </a:r>
          </a:p>
          <a:p>
            <a:pPr marL="171450" indent="-171450">
              <a:buFont typeface="Arial" panose="020B0604020202020204" pitchFamily="34" charset="0"/>
              <a:buChar char="•"/>
              <a:defRPr/>
            </a:pPr>
            <a:r>
              <a:rPr lang="en-US" dirty="0" smtClean="0"/>
              <a:t> </a:t>
            </a:r>
            <a:r>
              <a:rPr lang="en-US" b="1" dirty="0" smtClean="0"/>
              <a:t>Utility models </a:t>
            </a:r>
            <a:r>
              <a:rPr lang="en-US" dirty="0" smtClean="0"/>
              <a:t>(also known as “short-term patents,” “petty patents” or “in­novation patents”). In many countries, some types of incremental inventions or small adaptations of existing prod­ucts are protectable as utility models. </a:t>
            </a:r>
          </a:p>
          <a:p>
            <a:pPr marL="171450" indent="-171450">
              <a:buFont typeface="Arial" panose="020B0604020202020204" pitchFamily="34" charset="0"/>
              <a:buChar char="•"/>
              <a:defRPr/>
            </a:pPr>
            <a:r>
              <a:rPr lang="en-US" b="1" dirty="0" smtClean="0"/>
              <a:t>Trade secrets</a:t>
            </a:r>
            <a:r>
              <a:rPr lang="en-US" dirty="0" smtClean="0"/>
              <a:t>. All sorts of confiden­tial business information, including secret designs, machines and process­es, may be protected as trade secrets so long as the information is not gen­erally known, its commercial value derives from its secrecy, and reason­able steps have been taken to keep it secret.</a:t>
            </a:r>
          </a:p>
          <a:p>
            <a:pPr marL="171450" indent="-171450">
              <a:buFont typeface="Arial" panose="020B0604020202020204" pitchFamily="34" charset="0"/>
              <a:buChar char="•"/>
              <a:defRPr/>
            </a:pPr>
            <a:r>
              <a:rPr lang="en-US" b="1" dirty="0" smtClean="0"/>
              <a:t>Industrial designs</a:t>
            </a:r>
            <a:r>
              <a:rPr lang="en-US" dirty="0" smtClean="0"/>
              <a:t>. Exclusivity over the ornamental or aesthetic features of a product can be protected through industrial design rights, in some countries referred to as “design patents.” </a:t>
            </a:r>
          </a:p>
          <a:p>
            <a:pPr marL="171450" indent="-171450">
              <a:buFont typeface="Arial" panose="020B0604020202020204" pitchFamily="34" charset="0"/>
              <a:buChar char="•"/>
              <a:defRPr/>
            </a:pPr>
            <a:r>
              <a:rPr lang="en-US" b="1" dirty="0" smtClean="0"/>
              <a:t>Trademarks</a:t>
            </a:r>
            <a:r>
              <a:rPr lang="en-US" dirty="0" smtClean="0"/>
              <a:t>. Trademarks provides exclusivity over signs used to distinguish the products of one company from those of another.  </a:t>
            </a:r>
          </a:p>
          <a:p>
            <a:pPr marL="171450" indent="-171450">
              <a:buFont typeface="Arial" panose="020B0604020202020204" pitchFamily="34" charset="0"/>
              <a:buChar char="•"/>
              <a:defRPr/>
            </a:pPr>
            <a:r>
              <a:rPr lang="en-US" b="1" dirty="0" smtClean="0"/>
              <a:t>Copyright and related rights</a:t>
            </a:r>
            <a:r>
              <a:rPr lang="en-US" dirty="0" smtClean="0"/>
              <a:t>. Original literary, artistic and technical works (such as software) may be protected by copy­right and related rights</a:t>
            </a:r>
            <a:r>
              <a:rPr lang="en-US" b="1" dirty="0" smtClean="0"/>
              <a:t>. </a:t>
            </a:r>
            <a:r>
              <a:rPr lang="en-US" dirty="0" smtClean="0"/>
              <a:t> </a:t>
            </a:r>
          </a:p>
          <a:p>
            <a:pPr marL="171450" indent="-171450">
              <a:buFont typeface="Arial" panose="020B0604020202020204" pitchFamily="34" charset="0"/>
              <a:buChar char="•"/>
              <a:defRPr/>
            </a:pPr>
            <a:r>
              <a:rPr lang="en-US" b="1" dirty="0" smtClean="0"/>
              <a:t>New varieties of plants</a:t>
            </a:r>
            <a:r>
              <a:rPr lang="en-US" dirty="0" smtClean="0"/>
              <a:t>. In many countries, a breeder of a new plant variety may obtain protection in the form of “plant breeder’s rights.” </a:t>
            </a:r>
          </a:p>
          <a:p>
            <a:pPr marL="171450" indent="-171450">
              <a:buFont typeface="Arial" panose="020B0604020202020204" pitchFamily="34" charset="0"/>
              <a:buChar char="•"/>
              <a:defRPr/>
            </a:pPr>
            <a:r>
              <a:rPr lang="en-US" b="1" dirty="0" smtClean="0"/>
              <a:t>Layout-design (or topography) of integrated circuits</a:t>
            </a:r>
            <a:r>
              <a:rPr lang="en-US" dirty="0" smtClean="0"/>
              <a:t>. An original lay­out-design of an integrated circuit may be protected against copying. </a:t>
            </a:r>
          </a:p>
          <a:p>
            <a:pPr marL="171450" indent="-171450">
              <a:buFont typeface="Arial" panose="020B0604020202020204" pitchFamily="34" charset="0"/>
              <a:buChar char="•"/>
              <a:defRPr/>
            </a:pPr>
            <a:endParaRPr lang="en-US" dirty="0" smtClean="0"/>
          </a:p>
          <a:p>
            <a:pPr marL="228600" indent="-228600" eaLnBrk="1" hangingPunct="1">
              <a:lnSpc>
                <a:spcPct val="90000"/>
              </a:lnSpc>
              <a:defRPr/>
            </a:pPr>
            <a:endParaRPr lang="en-GB" altLang="en-US" dirty="0" smtClean="0"/>
          </a:p>
        </p:txBody>
      </p:sp>
    </p:spTree>
    <p:extLst>
      <p:ext uri="{BB962C8B-B14F-4D97-AF65-F5344CB8AC3E}">
        <p14:creationId xmlns:p14="http://schemas.microsoft.com/office/powerpoint/2010/main" val="16638450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4ADDCB57-8070-45AB-A2BF-0E4F996BC49B}" type="slidenum">
              <a:rPr lang="en-US" altLang="en-US" sz="1200" smtClean="0"/>
              <a:pPr/>
              <a:t>8</a:t>
            </a:fld>
            <a:endParaRPr lang="en-US" altLang="en-US" sz="1200"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p:spPr>
        <p:txBody>
          <a:bodyPr/>
          <a:lstStyle/>
          <a:p>
            <a:pPr marL="228600" indent="-228600" eaLnBrk="1" hangingPunct="1"/>
            <a:endParaRPr lang="en-GB" altLang="en-US" sz="1400" smtClean="0"/>
          </a:p>
          <a:p>
            <a:pPr marL="228600" indent="-228600" eaLnBrk="1" hangingPunct="1">
              <a:lnSpc>
                <a:spcPct val="90000"/>
              </a:lnSpc>
            </a:pPr>
            <a:endParaRPr lang="en-GB" altLang="en-US" smtClean="0"/>
          </a:p>
        </p:txBody>
      </p:sp>
    </p:spTree>
    <p:extLst>
      <p:ext uri="{BB962C8B-B14F-4D97-AF65-F5344CB8AC3E}">
        <p14:creationId xmlns:p14="http://schemas.microsoft.com/office/powerpoint/2010/main" val="35009308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cs typeface="Arial" panose="020B0604020202020204" pitchFamily="34" charset="0"/>
              </a:defRPr>
            </a:lvl1pPr>
            <a:lvl2pPr marL="742950" indent="-285750">
              <a:defRPr sz="2400">
                <a:solidFill>
                  <a:schemeClr val="tx1"/>
                </a:solidFill>
                <a:latin typeface="Arial" panose="020B0604020202020204" pitchFamily="34" charset="0"/>
                <a:cs typeface="Arial" panose="020B0604020202020204" pitchFamily="34" charset="0"/>
              </a:defRPr>
            </a:lvl2pPr>
            <a:lvl3pPr marL="1143000" indent="-228600">
              <a:defRPr sz="2400">
                <a:solidFill>
                  <a:schemeClr val="tx1"/>
                </a:solidFill>
                <a:latin typeface="Arial" panose="020B0604020202020204" pitchFamily="34" charset="0"/>
                <a:cs typeface="Arial" panose="020B0604020202020204" pitchFamily="34" charset="0"/>
              </a:defRPr>
            </a:lvl3pPr>
            <a:lvl4pPr marL="1600200" indent="-228600">
              <a:defRPr sz="2400">
                <a:solidFill>
                  <a:schemeClr val="tx1"/>
                </a:solidFill>
                <a:latin typeface="Arial" panose="020B0604020202020204" pitchFamily="34" charset="0"/>
                <a:cs typeface="Arial" panose="020B0604020202020204" pitchFamily="34" charset="0"/>
              </a:defRPr>
            </a:lvl4pPr>
            <a:lvl5pPr marL="2057400" indent="-228600">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fld id="{67176188-D3B5-43B7-8694-94C13E7EBF39}" type="slidenum">
              <a:rPr lang="en-US" altLang="en-US" sz="1200" smtClean="0"/>
              <a:pPr/>
              <a:t>9</a:t>
            </a:fld>
            <a:endParaRPr lang="en-US" altLang="en-US" sz="1200"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pPr marL="228600" indent="-228600" eaLnBrk="1" hangingPunct="1"/>
            <a:endParaRPr lang="en-GB" altLang="en-US" b="1" smtClean="0"/>
          </a:p>
          <a:p>
            <a:pPr marL="228600" indent="-228600" eaLnBrk="1" hangingPunct="1"/>
            <a:endParaRPr lang="en-GB" altLang="en-US" smtClean="0"/>
          </a:p>
          <a:p>
            <a:pPr marL="228600" indent="-228600" eaLnBrk="1" hangingPunct="1">
              <a:lnSpc>
                <a:spcPct val="90000"/>
              </a:lnSpc>
            </a:pPr>
            <a:endParaRPr lang="en-GB" altLang="en-US" sz="1000" smtClean="0"/>
          </a:p>
        </p:txBody>
      </p:sp>
    </p:spTree>
    <p:extLst>
      <p:ext uri="{BB962C8B-B14F-4D97-AF65-F5344CB8AC3E}">
        <p14:creationId xmlns:p14="http://schemas.microsoft.com/office/powerpoint/2010/main" val="32739751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55208C5-37C2-44EE-95A7-77AB62975E16}" type="datetimeFigureOut">
              <a:rPr lang="en-US" smtClean="0"/>
              <a:t>10/16/2022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3DD446-1E2C-4F2A-B46E-B4EFB62C6236}"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45981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208C5-37C2-44EE-95A7-77AB62975E16}" type="datetimeFigureOut">
              <a:rPr lang="en-US" smtClean="0"/>
              <a:t>10/16/2022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3DD446-1E2C-4F2A-B46E-B4EFB62C6236}" type="slidenum">
              <a:rPr lang="en-US" smtClean="0"/>
              <a:t>‹#›</a:t>
            </a:fld>
            <a:endParaRPr lang="en-US"/>
          </a:p>
        </p:txBody>
      </p:sp>
    </p:spTree>
    <p:extLst>
      <p:ext uri="{BB962C8B-B14F-4D97-AF65-F5344CB8AC3E}">
        <p14:creationId xmlns:p14="http://schemas.microsoft.com/office/powerpoint/2010/main" val="1017180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208C5-37C2-44EE-95A7-77AB62975E16}" type="datetimeFigureOut">
              <a:rPr lang="en-US" smtClean="0"/>
              <a:t>10/16/2022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3DD446-1E2C-4F2A-B46E-B4EFB62C6236}"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3646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600201"/>
            <a:ext cx="10972800" cy="4525963"/>
          </a:xfrm>
        </p:spPr>
        <p:txBody>
          <a:bodyPr/>
          <a:lstStyle/>
          <a:p>
            <a:pPr lvl="0"/>
            <a:endParaRPr lang="en-US" noProof="0" smtClean="0"/>
          </a:p>
        </p:txBody>
      </p:sp>
      <p:sp>
        <p:nvSpPr>
          <p:cNvPr id="4" name="Rectangle 4"/>
          <p:cNvSpPr>
            <a:spLocks noGrp="1" noChangeArrowheads="1"/>
          </p:cNvSpPr>
          <p:nvPr>
            <p:ph type="dt" sz="half" idx="10"/>
          </p:nvPr>
        </p:nvSpPr>
        <p:spPr>
          <a:xfrm>
            <a:off x="0" y="0"/>
            <a:ext cx="0" cy="0"/>
          </a:xfrm>
        </p:spPr>
        <p:txBody>
          <a:bodyPr/>
          <a:lstStyle>
            <a:lvl1pPr eaLnBrk="1" hangingPunct="1">
              <a:spcBef>
                <a:spcPct val="50000"/>
              </a:spcBef>
              <a:defRPr>
                <a:latin typeface="Arial" charset="0"/>
                <a:cs typeface="Arial" charset="0"/>
              </a:defRPr>
            </a:lvl1pPr>
          </a:lstStyle>
          <a:p>
            <a:pPr>
              <a:defRPr/>
            </a:pPr>
            <a:endParaRPr lang="en-US" altLang="en-US"/>
          </a:p>
        </p:txBody>
      </p:sp>
      <p:sp>
        <p:nvSpPr>
          <p:cNvPr id="5" name="Rectangle 5"/>
          <p:cNvSpPr>
            <a:spLocks noGrp="1" noChangeArrowheads="1"/>
          </p:cNvSpPr>
          <p:nvPr>
            <p:ph type="ftr" sz="quarter" idx="11"/>
          </p:nvPr>
        </p:nvSpPr>
        <p:spPr>
          <a:xfrm>
            <a:off x="0" y="0"/>
            <a:ext cx="0" cy="0"/>
          </a:xfrm>
        </p:spPr>
        <p:txBody>
          <a:bodyPr/>
          <a:lstStyle>
            <a:lvl1pPr eaLnBrk="1" hangingPunct="1">
              <a:spcBef>
                <a:spcPct val="50000"/>
              </a:spcBef>
              <a:defRPr>
                <a:latin typeface="Arial" charset="0"/>
                <a:cs typeface="Arial" charset="0"/>
              </a:defRPr>
            </a:lvl1pPr>
          </a:lstStyle>
          <a:p>
            <a:pPr>
              <a:defRPr/>
            </a:pPr>
            <a:endParaRPr lang="en-US" altLang="en-US"/>
          </a:p>
        </p:txBody>
      </p:sp>
      <p:sp>
        <p:nvSpPr>
          <p:cNvPr id="6" name="Rectangle 6"/>
          <p:cNvSpPr>
            <a:spLocks noGrp="1" noChangeArrowheads="1"/>
          </p:cNvSpPr>
          <p:nvPr>
            <p:ph type="sldNum" sz="quarter" idx="12"/>
          </p:nvPr>
        </p:nvSpPr>
        <p:spPr/>
        <p:txBody>
          <a:bodyPr/>
          <a:lstStyle>
            <a:lvl1pPr>
              <a:defRPr/>
            </a:lvl1pPr>
          </a:lstStyle>
          <a:p>
            <a:pPr>
              <a:defRPr/>
            </a:pPr>
            <a:fld id="{04C4B4FD-4B37-4DF2-8563-4C112E5A8D66}" type="slidenum">
              <a:rPr lang="en-US" altLang="en-US"/>
              <a:pPr>
                <a:defRPr/>
              </a:pPr>
              <a:t>‹#›</a:t>
            </a:fld>
            <a:endParaRPr lang="en-US" altLang="en-US"/>
          </a:p>
        </p:txBody>
      </p:sp>
    </p:spTree>
    <p:extLst>
      <p:ext uri="{BB962C8B-B14F-4D97-AF65-F5344CB8AC3E}">
        <p14:creationId xmlns:p14="http://schemas.microsoft.com/office/powerpoint/2010/main" val="37110222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600201"/>
            <a:ext cx="53848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09600" y="6245225"/>
            <a:ext cx="2844800" cy="476250"/>
          </a:xfrm>
          <a:prstGeom prst="rect">
            <a:avLst/>
          </a:prstGeom>
        </p:spPr>
        <p:txBody>
          <a:bodyPr/>
          <a:lstStyle>
            <a:lvl1pPr eaLnBrk="1" hangingPunct="1">
              <a:spcBef>
                <a:spcPct val="50000"/>
              </a:spcBef>
              <a:defRPr>
                <a:latin typeface="Arial" charset="0"/>
                <a:cs typeface="Arial" charset="0"/>
              </a:defRPr>
            </a:lvl1pPr>
          </a:lstStyle>
          <a:p>
            <a:pPr>
              <a:defRPr/>
            </a:pPr>
            <a:endParaRPr lang="en-US" altLang="en-US"/>
          </a:p>
        </p:txBody>
      </p:sp>
      <p:sp>
        <p:nvSpPr>
          <p:cNvPr id="6" name="Footer Placeholder 5"/>
          <p:cNvSpPr>
            <a:spLocks noGrp="1"/>
          </p:cNvSpPr>
          <p:nvPr>
            <p:ph type="ftr" sz="quarter" idx="11"/>
          </p:nvPr>
        </p:nvSpPr>
        <p:spPr>
          <a:xfrm>
            <a:off x="4165600" y="6245225"/>
            <a:ext cx="3860800" cy="476250"/>
          </a:xfrm>
          <a:prstGeom prst="rect">
            <a:avLst/>
          </a:prstGeom>
        </p:spPr>
        <p:txBody>
          <a:bodyPr/>
          <a:lstStyle>
            <a:lvl1pPr eaLnBrk="1" hangingPunct="1">
              <a:spcBef>
                <a:spcPct val="50000"/>
              </a:spcBef>
              <a:defRPr>
                <a:latin typeface="Arial" charset="0"/>
                <a:cs typeface="Arial" charset="0"/>
              </a:defRPr>
            </a:lvl1pPr>
          </a:lstStyle>
          <a:p>
            <a:pPr>
              <a:defRPr/>
            </a:pPr>
            <a:endParaRPr lang="en-US" altLang="en-US"/>
          </a:p>
        </p:txBody>
      </p:sp>
      <p:sp>
        <p:nvSpPr>
          <p:cNvPr id="7" name="Slide Number Placeholder 6"/>
          <p:cNvSpPr>
            <a:spLocks noGrp="1"/>
          </p:cNvSpPr>
          <p:nvPr>
            <p:ph type="sldNum" sz="quarter" idx="12"/>
          </p:nvPr>
        </p:nvSpPr>
        <p:spPr>
          <a:xfrm>
            <a:off x="8737600" y="6245225"/>
            <a:ext cx="2844800" cy="476250"/>
          </a:xfrm>
        </p:spPr>
        <p:txBody>
          <a:bodyPr/>
          <a:lstStyle>
            <a:lvl1pPr>
              <a:defRPr/>
            </a:lvl1pPr>
          </a:lstStyle>
          <a:p>
            <a:pPr>
              <a:defRPr/>
            </a:pPr>
            <a:fld id="{8C9027CA-28CC-4D4E-B56D-495284AF4930}" type="slidenum">
              <a:rPr lang="en-US" altLang="en-US"/>
              <a:pPr>
                <a:defRPr/>
              </a:pPr>
              <a:t>‹#›</a:t>
            </a:fld>
            <a:endParaRPr lang="en-US" altLang="en-US"/>
          </a:p>
        </p:txBody>
      </p:sp>
    </p:spTree>
    <p:extLst>
      <p:ext uri="{BB962C8B-B14F-4D97-AF65-F5344CB8AC3E}">
        <p14:creationId xmlns:p14="http://schemas.microsoft.com/office/powerpoint/2010/main" val="36053754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600201"/>
            <a:ext cx="53848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6197600" y="1600200"/>
            <a:ext cx="5384800" cy="21859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6197600" y="3938589"/>
            <a:ext cx="5384800" cy="218757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xfrm>
            <a:off x="0" y="0"/>
            <a:ext cx="0" cy="0"/>
          </a:xfrm>
        </p:spPr>
        <p:txBody>
          <a:bodyPr/>
          <a:lstStyle>
            <a:lvl1pPr eaLnBrk="1" hangingPunct="1">
              <a:spcBef>
                <a:spcPct val="50000"/>
              </a:spcBef>
              <a:defRPr>
                <a:latin typeface="Arial" charset="0"/>
                <a:cs typeface="Arial" charset="0"/>
              </a:defRPr>
            </a:lvl1pPr>
          </a:lstStyle>
          <a:p>
            <a:pPr>
              <a:defRPr/>
            </a:pPr>
            <a:endParaRPr lang="en-US" altLang="en-US"/>
          </a:p>
        </p:txBody>
      </p:sp>
      <p:sp>
        <p:nvSpPr>
          <p:cNvPr id="7" name="Rectangle 5"/>
          <p:cNvSpPr>
            <a:spLocks noGrp="1" noChangeArrowheads="1"/>
          </p:cNvSpPr>
          <p:nvPr>
            <p:ph type="ftr" sz="quarter" idx="11"/>
          </p:nvPr>
        </p:nvSpPr>
        <p:spPr>
          <a:xfrm>
            <a:off x="0" y="0"/>
            <a:ext cx="0" cy="0"/>
          </a:xfrm>
        </p:spPr>
        <p:txBody>
          <a:bodyPr/>
          <a:lstStyle>
            <a:lvl1pPr eaLnBrk="1" hangingPunct="1">
              <a:spcBef>
                <a:spcPct val="50000"/>
              </a:spcBef>
              <a:defRPr>
                <a:latin typeface="Arial" charset="0"/>
                <a:cs typeface="Arial" charset="0"/>
              </a:defRPr>
            </a:lvl1pPr>
          </a:lstStyle>
          <a:p>
            <a:pPr>
              <a:defRPr/>
            </a:pPr>
            <a:endParaRPr lang="en-US" altLang="en-US"/>
          </a:p>
        </p:txBody>
      </p:sp>
      <p:sp>
        <p:nvSpPr>
          <p:cNvPr id="8" name="Rectangle 6"/>
          <p:cNvSpPr>
            <a:spLocks noGrp="1" noChangeArrowheads="1"/>
          </p:cNvSpPr>
          <p:nvPr>
            <p:ph type="sldNum" sz="quarter" idx="12"/>
          </p:nvPr>
        </p:nvSpPr>
        <p:spPr/>
        <p:txBody>
          <a:bodyPr/>
          <a:lstStyle>
            <a:lvl1pPr>
              <a:defRPr/>
            </a:lvl1pPr>
          </a:lstStyle>
          <a:p>
            <a:pPr>
              <a:defRPr/>
            </a:pPr>
            <a:fld id="{9E38D31F-B16E-453A-AA47-B9C07FA3E266}" type="slidenum">
              <a:rPr lang="en-US" altLang="en-US"/>
              <a:pPr>
                <a:defRPr/>
              </a:pPr>
              <a:t>‹#›</a:t>
            </a:fld>
            <a:endParaRPr lang="en-US" altLang="en-US"/>
          </a:p>
        </p:txBody>
      </p:sp>
    </p:spTree>
    <p:extLst>
      <p:ext uri="{BB962C8B-B14F-4D97-AF65-F5344CB8AC3E}">
        <p14:creationId xmlns:p14="http://schemas.microsoft.com/office/powerpoint/2010/main" val="3507108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208C5-37C2-44EE-95A7-77AB62975E16}" type="datetimeFigureOut">
              <a:rPr lang="en-US" smtClean="0"/>
              <a:t>10/16/2022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3DD446-1E2C-4F2A-B46E-B4EFB62C6236}" type="slidenum">
              <a:rPr lang="en-US" smtClean="0"/>
              <a:t>‹#›</a:t>
            </a:fld>
            <a:endParaRPr lang="en-US"/>
          </a:p>
        </p:txBody>
      </p:sp>
    </p:spTree>
    <p:extLst>
      <p:ext uri="{BB962C8B-B14F-4D97-AF65-F5344CB8AC3E}">
        <p14:creationId xmlns:p14="http://schemas.microsoft.com/office/powerpoint/2010/main" val="2411791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55208C5-37C2-44EE-95A7-77AB62975E16}" type="datetimeFigureOut">
              <a:rPr lang="en-US" smtClean="0"/>
              <a:t>10/16/2022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3DD446-1E2C-4F2A-B46E-B4EFB62C6236}"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0136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5208C5-37C2-44EE-95A7-77AB62975E16}" type="datetimeFigureOut">
              <a:rPr lang="en-US" smtClean="0"/>
              <a:t>10/16/2022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3DD446-1E2C-4F2A-B46E-B4EFB62C6236}" type="slidenum">
              <a:rPr lang="en-US" smtClean="0"/>
              <a:t>‹#›</a:t>
            </a:fld>
            <a:endParaRPr lang="en-US"/>
          </a:p>
        </p:txBody>
      </p:sp>
    </p:spTree>
    <p:extLst>
      <p:ext uri="{BB962C8B-B14F-4D97-AF65-F5344CB8AC3E}">
        <p14:creationId xmlns:p14="http://schemas.microsoft.com/office/powerpoint/2010/main" val="4036582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5208C5-37C2-44EE-95A7-77AB62975E16}" type="datetimeFigureOut">
              <a:rPr lang="en-US" smtClean="0"/>
              <a:t>10/16/2022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3DD446-1E2C-4F2A-B46E-B4EFB62C6236}" type="slidenum">
              <a:rPr lang="en-US" smtClean="0"/>
              <a:t>‹#›</a:t>
            </a:fld>
            <a:endParaRPr lang="en-US"/>
          </a:p>
        </p:txBody>
      </p:sp>
    </p:spTree>
    <p:extLst>
      <p:ext uri="{BB962C8B-B14F-4D97-AF65-F5344CB8AC3E}">
        <p14:creationId xmlns:p14="http://schemas.microsoft.com/office/powerpoint/2010/main" val="3279347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55208C5-37C2-44EE-95A7-77AB62975E16}" type="datetimeFigureOut">
              <a:rPr lang="en-US" smtClean="0"/>
              <a:t>10/16/2022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3DD446-1E2C-4F2A-B46E-B4EFB62C6236}" type="slidenum">
              <a:rPr lang="en-US" smtClean="0"/>
              <a:t>‹#›</a:t>
            </a:fld>
            <a:endParaRPr lang="en-US"/>
          </a:p>
        </p:txBody>
      </p:sp>
    </p:spTree>
    <p:extLst>
      <p:ext uri="{BB962C8B-B14F-4D97-AF65-F5344CB8AC3E}">
        <p14:creationId xmlns:p14="http://schemas.microsoft.com/office/powerpoint/2010/main" val="3160473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208C5-37C2-44EE-95A7-77AB62975E16}" type="datetimeFigureOut">
              <a:rPr lang="en-US" smtClean="0"/>
              <a:t>10/16/2022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3DD446-1E2C-4F2A-B46E-B4EFB62C6236}" type="slidenum">
              <a:rPr lang="en-US" smtClean="0"/>
              <a:t>‹#›</a:t>
            </a:fld>
            <a:endParaRPr lang="en-US"/>
          </a:p>
        </p:txBody>
      </p:sp>
    </p:spTree>
    <p:extLst>
      <p:ext uri="{BB962C8B-B14F-4D97-AF65-F5344CB8AC3E}">
        <p14:creationId xmlns:p14="http://schemas.microsoft.com/office/powerpoint/2010/main" val="3973162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55208C5-37C2-44EE-95A7-77AB62975E16}" type="datetimeFigureOut">
              <a:rPr lang="en-US" smtClean="0"/>
              <a:t>10/16/2022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3DD446-1E2C-4F2A-B46E-B4EFB62C6236}" type="slidenum">
              <a:rPr lang="en-US" smtClean="0"/>
              <a:t>‹#›</a:t>
            </a:fld>
            <a:endParaRPr lang="en-US"/>
          </a:p>
        </p:txBody>
      </p:sp>
    </p:spTree>
    <p:extLst>
      <p:ext uri="{BB962C8B-B14F-4D97-AF65-F5344CB8AC3E}">
        <p14:creationId xmlns:p14="http://schemas.microsoft.com/office/powerpoint/2010/main" val="4210494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55208C5-37C2-44EE-95A7-77AB62975E16}" type="datetimeFigureOut">
              <a:rPr lang="en-US" smtClean="0"/>
              <a:t>10/16/2022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3DD446-1E2C-4F2A-B46E-B4EFB62C6236}"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9308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5208C5-37C2-44EE-95A7-77AB62975E16}" type="datetimeFigureOut">
              <a:rPr lang="en-US" smtClean="0"/>
              <a:t>10/16/2022</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43DD446-1E2C-4F2A-B46E-B4EFB62C6236}"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fc" descr="WIPO PUBLIC"/>
          <p:cNvSpPr txBox="1"/>
          <p:nvPr userDrawn="1"/>
        </p:nvSpPr>
        <p:spPr>
          <a:xfrm>
            <a:off x="0" y="6537960"/>
            <a:ext cx="12192000" cy="223138"/>
          </a:xfrm>
          <a:prstGeom prst="rect">
            <a:avLst/>
          </a:prstGeom>
          <a:noFill/>
        </p:spPr>
        <p:txBody>
          <a:bodyPr vert="horz" rtlCol="0">
            <a:spAutoFit/>
          </a:bodyPr>
          <a:lstStyle/>
          <a:p>
            <a:pPr algn="ctr"/>
            <a:r>
              <a:rPr lang="en-US" sz="850" b="0" i="0" u="none" baseline="0" smtClean="0">
                <a:solidFill>
                  <a:srgbClr val="000000"/>
                </a:solidFill>
                <a:latin typeface="Microsoft Sans Serif" panose="020B0604020202020204" pitchFamily="34" charset="0"/>
              </a:rPr>
              <a:t>WIPO PUBLIC</a:t>
            </a:r>
            <a:endParaRPr lang="en-US"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3380659530"/>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jpeg"/><Relationship Id="rId7" Type="http://schemas.openxmlformats.org/officeDocument/2006/relationships/diagramColors" Target="../diagrams/colors1.xml"/><Relationship Id="rId2" Type="http://schemas.openxmlformats.org/officeDocument/2006/relationships/notesSlide" Target="../notesSlides/notesSlide14.xml"/><Relationship Id="rId1" Type="http://schemas.openxmlformats.org/officeDocument/2006/relationships/slideLayout" Target="../slideLayouts/slideLayout14.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4.xml"/><Relationship Id="rId1" Type="http://schemas.openxmlformats.org/officeDocument/2006/relationships/slideLayout" Target="../slideLayouts/slideLayout1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4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5.xml"/><Relationship Id="rId1" Type="http://schemas.openxmlformats.org/officeDocument/2006/relationships/slideLayout" Target="../slideLayouts/slideLayout1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40.xml"/><Relationship Id="rId1" Type="http://schemas.openxmlformats.org/officeDocument/2006/relationships/slideLayout" Target="../slideLayouts/slideLayout13.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632260" y="5133110"/>
            <a:ext cx="7056437" cy="1470025"/>
          </a:xfrm>
        </p:spPr>
        <p:txBody>
          <a:bodyPr>
            <a:normAutofit fontScale="90000"/>
          </a:bodyPr>
          <a:lstStyle/>
          <a:p>
            <a:pPr algn="l" eaLnBrk="1" hangingPunct="1"/>
            <a:r>
              <a:rPr lang="en-US" altLang="en-US" dirty="0" smtClean="0"/>
              <a:t>USING THE INTELLECTUAL PROPERTY SYSTEM FOR BUSINESS COMPETITIVENESS </a:t>
            </a:r>
          </a:p>
        </p:txBody>
      </p:sp>
      <p:sp>
        <p:nvSpPr>
          <p:cNvPr id="7171" name="Rectangle 3"/>
          <p:cNvSpPr>
            <a:spLocks noGrp="1" noChangeArrowheads="1"/>
          </p:cNvSpPr>
          <p:nvPr>
            <p:ph type="subTitle" idx="1"/>
          </p:nvPr>
        </p:nvSpPr>
        <p:spPr>
          <a:xfrm>
            <a:off x="8653751" y="5061527"/>
            <a:ext cx="3298104" cy="1117600"/>
          </a:xfrm>
        </p:spPr>
        <p:txBody>
          <a:bodyPr>
            <a:normAutofit fontScale="92500"/>
          </a:bodyPr>
          <a:lstStyle/>
          <a:p>
            <a:pPr eaLnBrk="1" hangingPunct="1">
              <a:lnSpc>
                <a:spcPct val="90000"/>
              </a:lnSpc>
            </a:pPr>
            <a:endParaRPr lang="en-GB" altLang="en-US" sz="2800" dirty="0"/>
          </a:p>
          <a:p>
            <a:pPr eaLnBrk="1" hangingPunct="1">
              <a:lnSpc>
                <a:spcPct val="90000"/>
              </a:lnSpc>
            </a:pPr>
            <a:r>
              <a:rPr lang="en-GB" altLang="en-US" sz="3200" dirty="0"/>
              <a:t>THE PATENT SYSTEM</a:t>
            </a:r>
            <a:endParaRPr lang="en-US" altLang="en-US" sz="3200" dirty="0"/>
          </a:p>
        </p:txBody>
      </p:sp>
    </p:spTree>
    <p:extLst>
      <p:ext uri="{BB962C8B-B14F-4D97-AF65-F5344CB8AC3E}">
        <p14:creationId xmlns:p14="http://schemas.microsoft.com/office/powerpoint/2010/main" val="26001628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263651" y="937058"/>
            <a:ext cx="7561263" cy="620712"/>
          </a:xfrm>
        </p:spPr>
        <p:txBody>
          <a:bodyPr/>
          <a:lstStyle/>
          <a:p>
            <a:pPr eaLnBrk="1" hangingPunct="1"/>
            <a:r>
              <a:rPr lang="en-GB" altLang="en-US" sz="4000" dirty="0"/>
              <a:t>What can </a:t>
            </a:r>
            <a:r>
              <a:rPr lang="en-GB" altLang="en-US" sz="4000" dirty="0">
                <a:solidFill>
                  <a:srgbClr val="FF0000"/>
                </a:solidFill>
              </a:rPr>
              <a:t>NOT</a:t>
            </a:r>
            <a:r>
              <a:rPr lang="en-GB" altLang="en-US" sz="4000" dirty="0"/>
              <a:t> be patented?</a:t>
            </a:r>
            <a:endParaRPr lang="en-US" altLang="en-US" sz="4000" dirty="0"/>
          </a:p>
        </p:txBody>
      </p:sp>
      <p:sp>
        <p:nvSpPr>
          <p:cNvPr id="27651" name="Rectangle 3"/>
          <p:cNvSpPr>
            <a:spLocks noChangeArrowheads="1"/>
          </p:cNvSpPr>
          <p:nvPr/>
        </p:nvSpPr>
        <p:spPr bwMode="auto">
          <a:xfrm>
            <a:off x="1345769" y="1557770"/>
            <a:ext cx="9608558" cy="47243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1" eaLnBrk="1" hangingPunct="1">
              <a:spcBef>
                <a:spcPct val="0"/>
              </a:spcBef>
              <a:buFont typeface="Arial" panose="020B0604020202020204" pitchFamily="34" charset="0"/>
              <a:buChar char="•"/>
              <a:defRPr/>
            </a:pPr>
            <a:endParaRPr lang="en-US" altLang="en-US" sz="1400" dirty="0">
              <a:cs typeface="Arial" charset="0"/>
            </a:endParaRPr>
          </a:p>
          <a:p>
            <a:pPr marL="91440" lvl="0" indent="-91440" defTabSz="914400">
              <a:lnSpc>
                <a:spcPct val="90000"/>
              </a:lnSpc>
              <a:spcBef>
                <a:spcPts val="1200"/>
              </a:spcBef>
              <a:spcAft>
                <a:spcPts val="200"/>
              </a:spcAft>
              <a:buClr>
                <a:srgbClr val="1CADE4"/>
              </a:buClr>
              <a:buSzPct val="100000"/>
              <a:buFont typeface="Wingdings" panose="05000000000000000000" pitchFamily="2" charset="2"/>
              <a:buChar char="§"/>
            </a:pPr>
            <a:r>
              <a:rPr lang="en-US" altLang="en-US" sz="2000" dirty="0">
                <a:latin typeface="+mn-lt"/>
              </a:rPr>
              <a:t>An invention is new or novel if it does not form part of the prior art. </a:t>
            </a:r>
          </a:p>
          <a:p>
            <a:pPr marL="91440" indent="-91440" defTabSz="914400">
              <a:lnSpc>
                <a:spcPct val="90000"/>
              </a:lnSpc>
              <a:spcBef>
                <a:spcPts val="1200"/>
              </a:spcBef>
              <a:spcAft>
                <a:spcPts val="200"/>
              </a:spcAft>
              <a:buClr>
                <a:srgbClr val="1CADE4"/>
              </a:buClr>
              <a:buSzPct val="100000"/>
              <a:buFont typeface="Wingdings" panose="05000000000000000000" pitchFamily="2" charset="2"/>
              <a:buChar char="§"/>
            </a:pPr>
            <a:r>
              <a:rPr lang="en-US" altLang="en-US" sz="2000" dirty="0">
                <a:latin typeface="+mn-lt"/>
              </a:rPr>
              <a:t>Abstractions and scientific theories; </a:t>
            </a:r>
          </a:p>
          <a:p>
            <a:pPr marL="91440" indent="-91440" defTabSz="914400">
              <a:lnSpc>
                <a:spcPct val="90000"/>
              </a:lnSpc>
              <a:spcBef>
                <a:spcPts val="1200"/>
              </a:spcBef>
              <a:spcAft>
                <a:spcPts val="200"/>
              </a:spcAft>
              <a:buClr>
                <a:srgbClr val="1CADE4"/>
              </a:buClr>
              <a:buSzPct val="100000"/>
              <a:buFont typeface="Wingdings" panose="05000000000000000000" pitchFamily="2" charset="2"/>
              <a:buChar char="§"/>
            </a:pPr>
            <a:r>
              <a:rPr lang="en-US" altLang="en-US" sz="2000" dirty="0">
                <a:latin typeface="+mn-lt"/>
              </a:rPr>
              <a:t>Aesthetic creations; </a:t>
            </a:r>
          </a:p>
          <a:p>
            <a:pPr marL="91440" indent="-91440" defTabSz="914400">
              <a:lnSpc>
                <a:spcPct val="90000"/>
              </a:lnSpc>
              <a:spcBef>
                <a:spcPts val="1200"/>
              </a:spcBef>
              <a:spcAft>
                <a:spcPts val="200"/>
              </a:spcAft>
              <a:buClr>
                <a:srgbClr val="1CADE4"/>
              </a:buClr>
              <a:buSzPct val="100000"/>
              <a:buFont typeface="Wingdings" panose="05000000000000000000" pitchFamily="2" charset="2"/>
              <a:buChar char="§"/>
            </a:pPr>
            <a:r>
              <a:rPr lang="en-US" altLang="en-US" sz="2000" dirty="0">
                <a:latin typeface="+mn-lt"/>
              </a:rPr>
              <a:t>Schemes, rules and methods for performing mental acts;</a:t>
            </a:r>
          </a:p>
          <a:p>
            <a:pPr marL="91440" indent="-91440" defTabSz="914400">
              <a:lnSpc>
                <a:spcPct val="90000"/>
              </a:lnSpc>
              <a:spcBef>
                <a:spcPts val="1200"/>
              </a:spcBef>
              <a:spcAft>
                <a:spcPts val="200"/>
              </a:spcAft>
              <a:buClr>
                <a:srgbClr val="1CADE4"/>
              </a:buClr>
              <a:buSzPct val="100000"/>
              <a:buFont typeface="Wingdings" panose="05000000000000000000" pitchFamily="2" charset="2"/>
              <a:buChar char="§"/>
            </a:pPr>
            <a:r>
              <a:rPr lang="en-US" altLang="en-US" sz="2000" dirty="0">
                <a:latin typeface="+mn-lt"/>
              </a:rPr>
              <a:t>Substances as they naturally occur in the world; </a:t>
            </a:r>
          </a:p>
          <a:p>
            <a:pPr marL="91440" indent="-91440" defTabSz="914400">
              <a:lnSpc>
                <a:spcPct val="90000"/>
              </a:lnSpc>
              <a:spcBef>
                <a:spcPts val="1200"/>
              </a:spcBef>
              <a:spcAft>
                <a:spcPts val="200"/>
              </a:spcAft>
              <a:buClr>
                <a:srgbClr val="1CADE4"/>
              </a:buClr>
              <a:buSzPct val="100000"/>
              <a:buFont typeface="Wingdings" panose="05000000000000000000" pitchFamily="2" charset="2"/>
              <a:buChar char="§"/>
            </a:pPr>
            <a:r>
              <a:rPr lang="en-US" altLang="en-US" sz="2000" dirty="0">
                <a:latin typeface="+mn-lt"/>
              </a:rPr>
              <a:t>Inventions the exploitation of which may affect public order, good morals or public health; </a:t>
            </a:r>
          </a:p>
          <a:p>
            <a:pPr marL="91440" indent="-91440" defTabSz="914400">
              <a:lnSpc>
                <a:spcPct val="90000"/>
              </a:lnSpc>
              <a:spcBef>
                <a:spcPts val="1200"/>
              </a:spcBef>
              <a:spcAft>
                <a:spcPts val="200"/>
              </a:spcAft>
              <a:buClr>
                <a:srgbClr val="1CADE4"/>
              </a:buClr>
              <a:buSzPct val="100000"/>
              <a:buFont typeface="Wingdings" panose="05000000000000000000" pitchFamily="2" charset="2"/>
              <a:buChar char="§"/>
            </a:pPr>
            <a:r>
              <a:rPr lang="en-US" altLang="en-US" sz="2000" dirty="0">
                <a:latin typeface="+mn-lt"/>
              </a:rPr>
              <a:t>Diagnostic, therapeutic and surgical methods of treatment for humans or animals; </a:t>
            </a:r>
          </a:p>
          <a:p>
            <a:pPr marL="91440" indent="-91440" defTabSz="914400">
              <a:lnSpc>
                <a:spcPct val="90000"/>
              </a:lnSpc>
              <a:spcBef>
                <a:spcPts val="1200"/>
              </a:spcBef>
              <a:spcAft>
                <a:spcPts val="200"/>
              </a:spcAft>
              <a:buClr>
                <a:srgbClr val="1CADE4"/>
              </a:buClr>
              <a:buSzPct val="100000"/>
              <a:buFont typeface="Wingdings" panose="05000000000000000000" pitchFamily="2" charset="2"/>
              <a:buChar char="§"/>
            </a:pPr>
            <a:r>
              <a:rPr lang="en-US" altLang="en-US" sz="2000" dirty="0">
                <a:latin typeface="+mn-lt"/>
              </a:rPr>
              <a:t>Plants and animals other than microorganisms; </a:t>
            </a:r>
          </a:p>
          <a:p>
            <a:pPr marL="91440" indent="-91440" defTabSz="914400">
              <a:lnSpc>
                <a:spcPct val="90000"/>
              </a:lnSpc>
              <a:spcBef>
                <a:spcPts val="1200"/>
              </a:spcBef>
              <a:spcAft>
                <a:spcPts val="200"/>
              </a:spcAft>
              <a:buClr>
                <a:srgbClr val="1CADE4"/>
              </a:buClr>
              <a:buSzPct val="100000"/>
              <a:buFont typeface="Wingdings" panose="05000000000000000000" pitchFamily="2" charset="2"/>
              <a:buChar char="§"/>
            </a:pPr>
            <a:r>
              <a:rPr lang="en-US" altLang="en-US" sz="2000" dirty="0">
                <a:latin typeface="+mn-lt"/>
              </a:rPr>
              <a:t>Computer programs.</a:t>
            </a:r>
          </a:p>
          <a:p>
            <a:pPr marL="0" indent="0" algn="just">
              <a:spcBef>
                <a:spcPct val="0"/>
              </a:spcBef>
              <a:buNone/>
              <a:defRPr/>
            </a:pPr>
            <a:endParaRPr lang="en-US" altLang="en-US" sz="2000" dirty="0">
              <a:cs typeface="Arial" charset="0"/>
            </a:endParaRPr>
          </a:p>
        </p:txBody>
      </p:sp>
    </p:spTree>
    <p:extLst>
      <p:ext uri="{BB962C8B-B14F-4D97-AF65-F5344CB8AC3E}">
        <p14:creationId xmlns:p14="http://schemas.microsoft.com/office/powerpoint/2010/main" val="5064684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eaLnBrk="1" hangingPunct="1"/>
            <a:r>
              <a:rPr lang="en-US" altLang="en-US" smtClean="0"/>
              <a:t>Novelty</a:t>
            </a:r>
          </a:p>
        </p:txBody>
      </p:sp>
      <p:sp>
        <p:nvSpPr>
          <p:cNvPr id="27651" name="Content Placeholder 2"/>
          <p:cNvSpPr>
            <a:spLocks noGrp="1"/>
          </p:cNvSpPr>
          <p:nvPr>
            <p:ph idx="1"/>
          </p:nvPr>
        </p:nvSpPr>
        <p:spPr/>
        <p:txBody>
          <a:bodyPr/>
          <a:lstStyle/>
          <a:p>
            <a:pPr eaLnBrk="1" hangingPunct="1">
              <a:buFont typeface="Wingdings" panose="05000000000000000000" pitchFamily="2" charset="2"/>
              <a:buChar char="§"/>
            </a:pPr>
            <a:r>
              <a:rPr lang="en-US" altLang="en-US" sz="2800" dirty="0"/>
              <a:t>An invention is new or novel if it does not form part of the prior art. </a:t>
            </a:r>
          </a:p>
          <a:p>
            <a:pPr eaLnBrk="1" hangingPunct="1">
              <a:buFont typeface="Wingdings" panose="05000000000000000000" pitchFamily="2" charset="2"/>
              <a:buChar char="§"/>
            </a:pPr>
            <a:r>
              <a:rPr lang="en-US" altLang="en-US" sz="2800" dirty="0"/>
              <a:t>Prior art refers to all the relevant technical knowledge available to the public anywhere in the world</a:t>
            </a:r>
            <a:r>
              <a:rPr lang="en-US" altLang="en-US" sz="2800" b="1" dirty="0"/>
              <a:t> </a:t>
            </a:r>
            <a:r>
              <a:rPr lang="en-US" altLang="en-US" sz="2800" dirty="0"/>
              <a:t>prior to the first filing date of the relevant patent application. </a:t>
            </a:r>
          </a:p>
        </p:txBody>
      </p:sp>
    </p:spTree>
    <p:extLst>
      <p:ext uri="{BB962C8B-B14F-4D97-AF65-F5344CB8AC3E}">
        <p14:creationId xmlns:p14="http://schemas.microsoft.com/office/powerpoint/2010/main" val="3811810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fr-CH" altLang="en-US" smtClean="0"/>
              <a:t>Inventive step or non obviousness</a:t>
            </a:r>
            <a:endParaRPr lang="en-US" altLang="en-US" smtClean="0"/>
          </a:p>
        </p:txBody>
      </p:sp>
      <p:sp>
        <p:nvSpPr>
          <p:cNvPr id="29699" name="Content Placeholder 2"/>
          <p:cNvSpPr>
            <a:spLocks noGrp="1"/>
          </p:cNvSpPr>
          <p:nvPr>
            <p:ph idx="1"/>
          </p:nvPr>
        </p:nvSpPr>
        <p:spPr/>
        <p:txBody>
          <a:bodyPr/>
          <a:lstStyle/>
          <a:p>
            <a:pPr eaLnBrk="1" hangingPunct="1">
              <a:buFont typeface="Wingdings" panose="05000000000000000000" pitchFamily="2" charset="2"/>
              <a:buChar char="§"/>
            </a:pPr>
            <a:r>
              <a:rPr lang="en-US" altLang="en-US" dirty="0" smtClean="0"/>
              <a:t>An invention is considered to involve an inventive step (or to be non-obvious) when, taking into account the prior art, the invention would not have been obvious to a person skilled in that particular field of technology. </a:t>
            </a:r>
          </a:p>
          <a:p>
            <a:pPr eaLnBrk="1" hangingPunct="1">
              <a:buFont typeface="Wingdings" panose="05000000000000000000" pitchFamily="2" charset="2"/>
              <a:buChar char="§"/>
            </a:pPr>
            <a:r>
              <a:rPr lang="en-US" altLang="en-US" dirty="0" smtClean="0"/>
              <a:t>The non-obviousness requirement is meant to ensure that patents are granted only for truly creative and inventive achievements, and not for developments that a person with ordinary skill in the field could easily deduce from what already exists. </a:t>
            </a:r>
          </a:p>
          <a:p>
            <a:pPr eaLnBrk="1" hangingPunct="1">
              <a:buFont typeface="Wingdings" panose="05000000000000000000" pitchFamily="2" charset="2"/>
              <a:buChar char="§"/>
            </a:pPr>
            <a:endParaRPr lang="en-US" altLang="en-US" dirty="0" smtClean="0"/>
          </a:p>
        </p:txBody>
      </p:sp>
    </p:spTree>
    <p:extLst>
      <p:ext uri="{BB962C8B-B14F-4D97-AF65-F5344CB8AC3E}">
        <p14:creationId xmlns:p14="http://schemas.microsoft.com/office/powerpoint/2010/main" val="11536339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1152525" y="811213"/>
            <a:ext cx="9102725" cy="1143000"/>
          </a:xfrm>
        </p:spPr>
        <p:txBody>
          <a:bodyPr/>
          <a:lstStyle/>
          <a:p>
            <a:pPr eaLnBrk="1" hangingPunct="1"/>
            <a:r>
              <a:rPr lang="en-US" altLang="en-US" dirty="0" smtClean="0"/>
              <a:t>Capable of industrial application</a:t>
            </a:r>
          </a:p>
        </p:txBody>
      </p:sp>
      <p:sp>
        <p:nvSpPr>
          <p:cNvPr id="30723" name="Content Placeholder 2"/>
          <p:cNvSpPr>
            <a:spLocks noGrp="1"/>
          </p:cNvSpPr>
          <p:nvPr>
            <p:ph idx="1"/>
          </p:nvPr>
        </p:nvSpPr>
        <p:spPr>
          <a:xfrm>
            <a:off x="2025650" y="2207491"/>
            <a:ext cx="8229600" cy="3947248"/>
          </a:xfrm>
        </p:spPr>
        <p:txBody>
          <a:bodyPr/>
          <a:lstStyle/>
          <a:p>
            <a:pPr eaLnBrk="1" hangingPunct="1">
              <a:buFont typeface="Wingdings" panose="05000000000000000000" pitchFamily="2" charset="2"/>
              <a:buChar char="§"/>
            </a:pPr>
            <a:r>
              <a:rPr lang="en-US" altLang="en-US" dirty="0" smtClean="0"/>
              <a:t>To be patentable, an invention must be capable of being used for an industrial or business purpose. In some countries, this criterion is expressed as utility</a:t>
            </a:r>
            <a:r>
              <a:rPr lang="en-US" altLang="en-US" b="1" dirty="0" smtClean="0"/>
              <a:t>.</a:t>
            </a:r>
            <a:endParaRPr lang="en-US" altLang="en-US" dirty="0" smtClean="0"/>
          </a:p>
          <a:p>
            <a:pPr eaLnBrk="1" hangingPunct="1">
              <a:buFont typeface="Wingdings" panose="05000000000000000000" pitchFamily="2" charset="2"/>
              <a:buChar char="§"/>
            </a:pPr>
            <a:r>
              <a:rPr lang="en-US" altLang="en-US" dirty="0" smtClean="0"/>
              <a:t>An invention cannot be a mere theoretical phenomenon; it must be useful and provide some practical benefit. The term “industrial” is meant here in the broadest sense as anything distinct from purely intellectual or aesthetic activity, and includes, for example, agriculture.</a:t>
            </a:r>
          </a:p>
        </p:txBody>
      </p:sp>
    </p:spTree>
    <p:extLst>
      <p:ext uri="{BB962C8B-B14F-4D97-AF65-F5344CB8AC3E}">
        <p14:creationId xmlns:p14="http://schemas.microsoft.com/office/powerpoint/2010/main" val="737163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066800" y="706293"/>
            <a:ext cx="8229600" cy="1143000"/>
          </a:xfrm>
        </p:spPr>
        <p:txBody>
          <a:bodyPr/>
          <a:lstStyle/>
          <a:p>
            <a:pPr eaLnBrk="1" hangingPunct="1"/>
            <a:r>
              <a:rPr lang="en-US" altLang="en-US" dirty="0" smtClean="0"/>
              <a:t>Disclosure requirement </a:t>
            </a:r>
          </a:p>
        </p:txBody>
      </p:sp>
      <p:sp>
        <p:nvSpPr>
          <p:cNvPr id="35843" name="Content Placeholder 6"/>
          <p:cNvSpPr>
            <a:spLocks noGrp="1"/>
          </p:cNvSpPr>
          <p:nvPr>
            <p:ph idx="1"/>
          </p:nvPr>
        </p:nvSpPr>
        <p:spPr>
          <a:xfrm>
            <a:off x="1947863" y="2142836"/>
            <a:ext cx="8229600" cy="4075403"/>
          </a:xfrm>
        </p:spPr>
        <p:txBody>
          <a:bodyPr/>
          <a:lstStyle/>
          <a:p>
            <a:pPr algn="just" eaLnBrk="1" hangingPunct="1">
              <a:defRPr/>
            </a:pPr>
            <a:r>
              <a:rPr lang="en-US" altLang="en-US" dirty="0" smtClean="0"/>
              <a:t>A patent application must disclose the invention in a manner sufficiently clear and complete for it to be carried out by a person skilled in the specific technical field. </a:t>
            </a:r>
          </a:p>
          <a:p>
            <a:pPr marL="0" indent="0">
              <a:buNone/>
              <a:defRPr/>
            </a:pPr>
            <a:endParaRPr lang="en-US" altLang="en-US" dirty="0" smtClean="0"/>
          </a:p>
        </p:txBody>
      </p:sp>
    </p:spTree>
    <p:extLst>
      <p:ext uri="{BB962C8B-B14F-4D97-AF65-F5344CB8AC3E}">
        <p14:creationId xmlns:p14="http://schemas.microsoft.com/office/powerpoint/2010/main" val="13833477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914400" y="895927"/>
            <a:ext cx="10972800" cy="704274"/>
          </a:xfrm>
        </p:spPr>
        <p:txBody>
          <a:bodyPr/>
          <a:lstStyle/>
          <a:p>
            <a:pPr eaLnBrk="1" hangingPunct="1"/>
            <a:r>
              <a:rPr lang="en-US" altLang="en-US" dirty="0" smtClean="0"/>
              <a:t>Rights granted under patents</a:t>
            </a:r>
            <a:endParaRPr lang="en-US" altLang="en-US" sz="4000" dirty="0"/>
          </a:p>
        </p:txBody>
      </p:sp>
      <p:sp>
        <p:nvSpPr>
          <p:cNvPr id="34819" name="Rectangle 3"/>
          <p:cNvSpPr>
            <a:spLocks noGrp="1" noChangeArrowheads="1"/>
          </p:cNvSpPr>
          <p:nvPr>
            <p:ph type="body" sz="half" idx="1"/>
          </p:nvPr>
        </p:nvSpPr>
        <p:spPr/>
        <p:txBody>
          <a:bodyPr/>
          <a:lstStyle/>
          <a:p>
            <a:pPr eaLnBrk="1" hangingPunct="1">
              <a:buFontTx/>
              <a:buNone/>
            </a:pPr>
            <a:r>
              <a:rPr lang="en-GB" altLang="en-US" smtClean="0"/>
              <a:t>				</a:t>
            </a:r>
          </a:p>
          <a:p>
            <a:pPr algn="ctr" eaLnBrk="1" hangingPunct="1">
              <a:buFontTx/>
              <a:buNone/>
            </a:pPr>
            <a:endParaRPr lang="en-GB" altLang="en-US" smtClean="0"/>
          </a:p>
        </p:txBody>
      </p:sp>
      <p:sp>
        <p:nvSpPr>
          <p:cNvPr id="34820" name="Text Box 21"/>
          <p:cNvSpPr txBox="1">
            <a:spLocks noChangeArrowheads="1"/>
          </p:cNvSpPr>
          <p:nvPr/>
        </p:nvSpPr>
        <p:spPr bwMode="auto">
          <a:xfrm>
            <a:off x="2000251" y="4833939"/>
            <a:ext cx="8245475"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Blip>
                <a:blip r:embed="rId3"/>
              </a:buBlip>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Blip>
                <a:blip r:embed="rId3"/>
              </a:buBlip>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4pPr>
            <a:lvl5pPr marL="20574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dirty="0"/>
              <a:t>It is important to note that a patent </a:t>
            </a:r>
            <a:r>
              <a:rPr lang="en-US" altLang="en-US" dirty="0">
                <a:solidFill>
                  <a:schemeClr val="accent1"/>
                </a:solidFill>
              </a:rPr>
              <a:t>does not grant </a:t>
            </a:r>
            <a:r>
              <a:rPr lang="en-US" altLang="en-US" dirty="0"/>
              <a:t>the owner the </a:t>
            </a:r>
            <a:r>
              <a:rPr lang="en-US" altLang="en-US" dirty="0">
                <a:solidFill>
                  <a:schemeClr val="accent1"/>
                </a:solidFill>
              </a:rPr>
              <a:t>freedom to use</a:t>
            </a:r>
            <a:r>
              <a:rPr lang="en-US" altLang="en-US" dirty="0">
                <a:solidFill>
                  <a:schemeClr val="accent2"/>
                </a:solidFill>
              </a:rPr>
              <a:t> </a:t>
            </a:r>
            <a:r>
              <a:rPr lang="en-US" altLang="en-US" dirty="0"/>
              <a:t>or the right to exploit the technology covered by the right but only the right to exclude others</a:t>
            </a:r>
            <a:r>
              <a:rPr lang="en-US" altLang="en-US" sz="2000" dirty="0"/>
              <a:t>. </a:t>
            </a:r>
          </a:p>
        </p:txBody>
      </p:sp>
      <p:graphicFrame>
        <p:nvGraphicFramePr>
          <p:cNvPr id="7" name="Diagram 6"/>
          <p:cNvGraphicFramePr/>
          <p:nvPr>
            <p:extLst>
              <p:ext uri="{D42A27DB-BD31-4B8C-83A1-F6EECF244321}">
                <p14:modId xmlns:p14="http://schemas.microsoft.com/office/powerpoint/2010/main" val="567113970"/>
              </p:ext>
            </p:extLst>
          </p:nvPr>
        </p:nvGraphicFramePr>
        <p:xfrm>
          <a:off x="2946400" y="1248064"/>
          <a:ext cx="6096000" cy="378777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8077627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914400" y="699510"/>
            <a:ext cx="10972800" cy="1143000"/>
          </a:xfrm>
        </p:spPr>
        <p:txBody>
          <a:bodyPr/>
          <a:lstStyle/>
          <a:p>
            <a:pPr eaLnBrk="1" hangingPunct="1"/>
            <a:r>
              <a:rPr lang="en-US" altLang="en-US" dirty="0" smtClean="0"/>
              <a:t>Who is an Inventor? </a:t>
            </a:r>
          </a:p>
        </p:txBody>
      </p:sp>
      <p:sp>
        <p:nvSpPr>
          <p:cNvPr id="39939" name="Text Placeholder 2"/>
          <p:cNvSpPr>
            <a:spLocks noGrp="1"/>
          </p:cNvSpPr>
          <p:nvPr>
            <p:ph type="body" sz="half" idx="1"/>
          </p:nvPr>
        </p:nvSpPr>
        <p:spPr>
          <a:xfrm>
            <a:off x="1981200" y="2237510"/>
            <a:ext cx="8229600" cy="3692235"/>
          </a:xfrm>
        </p:spPr>
        <p:txBody>
          <a:bodyPr/>
          <a:lstStyle/>
          <a:p>
            <a:pPr eaLnBrk="1" hangingPunct="1">
              <a:buFont typeface="Wingdings" panose="05000000000000000000" pitchFamily="2" charset="2"/>
              <a:buChar char="§"/>
              <a:defRPr/>
            </a:pPr>
            <a:r>
              <a:rPr lang="en-US" altLang="en-US" dirty="0" smtClean="0"/>
              <a:t>The person who conceived the invention is the inventor</a:t>
            </a:r>
            <a:r>
              <a:rPr lang="en-US" altLang="en-US" b="1" dirty="0" smtClean="0"/>
              <a:t>.</a:t>
            </a:r>
          </a:p>
          <a:p>
            <a:pPr eaLnBrk="1" hangingPunct="1">
              <a:buFont typeface="Wingdings" panose="05000000000000000000" pitchFamily="2" charset="2"/>
              <a:buChar char="§"/>
              <a:defRPr/>
            </a:pPr>
            <a:r>
              <a:rPr lang="en-US" altLang="en-US" dirty="0" smtClean="0"/>
              <a:t>The person (or company) that files the patent application is the applicant, holder or owner of the patent. </a:t>
            </a:r>
          </a:p>
          <a:p>
            <a:pPr eaLnBrk="1" hangingPunct="1">
              <a:buFont typeface="Wingdings" panose="05000000000000000000" pitchFamily="2" charset="2"/>
              <a:buChar char="§"/>
              <a:defRPr/>
            </a:pPr>
            <a:r>
              <a:rPr lang="en-US" altLang="en-US" dirty="0"/>
              <a:t>While in some cases the inventor may also be the applicant, the two are often different entities; the applicant is often the company or research institution that employs the inventor. </a:t>
            </a:r>
          </a:p>
          <a:p>
            <a:pPr marL="0" indent="0">
              <a:buNone/>
              <a:defRPr/>
            </a:pPr>
            <a:endParaRPr lang="en-US" altLang="en-US" dirty="0" smtClean="0"/>
          </a:p>
        </p:txBody>
      </p:sp>
    </p:spTree>
    <p:extLst>
      <p:ext uri="{BB962C8B-B14F-4D97-AF65-F5344CB8AC3E}">
        <p14:creationId xmlns:p14="http://schemas.microsoft.com/office/powerpoint/2010/main" val="28571421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1121064" y="713076"/>
            <a:ext cx="8866188" cy="1143000"/>
          </a:xfrm>
        </p:spPr>
        <p:txBody>
          <a:bodyPr/>
          <a:lstStyle/>
          <a:p>
            <a:pPr eaLnBrk="1" hangingPunct="1"/>
            <a:r>
              <a:rPr lang="en-US" altLang="en-US" dirty="0" smtClean="0"/>
              <a:t>Ownership of patent rights - Employees</a:t>
            </a:r>
          </a:p>
        </p:txBody>
      </p:sp>
      <p:sp>
        <p:nvSpPr>
          <p:cNvPr id="41987" name="Text Placeholder 2"/>
          <p:cNvSpPr>
            <a:spLocks noGrp="1"/>
          </p:cNvSpPr>
          <p:nvPr>
            <p:ph type="body" sz="half" idx="1"/>
          </p:nvPr>
        </p:nvSpPr>
        <p:spPr>
          <a:xfrm>
            <a:off x="2135188" y="2346036"/>
            <a:ext cx="8075612" cy="3319753"/>
          </a:xfrm>
        </p:spPr>
        <p:txBody>
          <a:bodyPr/>
          <a:lstStyle/>
          <a:p>
            <a:pPr eaLnBrk="1" hangingPunct="1">
              <a:defRPr/>
            </a:pPr>
            <a:r>
              <a:rPr lang="en-US" altLang="en-US" dirty="0" smtClean="0"/>
              <a:t>In </a:t>
            </a:r>
            <a:r>
              <a:rPr lang="en-US" altLang="en-US" dirty="0"/>
              <a:t>many countries, inventions developed in the course of employment are automatically assigned to the employer. In some countries, this is only so if it is stated in the employment contract. In some cases (e.g., if there is no employment agreement) the inventor may retain the right to exploit the invention, but the employer is given a non-exclusive right for its internal purposes (called “shop rights”). </a:t>
            </a:r>
            <a:endParaRPr lang="en-US" altLang="en-US" dirty="0" smtClean="0"/>
          </a:p>
          <a:p>
            <a:pPr marL="0" indent="0">
              <a:buNone/>
              <a:defRPr/>
            </a:pPr>
            <a:endParaRPr lang="en-US" altLang="en-US" dirty="0"/>
          </a:p>
          <a:p>
            <a:pPr marL="0" indent="0">
              <a:buNone/>
              <a:defRPr/>
            </a:pPr>
            <a:endParaRPr lang="en-US" altLang="en-US" dirty="0" smtClean="0"/>
          </a:p>
        </p:txBody>
      </p:sp>
    </p:spTree>
    <p:extLst>
      <p:ext uri="{BB962C8B-B14F-4D97-AF65-F5344CB8AC3E}">
        <p14:creationId xmlns:p14="http://schemas.microsoft.com/office/powerpoint/2010/main" val="21398796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6"/>
          <p:cNvSpPr>
            <a:spLocks noGrp="1"/>
          </p:cNvSpPr>
          <p:nvPr>
            <p:ph type="title"/>
          </p:nvPr>
        </p:nvSpPr>
        <p:spPr>
          <a:xfrm>
            <a:off x="1024128" y="585216"/>
            <a:ext cx="10345836" cy="1499616"/>
          </a:xfrm>
        </p:spPr>
        <p:txBody>
          <a:bodyPr>
            <a:normAutofit/>
          </a:bodyPr>
          <a:lstStyle/>
          <a:p>
            <a:pPr eaLnBrk="1" hangingPunct="1"/>
            <a:r>
              <a:rPr lang="fr-CH" altLang="en-US" sz="4000" dirty="0" err="1" smtClean="0"/>
              <a:t>Ownership</a:t>
            </a:r>
            <a:r>
              <a:rPr lang="fr-CH" altLang="en-US" sz="4000" dirty="0" smtClean="0"/>
              <a:t> of patent </a:t>
            </a:r>
            <a:r>
              <a:rPr lang="fr-CH" altLang="en-US" sz="4000" dirty="0" err="1" smtClean="0"/>
              <a:t>rights</a:t>
            </a:r>
            <a:r>
              <a:rPr lang="fr-CH" altLang="en-US" sz="4000" dirty="0" smtClean="0"/>
              <a:t> – Independent </a:t>
            </a:r>
            <a:r>
              <a:rPr lang="fr-CH" altLang="en-US" sz="4000" dirty="0" err="1" smtClean="0"/>
              <a:t>contractors</a:t>
            </a:r>
            <a:endParaRPr lang="en-US" altLang="en-US" sz="4000" dirty="0" smtClean="0"/>
          </a:p>
        </p:txBody>
      </p:sp>
      <p:sp>
        <p:nvSpPr>
          <p:cNvPr id="40963" name="Content Placeholder 7"/>
          <p:cNvSpPr>
            <a:spLocks noGrp="1"/>
          </p:cNvSpPr>
          <p:nvPr>
            <p:ph idx="1"/>
          </p:nvPr>
        </p:nvSpPr>
        <p:spPr/>
        <p:txBody>
          <a:bodyPr/>
          <a:lstStyle/>
          <a:p>
            <a:pPr eaLnBrk="1" hangingPunct="1">
              <a:buFont typeface="Wingdings" panose="05000000000000000000" pitchFamily="2" charset="2"/>
              <a:buChar char="§"/>
            </a:pPr>
            <a:r>
              <a:rPr lang="en-US" altLang="en-US" dirty="0" smtClean="0"/>
              <a:t>In most countries, an independent contractor hired by a company to develop a new product or process owns all rights to the invention, unless otherwise specifically agreed in writing. This means that unless the contractor has a written agreement with the company assigning the invention to that company, the company will have no ownership rights in what is developed, even if it paid for its development. </a:t>
            </a:r>
          </a:p>
          <a:p>
            <a:pPr eaLnBrk="1" hangingPunct="1"/>
            <a:endParaRPr lang="en-US" altLang="en-US" dirty="0" smtClean="0"/>
          </a:p>
        </p:txBody>
      </p:sp>
    </p:spTree>
    <p:extLst>
      <p:ext uri="{BB962C8B-B14F-4D97-AF65-F5344CB8AC3E}">
        <p14:creationId xmlns:p14="http://schemas.microsoft.com/office/powerpoint/2010/main" val="14327680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normAutofit/>
          </a:bodyPr>
          <a:lstStyle/>
          <a:p>
            <a:pPr eaLnBrk="1" hangingPunct="1"/>
            <a:r>
              <a:rPr lang="fr-CH" altLang="en-US" sz="4400" dirty="0" err="1" smtClean="0"/>
              <a:t>Ownership</a:t>
            </a:r>
            <a:r>
              <a:rPr lang="fr-CH" altLang="en-US" sz="4400" dirty="0" smtClean="0"/>
              <a:t> of patent </a:t>
            </a:r>
            <a:r>
              <a:rPr lang="fr-CH" altLang="en-US" sz="4400" dirty="0" err="1" smtClean="0"/>
              <a:t>rights</a:t>
            </a:r>
            <a:r>
              <a:rPr lang="fr-CH" altLang="en-US" sz="4400" dirty="0" smtClean="0"/>
              <a:t> – joint </a:t>
            </a:r>
            <a:r>
              <a:rPr lang="fr-CH" altLang="en-US" sz="4400" dirty="0" err="1" smtClean="0"/>
              <a:t>inventors</a:t>
            </a:r>
            <a:endParaRPr lang="en-US" altLang="en-US" sz="4400" dirty="0" smtClean="0"/>
          </a:p>
        </p:txBody>
      </p:sp>
      <p:sp>
        <p:nvSpPr>
          <p:cNvPr id="41987" name="Content Placeholder 2"/>
          <p:cNvSpPr>
            <a:spLocks noGrp="1"/>
          </p:cNvSpPr>
          <p:nvPr>
            <p:ph idx="1"/>
          </p:nvPr>
        </p:nvSpPr>
        <p:spPr/>
        <p:txBody>
          <a:bodyPr/>
          <a:lstStyle/>
          <a:p>
            <a:pPr eaLnBrk="1" hangingPunct="1">
              <a:buFont typeface="Wingdings" panose="05000000000000000000" pitchFamily="2" charset="2"/>
              <a:buChar char="§"/>
            </a:pPr>
            <a:r>
              <a:rPr lang="en-US" altLang="en-US" dirty="0" smtClean="0"/>
              <a:t>When more than one person contributes in significant ways to the conception of an invention, they must be treated as joint inventors and mentioned as such in the patent application. If the joint inventors are also the applicants, the patent will be granted to them jointly. </a:t>
            </a:r>
          </a:p>
          <a:p>
            <a:pPr eaLnBrk="1" hangingPunct="1"/>
            <a:endParaRPr lang="en-US" altLang="en-US" dirty="0" smtClean="0"/>
          </a:p>
        </p:txBody>
      </p:sp>
    </p:spTree>
    <p:extLst>
      <p:ext uri="{BB962C8B-B14F-4D97-AF65-F5344CB8AC3E}">
        <p14:creationId xmlns:p14="http://schemas.microsoft.com/office/powerpoint/2010/main" val="2748854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087150" y="858982"/>
            <a:ext cx="8229600" cy="840510"/>
          </a:xfrm>
        </p:spPr>
        <p:txBody>
          <a:bodyPr>
            <a:normAutofit/>
          </a:bodyPr>
          <a:lstStyle/>
          <a:p>
            <a:pPr eaLnBrk="1" hangingPunct="1"/>
            <a:r>
              <a:rPr lang="en-GB" altLang="en-US" sz="4800" dirty="0" smtClean="0"/>
              <a:t>Outline</a:t>
            </a:r>
            <a:endParaRPr lang="en-US" altLang="en-US" sz="4800" dirty="0" smtClean="0"/>
          </a:p>
        </p:txBody>
      </p:sp>
      <p:sp>
        <p:nvSpPr>
          <p:cNvPr id="9219" name="Rectangle 3"/>
          <p:cNvSpPr>
            <a:spLocks noGrp="1" noChangeArrowheads="1"/>
          </p:cNvSpPr>
          <p:nvPr>
            <p:ph idx="1"/>
          </p:nvPr>
        </p:nvSpPr>
        <p:spPr>
          <a:xfrm>
            <a:off x="1353850" y="2019732"/>
            <a:ext cx="8064500" cy="2727760"/>
          </a:xfrm>
        </p:spPr>
        <p:txBody>
          <a:bodyPr/>
          <a:lstStyle/>
          <a:p>
            <a:pPr eaLnBrk="1" hangingPunct="1">
              <a:buFont typeface="Wingdings" panose="05000000000000000000" pitchFamily="2" charset="2"/>
              <a:buChar char="§"/>
            </a:pPr>
            <a:r>
              <a:rPr lang="en-GB" altLang="en-US" dirty="0" smtClean="0"/>
              <a:t>Patents</a:t>
            </a:r>
          </a:p>
          <a:p>
            <a:pPr eaLnBrk="1" hangingPunct="1">
              <a:buFont typeface="Wingdings" panose="05000000000000000000" pitchFamily="2" charset="2"/>
              <a:buChar char="§"/>
            </a:pPr>
            <a:r>
              <a:rPr lang="en-US" altLang="en-US" dirty="0" smtClean="0">
                <a:solidFill>
                  <a:schemeClr val="bg2"/>
                </a:solidFill>
              </a:rPr>
              <a:t>How to Obtain a Patent</a:t>
            </a:r>
            <a:endParaRPr lang="en-GB" altLang="en-US" dirty="0" smtClean="0">
              <a:solidFill>
                <a:schemeClr val="bg2"/>
              </a:solidFill>
            </a:endParaRPr>
          </a:p>
          <a:p>
            <a:pPr eaLnBrk="1" hangingPunct="1">
              <a:buFont typeface="Wingdings" panose="05000000000000000000" pitchFamily="2" charset="2"/>
              <a:buChar char="§"/>
            </a:pPr>
            <a:r>
              <a:rPr lang="en-US" altLang="en-US" dirty="0" smtClean="0">
                <a:solidFill>
                  <a:schemeClr val="bg2"/>
                </a:solidFill>
              </a:rPr>
              <a:t>Patenting Abroad</a:t>
            </a:r>
            <a:endParaRPr lang="en-GB" altLang="en-US" dirty="0" smtClean="0">
              <a:solidFill>
                <a:schemeClr val="bg2"/>
              </a:solidFill>
            </a:endParaRPr>
          </a:p>
          <a:p>
            <a:pPr eaLnBrk="1" hangingPunct="1">
              <a:buFont typeface="Wingdings" panose="05000000000000000000" pitchFamily="2" charset="2"/>
              <a:buChar char="§"/>
            </a:pPr>
            <a:r>
              <a:rPr lang="en-US" altLang="en-US" dirty="0" smtClean="0">
                <a:solidFill>
                  <a:schemeClr val="bg2"/>
                </a:solidFill>
              </a:rPr>
              <a:t>Commercializing Patented Technology</a:t>
            </a:r>
          </a:p>
          <a:p>
            <a:pPr eaLnBrk="1" hangingPunct="1">
              <a:buFont typeface="Wingdings" panose="05000000000000000000" pitchFamily="2" charset="2"/>
              <a:buChar char="§"/>
            </a:pPr>
            <a:r>
              <a:rPr lang="en-US" altLang="en-US" dirty="0" smtClean="0">
                <a:solidFill>
                  <a:schemeClr val="bg2"/>
                </a:solidFill>
              </a:rPr>
              <a:t>Enforcing Patents</a:t>
            </a:r>
          </a:p>
        </p:txBody>
      </p:sp>
    </p:spTree>
    <p:extLst>
      <p:ext uri="{BB962C8B-B14F-4D97-AF65-F5344CB8AC3E}">
        <p14:creationId xmlns:p14="http://schemas.microsoft.com/office/powerpoint/2010/main" val="41218782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pPr eaLnBrk="1" hangingPunct="1"/>
            <a:r>
              <a:rPr lang="fr-CH" altLang="en-US" dirty="0" err="1" smtClean="0"/>
              <a:t>Ownership</a:t>
            </a:r>
            <a:r>
              <a:rPr lang="fr-CH" altLang="en-US" dirty="0" smtClean="0"/>
              <a:t> of patent </a:t>
            </a:r>
            <a:r>
              <a:rPr lang="fr-CH" altLang="en-US" dirty="0" err="1" smtClean="0"/>
              <a:t>rights</a:t>
            </a:r>
            <a:r>
              <a:rPr lang="fr-CH" altLang="en-US" dirty="0" smtClean="0"/>
              <a:t> </a:t>
            </a:r>
            <a:r>
              <a:rPr lang="fr-CH" altLang="en-US" dirty="0" smtClean="0"/>
              <a:t> </a:t>
            </a:r>
            <a:endParaRPr lang="en-US" altLang="en-US" dirty="0" smtClean="0"/>
          </a:p>
        </p:txBody>
      </p:sp>
      <p:sp>
        <p:nvSpPr>
          <p:cNvPr id="43011" name="Content Placeholder 2"/>
          <p:cNvSpPr>
            <a:spLocks noGrp="1"/>
          </p:cNvSpPr>
          <p:nvPr>
            <p:ph idx="1"/>
          </p:nvPr>
        </p:nvSpPr>
        <p:spPr/>
        <p:txBody>
          <a:bodyPr/>
          <a:lstStyle/>
          <a:p>
            <a:pPr eaLnBrk="1" hangingPunct="1">
              <a:buFont typeface="Wingdings" panose="05000000000000000000" pitchFamily="2" charset="2"/>
              <a:buChar char="§"/>
            </a:pPr>
            <a:r>
              <a:rPr lang="en-US" altLang="en-US" dirty="0" smtClean="0"/>
              <a:t>Different countries and institutions have different rules concerning the exploitation or enforcement of patents that are owned by more than one entity or person. In some cases, no single co-owner may license a patent or sue third parties for infringement without the consent of all other co-owners. </a:t>
            </a:r>
          </a:p>
          <a:p>
            <a:pPr eaLnBrk="1" hangingPunct="1"/>
            <a:endParaRPr lang="en-US" altLang="en-US" dirty="0" smtClean="0"/>
          </a:p>
        </p:txBody>
      </p:sp>
    </p:spTree>
    <p:extLst>
      <p:ext uri="{BB962C8B-B14F-4D97-AF65-F5344CB8AC3E}">
        <p14:creationId xmlns:p14="http://schemas.microsoft.com/office/powerpoint/2010/main" val="19439447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1151804" y="738909"/>
            <a:ext cx="8229600" cy="1143000"/>
          </a:xfrm>
        </p:spPr>
        <p:txBody>
          <a:bodyPr/>
          <a:lstStyle/>
          <a:p>
            <a:pPr eaLnBrk="1" hangingPunct="1"/>
            <a:r>
              <a:rPr lang="en-GB" altLang="en-US" dirty="0" smtClean="0"/>
              <a:t>Outline</a:t>
            </a:r>
            <a:endParaRPr lang="en-US" altLang="en-US" dirty="0" smtClean="0"/>
          </a:p>
        </p:txBody>
      </p:sp>
      <p:sp>
        <p:nvSpPr>
          <p:cNvPr id="44035" name="Rectangle 3"/>
          <p:cNvSpPr>
            <a:spLocks noGrp="1" noChangeArrowheads="1"/>
          </p:cNvSpPr>
          <p:nvPr>
            <p:ph idx="1"/>
          </p:nvPr>
        </p:nvSpPr>
        <p:spPr>
          <a:xfrm>
            <a:off x="1151804" y="1881909"/>
            <a:ext cx="8064500" cy="3225800"/>
          </a:xfrm>
        </p:spPr>
        <p:txBody>
          <a:bodyPr/>
          <a:lstStyle/>
          <a:p>
            <a:pPr eaLnBrk="1" hangingPunct="1">
              <a:buFont typeface="Wingdings" panose="05000000000000000000" pitchFamily="2" charset="2"/>
              <a:buChar char="§"/>
            </a:pPr>
            <a:r>
              <a:rPr lang="en-GB" altLang="en-US" dirty="0" smtClean="0">
                <a:solidFill>
                  <a:schemeClr val="bg2"/>
                </a:solidFill>
              </a:rPr>
              <a:t>Patents</a:t>
            </a:r>
          </a:p>
          <a:p>
            <a:pPr eaLnBrk="1" hangingPunct="1">
              <a:buFont typeface="Wingdings" panose="05000000000000000000" pitchFamily="2" charset="2"/>
              <a:buChar char="§"/>
            </a:pPr>
            <a:r>
              <a:rPr lang="en-US" altLang="en-US" dirty="0" smtClean="0"/>
              <a:t>How to Obtain a Patent</a:t>
            </a:r>
            <a:endParaRPr lang="en-GB" altLang="en-US" dirty="0" smtClean="0"/>
          </a:p>
          <a:p>
            <a:pPr eaLnBrk="1" hangingPunct="1">
              <a:buFont typeface="Wingdings" panose="05000000000000000000" pitchFamily="2" charset="2"/>
              <a:buChar char="§"/>
            </a:pPr>
            <a:r>
              <a:rPr lang="en-US" altLang="en-US" dirty="0" smtClean="0">
                <a:solidFill>
                  <a:schemeClr val="bg2"/>
                </a:solidFill>
              </a:rPr>
              <a:t>Patenting Abroad</a:t>
            </a:r>
            <a:endParaRPr lang="en-GB" altLang="en-US" dirty="0" smtClean="0">
              <a:solidFill>
                <a:schemeClr val="bg2"/>
              </a:solidFill>
            </a:endParaRPr>
          </a:p>
          <a:p>
            <a:pPr eaLnBrk="1" hangingPunct="1">
              <a:buFont typeface="Wingdings" panose="05000000000000000000" pitchFamily="2" charset="2"/>
              <a:buChar char="§"/>
            </a:pPr>
            <a:r>
              <a:rPr lang="en-US" altLang="en-US" dirty="0" smtClean="0">
                <a:solidFill>
                  <a:schemeClr val="bg2"/>
                </a:solidFill>
              </a:rPr>
              <a:t>Commercializing Patented Technology</a:t>
            </a:r>
          </a:p>
          <a:p>
            <a:pPr eaLnBrk="1" hangingPunct="1">
              <a:buFont typeface="Wingdings" panose="05000000000000000000" pitchFamily="2" charset="2"/>
              <a:buChar char="§"/>
            </a:pPr>
            <a:r>
              <a:rPr lang="en-US" altLang="en-US" dirty="0" smtClean="0">
                <a:solidFill>
                  <a:schemeClr val="bg2"/>
                </a:solidFill>
              </a:rPr>
              <a:t>Enforcing Patents</a:t>
            </a:r>
          </a:p>
        </p:txBody>
      </p:sp>
    </p:spTree>
    <p:extLst>
      <p:ext uri="{BB962C8B-B14F-4D97-AF65-F5344CB8AC3E}">
        <p14:creationId xmlns:p14="http://schemas.microsoft.com/office/powerpoint/2010/main" val="27277435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1270000" y="886691"/>
            <a:ext cx="8229600" cy="846716"/>
          </a:xfrm>
        </p:spPr>
        <p:txBody>
          <a:bodyPr>
            <a:normAutofit/>
          </a:bodyPr>
          <a:lstStyle/>
          <a:p>
            <a:pPr eaLnBrk="1" hangingPunct="1"/>
            <a:r>
              <a:rPr lang="en-US" altLang="en-US" sz="4800" dirty="0" smtClean="0"/>
              <a:t>Prior art search</a:t>
            </a:r>
          </a:p>
        </p:txBody>
      </p:sp>
      <p:sp>
        <p:nvSpPr>
          <p:cNvPr id="46083" name="Content Placeholder 2"/>
          <p:cNvSpPr>
            <a:spLocks noGrp="1"/>
          </p:cNvSpPr>
          <p:nvPr>
            <p:ph idx="1"/>
          </p:nvPr>
        </p:nvSpPr>
        <p:spPr>
          <a:xfrm>
            <a:off x="1269999" y="2059709"/>
            <a:ext cx="9628909" cy="4230255"/>
          </a:xfrm>
        </p:spPr>
        <p:txBody>
          <a:bodyPr>
            <a:normAutofit/>
          </a:bodyPr>
          <a:lstStyle/>
          <a:p>
            <a:pPr eaLnBrk="1" hangingPunct="1">
              <a:buFont typeface="Wingdings" panose="05000000000000000000" pitchFamily="2" charset="2"/>
              <a:buChar char="§"/>
            </a:pPr>
            <a:r>
              <a:rPr lang="en-US" altLang="en-US" sz="2000" dirty="0"/>
              <a:t>Generally the first step is to conduct a prior art search which checks patent and non-patent literature, including technical and scientific journals, textbooks, conference proceedings, theses, websites, company brochures </a:t>
            </a:r>
            <a:r>
              <a:rPr lang="en-US" altLang="en-US" sz="2000" dirty="0" err="1"/>
              <a:t>etc</a:t>
            </a:r>
            <a:r>
              <a:rPr lang="en-US" altLang="en-US" sz="2000" dirty="0"/>
              <a:t> to see if there is anything already published that would make the invention not novel and therefore </a:t>
            </a:r>
            <a:r>
              <a:rPr lang="en-US" altLang="en-US" sz="2000" dirty="0" err="1"/>
              <a:t>unpatentable</a:t>
            </a:r>
            <a:r>
              <a:rPr lang="en-US" altLang="en-US" sz="2000" dirty="0"/>
              <a:t>. </a:t>
            </a:r>
          </a:p>
          <a:p>
            <a:pPr eaLnBrk="1" hangingPunct="1">
              <a:buFont typeface="Wingdings" panose="05000000000000000000" pitchFamily="2" charset="2"/>
              <a:buChar char="§"/>
            </a:pPr>
            <a:r>
              <a:rPr lang="en-US" altLang="en-US" sz="2000" dirty="0"/>
              <a:t>Patent information is a unique source of organized technical information where granted patents and published patent applications are made available by patent offices often on-line. Most national patent offices also offer patent search services for a fee. </a:t>
            </a:r>
          </a:p>
          <a:p>
            <a:pPr eaLnBrk="1" hangingPunct="1">
              <a:buFont typeface="Wingdings" panose="05000000000000000000" pitchFamily="2" charset="2"/>
              <a:buChar char="§"/>
            </a:pPr>
            <a:r>
              <a:rPr lang="en-US" altLang="en-US" sz="2000" dirty="0"/>
              <a:t>WIPO offers free online access to all published international patent applications processed through the PCT System, together with the collections of many national and regional offices, through its PATENTSCOPE search service at www.wipo.int/patentscope. </a:t>
            </a:r>
          </a:p>
          <a:p>
            <a:pPr eaLnBrk="1" hangingPunct="1">
              <a:buFont typeface="Wingdings" panose="05000000000000000000" pitchFamily="2" charset="2"/>
              <a:buChar char="§"/>
            </a:pPr>
            <a:r>
              <a:rPr lang="en-US" altLang="en-US" sz="2000" dirty="0"/>
              <a:t>It is not easy to perform a high-quality patent search. Most companies generally rely on the services of patent professionals and/or use more sophisticated commercial databases. </a:t>
            </a:r>
          </a:p>
          <a:p>
            <a:pPr eaLnBrk="1" hangingPunct="1"/>
            <a:endParaRPr lang="en-US" altLang="en-US" sz="1200" dirty="0"/>
          </a:p>
        </p:txBody>
      </p:sp>
    </p:spTree>
    <p:extLst>
      <p:ext uri="{BB962C8B-B14F-4D97-AF65-F5344CB8AC3E}">
        <p14:creationId xmlns:p14="http://schemas.microsoft.com/office/powerpoint/2010/main" val="37621365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1087005" y="722168"/>
            <a:ext cx="8724900" cy="1143000"/>
          </a:xfrm>
        </p:spPr>
        <p:txBody>
          <a:bodyPr/>
          <a:lstStyle/>
          <a:p>
            <a:pPr eaLnBrk="1" hangingPunct="1"/>
            <a:r>
              <a:rPr lang="en-US" altLang="en-US" dirty="0" smtClean="0"/>
              <a:t>Application for patent protection</a:t>
            </a:r>
          </a:p>
        </p:txBody>
      </p:sp>
      <p:sp>
        <p:nvSpPr>
          <p:cNvPr id="48131" name="Content Placeholder 2"/>
          <p:cNvSpPr>
            <a:spLocks noGrp="1"/>
          </p:cNvSpPr>
          <p:nvPr>
            <p:ph idx="1"/>
          </p:nvPr>
        </p:nvSpPr>
        <p:spPr>
          <a:xfrm>
            <a:off x="1087005" y="1976583"/>
            <a:ext cx="9989127" cy="4220009"/>
          </a:xfrm>
        </p:spPr>
        <p:txBody>
          <a:bodyPr/>
          <a:lstStyle/>
          <a:p>
            <a:pPr eaLnBrk="1" hangingPunct="1">
              <a:buFont typeface="Wingdings" panose="05000000000000000000" pitchFamily="2" charset="2"/>
              <a:buChar char="§"/>
            </a:pPr>
            <a:r>
              <a:rPr lang="en-US" altLang="en-US" dirty="0" smtClean="0"/>
              <a:t>After a prior art search has been done and it has been decided to seek patent protection, an application has to be prepared and submitted to the relevant patent office.</a:t>
            </a:r>
          </a:p>
          <a:p>
            <a:pPr eaLnBrk="1" hangingPunct="1">
              <a:buFont typeface="Wingdings" panose="05000000000000000000" pitchFamily="2" charset="2"/>
              <a:buChar char="§"/>
            </a:pPr>
            <a:r>
              <a:rPr lang="en-US" altLang="en-US" dirty="0" smtClean="0"/>
              <a:t>The application will include a full description of the invention, the claims that determine the scope of protection, drawings and an abstract </a:t>
            </a:r>
          </a:p>
          <a:p>
            <a:pPr eaLnBrk="1" hangingPunct="1">
              <a:buFont typeface="Wingdings" panose="05000000000000000000" pitchFamily="2" charset="2"/>
              <a:buChar char="§"/>
            </a:pPr>
            <a:r>
              <a:rPr lang="en-US" altLang="en-US" dirty="0" smtClean="0"/>
              <a:t>They are usually prepared by a patent attorney or agent who will represent the applicant during the process.</a:t>
            </a:r>
          </a:p>
          <a:p>
            <a:pPr eaLnBrk="1" hangingPunct="1">
              <a:buFont typeface="Wingdings" panose="05000000000000000000" pitchFamily="2" charset="2"/>
              <a:buChar char="§"/>
            </a:pPr>
            <a:r>
              <a:rPr lang="en-US" altLang="en-US" dirty="0" smtClean="0"/>
              <a:t>There may be difference between countries, and information on the procedures and applicable fees should be checked from the national patent office or with a patent law firm in the country.</a:t>
            </a:r>
          </a:p>
        </p:txBody>
      </p:sp>
    </p:spTree>
    <p:extLst>
      <p:ext uri="{BB962C8B-B14F-4D97-AF65-F5344CB8AC3E}">
        <p14:creationId xmlns:p14="http://schemas.microsoft.com/office/powerpoint/2010/main" val="31271532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pPr eaLnBrk="1" hangingPunct="1"/>
            <a:r>
              <a:rPr lang="en-US" altLang="en-US" smtClean="0"/>
              <a:t>Processing an application – step by step </a:t>
            </a:r>
            <a:endParaRPr lang="en-US" altLang="en-US" sz="400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61072256"/>
              </p:ext>
            </p:extLst>
          </p:nvPr>
        </p:nvGraphicFramePr>
        <p:xfrm>
          <a:off x="1981200" y="1773239"/>
          <a:ext cx="8229600" cy="43529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876412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1045730" y="767916"/>
            <a:ext cx="8229600" cy="1143001"/>
          </a:xfrm>
        </p:spPr>
        <p:txBody>
          <a:bodyPr/>
          <a:lstStyle/>
          <a:p>
            <a:pPr eaLnBrk="1" hangingPunct="1"/>
            <a:r>
              <a:rPr lang="en-GB" altLang="en-US" dirty="0" smtClean="0"/>
              <a:t>Costs of patenting</a:t>
            </a:r>
            <a:endParaRPr lang="en-US" altLang="en-US" dirty="0" smtClean="0"/>
          </a:p>
        </p:txBody>
      </p:sp>
      <p:sp>
        <p:nvSpPr>
          <p:cNvPr id="39939" name="Rectangle 3"/>
          <p:cNvSpPr>
            <a:spLocks noGrp="1" noChangeArrowheads="1"/>
          </p:cNvSpPr>
          <p:nvPr>
            <p:ph idx="1"/>
          </p:nvPr>
        </p:nvSpPr>
        <p:spPr>
          <a:xfrm>
            <a:off x="1784062" y="2309091"/>
            <a:ext cx="8672513" cy="4073382"/>
          </a:xfrm>
        </p:spPr>
        <p:txBody>
          <a:bodyPr>
            <a:normAutofit fontScale="92500" lnSpcReduction="10000"/>
          </a:bodyPr>
          <a:lstStyle/>
          <a:p>
            <a:pPr marL="0" indent="0">
              <a:buNone/>
              <a:defRPr/>
            </a:pPr>
            <a:r>
              <a:rPr lang="en-US" sz="2400" dirty="0"/>
              <a:t>It is important to keep in mind </a:t>
            </a:r>
            <a:r>
              <a:rPr lang="en-US" sz="2400" dirty="0" smtClean="0"/>
              <a:t>costs </a:t>
            </a:r>
            <a:r>
              <a:rPr lang="en-US" sz="2400" dirty="0"/>
              <a:t>related to patenting, </a:t>
            </a:r>
            <a:r>
              <a:rPr lang="en-US" sz="2400" dirty="0" smtClean="0"/>
              <a:t>including</a:t>
            </a:r>
            <a:r>
              <a:rPr lang="en-US" sz="2400" dirty="0"/>
              <a:t> </a:t>
            </a:r>
            <a:r>
              <a:rPr lang="en-US" sz="2400" dirty="0" smtClean="0"/>
              <a:t>costs </a:t>
            </a:r>
            <a:r>
              <a:rPr lang="en-US" sz="2400" dirty="0"/>
              <a:t>associated </a:t>
            </a:r>
            <a:r>
              <a:rPr lang="en-US" sz="2400" dirty="0" smtClean="0"/>
              <a:t>with</a:t>
            </a:r>
            <a:r>
              <a:rPr lang="ru-RU" sz="2400" dirty="0" smtClean="0"/>
              <a:t>:</a:t>
            </a:r>
            <a:r>
              <a:rPr lang="en-US" sz="2400" dirty="0" smtClean="0"/>
              <a:t> </a:t>
            </a:r>
            <a:endParaRPr lang="ru-RU" sz="2400" dirty="0" smtClean="0"/>
          </a:p>
          <a:p>
            <a:pPr lvl="1">
              <a:buFont typeface="Wingdings" panose="05000000000000000000" pitchFamily="2" charset="2"/>
              <a:buChar char="§"/>
              <a:defRPr/>
            </a:pPr>
            <a:r>
              <a:rPr lang="en-US" sz="2400" dirty="0" smtClean="0"/>
              <a:t>performing </a:t>
            </a:r>
            <a:r>
              <a:rPr lang="en-US" sz="2400" dirty="0"/>
              <a:t>a prior art search </a:t>
            </a:r>
            <a:endParaRPr lang="ru-RU" sz="2400" dirty="0" smtClean="0"/>
          </a:p>
          <a:p>
            <a:pPr lvl="1">
              <a:buFont typeface="Wingdings" panose="05000000000000000000" pitchFamily="2" charset="2"/>
              <a:buChar char="§"/>
              <a:defRPr/>
            </a:pPr>
            <a:r>
              <a:rPr lang="en-US" sz="2400" dirty="0" smtClean="0"/>
              <a:t>official </a:t>
            </a:r>
            <a:r>
              <a:rPr lang="en-US" sz="2400" dirty="0"/>
              <a:t>filing fees </a:t>
            </a:r>
          </a:p>
          <a:p>
            <a:pPr lvl="1">
              <a:buFont typeface="Wingdings" panose="05000000000000000000" pitchFamily="2" charset="2"/>
              <a:buChar char="§"/>
              <a:defRPr/>
            </a:pPr>
            <a:r>
              <a:rPr lang="en-US" sz="2400" dirty="0" smtClean="0"/>
              <a:t>patent </a:t>
            </a:r>
            <a:r>
              <a:rPr lang="en-US" sz="2400" dirty="0"/>
              <a:t>agent/attorney </a:t>
            </a:r>
          </a:p>
          <a:p>
            <a:pPr lvl="1">
              <a:buFont typeface="Wingdings" panose="05000000000000000000" pitchFamily="2" charset="2"/>
              <a:buChar char="§"/>
              <a:defRPr/>
            </a:pPr>
            <a:r>
              <a:rPr lang="en-US" sz="2400" dirty="0"/>
              <a:t>maintenance or renewal </a:t>
            </a:r>
            <a:r>
              <a:rPr lang="en-US" sz="2400" dirty="0" smtClean="0"/>
              <a:t>fees</a:t>
            </a:r>
            <a:endParaRPr lang="en-US" sz="2400" dirty="0"/>
          </a:p>
          <a:p>
            <a:pPr lvl="1">
              <a:buFont typeface="Wingdings" panose="05000000000000000000" pitchFamily="2" charset="2"/>
              <a:buChar char="§"/>
              <a:defRPr/>
            </a:pPr>
            <a:r>
              <a:rPr lang="en-US" sz="2400" dirty="0"/>
              <a:t>relevant foreign filing fees </a:t>
            </a:r>
          </a:p>
          <a:p>
            <a:pPr lvl="1">
              <a:buFont typeface="Wingdings" panose="05000000000000000000" pitchFamily="2" charset="2"/>
              <a:buChar char="§"/>
              <a:defRPr/>
            </a:pPr>
            <a:r>
              <a:rPr lang="en-US" sz="2400" dirty="0"/>
              <a:t>deposit of the microorganism or biological material </a:t>
            </a:r>
          </a:p>
          <a:p>
            <a:pPr marL="0" indent="0">
              <a:buNone/>
              <a:defRPr/>
            </a:pPr>
            <a:endParaRPr lang="en-GB" altLang="en-US" dirty="0" smtClean="0"/>
          </a:p>
          <a:p>
            <a:pPr algn="ctr" eaLnBrk="1" hangingPunct="1">
              <a:buFontTx/>
              <a:buNone/>
              <a:defRPr/>
            </a:pPr>
            <a:endParaRPr lang="en-GB" altLang="en-US" dirty="0" smtClean="0"/>
          </a:p>
          <a:p>
            <a:pPr eaLnBrk="1" hangingPunct="1">
              <a:buFontTx/>
              <a:buNone/>
              <a:defRPr/>
            </a:pPr>
            <a:r>
              <a:rPr lang="en-GB" altLang="en-US" sz="2800" dirty="0"/>
              <a:t>				</a:t>
            </a:r>
          </a:p>
          <a:p>
            <a:pPr algn="ctr" eaLnBrk="1" hangingPunct="1">
              <a:buFontTx/>
              <a:buNone/>
              <a:defRPr/>
            </a:pPr>
            <a:endParaRPr lang="en-GB" altLang="en-US" sz="3600" dirty="0"/>
          </a:p>
        </p:txBody>
      </p:sp>
    </p:spTree>
    <p:extLst>
      <p:ext uri="{BB962C8B-B14F-4D97-AF65-F5344CB8AC3E}">
        <p14:creationId xmlns:p14="http://schemas.microsoft.com/office/powerpoint/2010/main" val="39285235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Content Placeholder 2"/>
          <p:cNvSpPr>
            <a:spLocks noGrp="1"/>
          </p:cNvSpPr>
          <p:nvPr>
            <p:ph idx="4294967295"/>
          </p:nvPr>
        </p:nvSpPr>
        <p:spPr>
          <a:xfrm>
            <a:off x="1165452" y="1824491"/>
            <a:ext cx="9720262" cy="4022725"/>
          </a:xfrm>
        </p:spPr>
        <p:txBody>
          <a:bodyPr/>
          <a:lstStyle/>
          <a:p>
            <a:pPr>
              <a:buFont typeface="Wingdings" panose="05000000000000000000" pitchFamily="2" charset="2"/>
              <a:buChar char="§"/>
            </a:pPr>
            <a:r>
              <a:rPr lang="en-US" altLang="en-US" dirty="0" smtClean="0"/>
              <a:t>An application should be made as soon as all the information required to draft the application is available.</a:t>
            </a:r>
          </a:p>
          <a:p>
            <a:pPr>
              <a:buFont typeface="Wingdings" panose="05000000000000000000" pitchFamily="2" charset="2"/>
              <a:buChar char="§"/>
            </a:pPr>
            <a:r>
              <a:rPr lang="en-US" altLang="en-US" dirty="0" smtClean="0"/>
              <a:t>In virtually all countries patents are granted on a first-to-file basis.</a:t>
            </a:r>
          </a:p>
          <a:p>
            <a:pPr>
              <a:buFont typeface="Wingdings" panose="05000000000000000000" pitchFamily="2" charset="2"/>
              <a:buChar char="§"/>
            </a:pPr>
            <a:r>
              <a:rPr lang="en-US" altLang="en-US" dirty="0" smtClean="0"/>
              <a:t>12 months to file for the same invention in other countries </a:t>
            </a:r>
          </a:p>
          <a:p>
            <a:endParaRPr lang="en-US" altLang="en-US" dirty="0" smtClean="0"/>
          </a:p>
        </p:txBody>
      </p:sp>
    </p:spTree>
    <p:extLst>
      <p:ext uri="{BB962C8B-B14F-4D97-AF65-F5344CB8AC3E}">
        <p14:creationId xmlns:p14="http://schemas.microsoft.com/office/powerpoint/2010/main" val="28513272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p:txBody>
          <a:bodyPr/>
          <a:lstStyle/>
          <a:p>
            <a:pPr eaLnBrk="1" hangingPunct="1"/>
            <a:r>
              <a:rPr lang="en-US" altLang="en-US" dirty="0" smtClean="0"/>
              <a:t>Timing of patent application </a:t>
            </a:r>
          </a:p>
        </p:txBody>
      </p:sp>
      <p:sp>
        <p:nvSpPr>
          <p:cNvPr id="55299" name="Text Placeholder 2"/>
          <p:cNvSpPr>
            <a:spLocks noGrp="1"/>
          </p:cNvSpPr>
          <p:nvPr>
            <p:ph type="body" idx="1"/>
          </p:nvPr>
        </p:nvSpPr>
        <p:spPr/>
        <p:txBody>
          <a:bodyPr/>
          <a:lstStyle/>
          <a:p>
            <a:r>
              <a:rPr lang="en-US" altLang="en-US" b="1" dirty="0" smtClean="0"/>
              <a:t>Reasons to file early</a:t>
            </a:r>
          </a:p>
        </p:txBody>
      </p:sp>
      <p:sp>
        <p:nvSpPr>
          <p:cNvPr id="55300" name="Content Placeholder 3"/>
          <p:cNvSpPr>
            <a:spLocks noGrp="1"/>
          </p:cNvSpPr>
          <p:nvPr>
            <p:ph sz="half" idx="2"/>
          </p:nvPr>
        </p:nvSpPr>
        <p:spPr/>
        <p:txBody>
          <a:bodyPr/>
          <a:lstStyle/>
          <a:p>
            <a:pPr>
              <a:buFont typeface="Wingdings" panose="05000000000000000000" pitchFamily="2" charset="2"/>
              <a:buChar char="§"/>
            </a:pPr>
            <a:r>
              <a:rPr lang="en-US" altLang="en-US" sz="2000" dirty="0"/>
              <a:t>In virtually all countries patents are granted on a first-to-file basis. </a:t>
            </a:r>
          </a:p>
          <a:p>
            <a:pPr>
              <a:buFont typeface="Wingdings" panose="05000000000000000000" pitchFamily="2" charset="2"/>
              <a:buChar char="§"/>
            </a:pPr>
            <a:r>
              <a:rPr lang="en-US" altLang="en-US" sz="2000" dirty="0"/>
              <a:t>Having applied it would be easier to get financing or to license the invention to others. </a:t>
            </a:r>
          </a:p>
          <a:p>
            <a:pPr>
              <a:buFont typeface="Wingdings" panose="05000000000000000000" pitchFamily="2" charset="2"/>
              <a:buChar char="§"/>
            </a:pPr>
            <a:r>
              <a:rPr lang="en-US" altLang="en-US" sz="2000" dirty="0"/>
              <a:t>The earlier an application is filed, the earlier the patent will be issued and the earlier the rights can be enforced</a:t>
            </a:r>
            <a:r>
              <a:rPr lang="en-US" altLang="en-US" dirty="0" smtClean="0"/>
              <a:t>. </a:t>
            </a:r>
          </a:p>
          <a:p>
            <a:endParaRPr lang="en-US" altLang="en-US" dirty="0" smtClean="0"/>
          </a:p>
        </p:txBody>
      </p:sp>
      <p:sp>
        <p:nvSpPr>
          <p:cNvPr id="55301" name="Text Placeholder 4"/>
          <p:cNvSpPr>
            <a:spLocks noGrp="1"/>
          </p:cNvSpPr>
          <p:nvPr>
            <p:ph type="body" sz="quarter" idx="3"/>
          </p:nvPr>
        </p:nvSpPr>
        <p:spPr/>
        <p:txBody>
          <a:bodyPr/>
          <a:lstStyle/>
          <a:p>
            <a:r>
              <a:rPr lang="en-US" altLang="en-US" b="1" dirty="0" smtClean="0"/>
              <a:t>Concerns in filing early</a:t>
            </a:r>
          </a:p>
        </p:txBody>
      </p:sp>
      <p:sp>
        <p:nvSpPr>
          <p:cNvPr id="55302" name="Content Placeholder 5"/>
          <p:cNvSpPr>
            <a:spLocks noGrp="1"/>
          </p:cNvSpPr>
          <p:nvPr>
            <p:ph sz="quarter" idx="4"/>
          </p:nvPr>
        </p:nvSpPr>
        <p:spPr>
          <a:xfrm>
            <a:off x="5990888" y="2967788"/>
            <a:ext cx="4753312" cy="3341572"/>
          </a:xfrm>
        </p:spPr>
        <p:txBody>
          <a:bodyPr/>
          <a:lstStyle/>
          <a:p>
            <a:pPr>
              <a:buFont typeface="Wingdings" panose="05000000000000000000" pitchFamily="2" charset="2"/>
              <a:buChar char="§"/>
            </a:pPr>
            <a:r>
              <a:rPr lang="en-US" altLang="en-US" sz="2000" dirty="0"/>
              <a:t>If invention evolves after filing generally not possible to make significant changes to the original description</a:t>
            </a:r>
          </a:p>
          <a:p>
            <a:pPr>
              <a:buFont typeface="Wingdings" panose="05000000000000000000" pitchFamily="2" charset="2"/>
              <a:buChar char="§"/>
            </a:pPr>
            <a:r>
              <a:rPr lang="en-US" altLang="en-US" sz="2000" dirty="0"/>
              <a:t>Filing in multiple foreign countries, before it is known whether the invention will be successful, may be expensive. </a:t>
            </a:r>
          </a:p>
          <a:p>
            <a:pPr>
              <a:buFont typeface="Wingdings" panose="05000000000000000000" pitchFamily="2" charset="2"/>
              <a:buChar char="§"/>
            </a:pPr>
            <a:endParaRPr lang="en-US" altLang="en-US" dirty="0" smtClean="0"/>
          </a:p>
          <a:p>
            <a:endParaRPr lang="en-US" altLang="en-US" dirty="0" smtClean="0"/>
          </a:p>
        </p:txBody>
      </p:sp>
    </p:spTree>
    <p:extLst>
      <p:ext uri="{BB962C8B-B14F-4D97-AF65-F5344CB8AC3E}">
        <p14:creationId xmlns:p14="http://schemas.microsoft.com/office/powerpoint/2010/main" val="41899115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1092056" y="931287"/>
            <a:ext cx="8147050" cy="706437"/>
          </a:xfrm>
        </p:spPr>
        <p:txBody>
          <a:bodyPr/>
          <a:lstStyle/>
          <a:p>
            <a:pPr eaLnBrk="1" hangingPunct="1"/>
            <a:r>
              <a:rPr lang="en-GB" altLang="en-US" smtClean="0"/>
              <a:t>Confidentiality prior to filing</a:t>
            </a:r>
            <a:endParaRPr lang="en-US" altLang="en-US" smtClean="0"/>
          </a:p>
        </p:txBody>
      </p:sp>
      <p:sp>
        <p:nvSpPr>
          <p:cNvPr id="57347" name="Rectangle 3"/>
          <p:cNvSpPr>
            <a:spLocks noGrp="1" noChangeArrowheads="1"/>
          </p:cNvSpPr>
          <p:nvPr>
            <p:ph idx="1"/>
          </p:nvPr>
        </p:nvSpPr>
        <p:spPr>
          <a:xfrm>
            <a:off x="1762125" y="2235200"/>
            <a:ext cx="8604250" cy="4262439"/>
          </a:xfrm>
        </p:spPr>
        <p:txBody>
          <a:bodyPr/>
          <a:lstStyle/>
          <a:p>
            <a:pPr eaLnBrk="1" hangingPunct="1">
              <a:lnSpc>
                <a:spcPct val="90000"/>
              </a:lnSpc>
              <a:spcAft>
                <a:spcPct val="20000"/>
              </a:spcAft>
              <a:buClr>
                <a:schemeClr val="accent2"/>
              </a:buClr>
            </a:pPr>
            <a:r>
              <a:rPr lang="en-US" altLang="en-US" dirty="0" smtClean="0"/>
              <a:t>Pre-filing public disclosure can destroy the novelty of the invention.  Important to keep everything confidential prior to filing.</a:t>
            </a:r>
          </a:p>
          <a:p>
            <a:pPr eaLnBrk="1" hangingPunct="1">
              <a:lnSpc>
                <a:spcPct val="90000"/>
              </a:lnSpc>
              <a:spcAft>
                <a:spcPct val="20000"/>
              </a:spcAft>
              <a:buClr>
                <a:schemeClr val="accent2"/>
              </a:buClr>
            </a:pPr>
            <a:r>
              <a:rPr lang="en-US" altLang="en-US" dirty="0" smtClean="0"/>
              <a:t>The legislation of some countries provides for a “grace period” of 6 or 12 months, from the moment an invention was disclosed by the inventor or applicant until the application is filed, in which case the invention does not lose novelty and therefore</a:t>
            </a:r>
            <a:r>
              <a:rPr lang="en-US" altLang="en-US" dirty="0" smtClean="0">
                <a:solidFill>
                  <a:srgbClr val="C00000"/>
                </a:solidFill>
              </a:rPr>
              <a:t> </a:t>
            </a:r>
            <a:r>
              <a:rPr lang="en-US" altLang="en-US" dirty="0" smtClean="0"/>
              <a:t>its patentability because of such disclosure. </a:t>
            </a:r>
            <a:endParaRPr lang="en-GB" altLang="en-US" dirty="0" smtClean="0"/>
          </a:p>
        </p:txBody>
      </p:sp>
    </p:spTree>
    <p:extLst>
      <p:ext uri="{BB962C8B-B14F-4D97-AF65-F5344CB8AC3E}">
        <p14:creationId xmlns:p14="http://schemas.microsoft.com/office/powerpoint/2010/main" val="396089761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1062759" y="724622"/>
            <a:ext cx="8136659" cy="1143000"/>
          </a:xfrm>
        </p:spPr>
        <p:txBody>
          <a:bodyPr>
            <a:normAutofit fontScale="90000"/>
          </a:bodyPr>
          <a:lstStyle/>
          <a:p>
            <a:pPr eaLnBrk="1" hangingPunct="1"/>
            <a:r>
              <a:rPr lang="en-US" altLang="en-US" dirty="0" smtClean="0"/>
              <a:t>The structure of a patent application </a:t>
            </a:r>
          </a:p>
        </p:txBody>
      </p:sp>
      <p:sp>
        <p:nvSpPr>
          <p:cNvPr id="59395" name="Rectangle 3"/>
          <p:cNvSpPr>
            <a:spLocks noGrp="1" noChangeArrowheads="1"/>
          </p:cNvSpPr>
          <p:nvPr>
            <p:ph idx="1"/>
          </p:nvPr>
        </p:nvSpPr>
        <p:spPr>
          <a:xfrm>
            <a:off x="2351088" y="2059709"/>
            <a:ext cx="4248150" cy="4466505"/>
          </a:xfrm>
        </p:spPr>
        <p:txBody>
          <a:bodyPr/>
          <a:lstStyle/>
          <a:p>
            <a:pPr marL="0" indent="0" algn="just">
              <a:lnSpc>
                <a:spcPct val="80000"/>
              </a:lnSpc>
              <a:buNone/>
            </a:pPr>
            <a:endParaRPr lang="en-GB" altLang="en-US" sz="4000" b="1" dirty="0"/>
          </a:p>
          <a:p>
            <a:pPr marL="0" indent="0">
              <a:lnSpc>
                <a:spcPct val="80000"/>
              </a:lnSpc>
              <a:buFontTx/>
              <a:buAutoNum type="arabicPeriod"/>
            </a:pPr>
            <a:r>
              <a:rPr lang="en-US" altLang="en-US" sz="2400" dirty="0" smtClean="0"/>
              <a:t>Request </a:t>
            </a:r>
            <a:endParaRPr lang="en-GB" altLang="en-US" sz="2400" dirty="0" smtClean="0"/>
          </a:p>
          <a:p>
            <a:pPr marL="0" indent="0">
              <a:lnSpc>
                <a:spcPct val="80000"/>
              </a:lnSpc>
              <a:buFontTx/>
              <a:buAutoNum type="arabicPeriod"/>
            </a:pPr>
            <a:r>
              <a:rPr lang="en-US" altLang="en-US" sz="2400" dirty="0" smtClean="0"/>
              <a:t>Description </a:t>
            </a:r>
            <a:endParaRPr lang="en-GB" altLang="en-US" sz="2400" dirty="0" smtClean="0"/>
          </a:p>
          <a:p>
            <a:pPr marL="0" indent="0">
              <a:lnSpc>
                <a:spcPct val="80000"/>
              </a:lnSpc>
              <a:buFontTx/>
              <a:buAutoNum type="arabicPeriod"/>
            </a:pPr>
            <a:r>
              <a:rPr lang="en-GB" altLang="en-US" sz="2400" dirty="0" smtClean="0"/>
              <a:t>Claims</a:t>
            </a:r>
          </a:p>
          <a:p>
            <a:pPr marL="0" indent="0">
              <a:lnSpc>
                <a:spcPct val="80000"/>
              </a:lnSpc>
              <a:buFontTx/>
              <a:buAutoNum type="arabicPeriod"/>
            </a:pPr>
            <a:r>
              <a:rPr lang="en-US" altLang="en-US" sz="2400" dirty="0" smtClean="0"/>
              <a:t>Drawings </a:t>
            </a:r>
            <a:endParaRPr lang="en-GB" altLang="en-US" sz="2400" dirty="0" smtClean="0"/>
          </a:p>
          <a:p>
            <a:pPr marL="0" indent="0">
              <a:lnSpc>
                <a:spcPct val="80000"/>
              </a:lnSpc>
              <a:buFontTx/>
              <a:buAutoNum type="arabicPeriod"/>
            </a:pPr>
            <a:r>
              <a:rPr lang="en-US" altLang="en-US" sz="2400" dirty="0" smtClean="0"/>
              <a:t>Abstract </a:t>
            </a:r>
            <a:endParaRPr lang="en-GB" altLang="en-US" sz="2400" dirty="0" smtClean="0"/>
          </a:p>
          <a:p>
            <a:pPr marL="0" indent="0" algn="just">
              <a:lnSpc>
                <a:spcPct val="80000"/>
              </a:lnSpc>
              <a:buNone/>
            </a:pPr>
            <a:r>
              <a:rPr lang="en-GB" altLang="en-US" sz="4000" b="1" dirty="0"/>
              <a:t>				</a:t>
            </a:r>
          </a:p>
          <a:p>
            <a:pPr marL="0" indent="0" algn="just">
              <a:lnSpc>
                <a:spcPct val="80000"/>
              </a:lnSpc>
              <a:buNone/>
            </a:pPr>
            <a:endParaRPr lang="en-GB" altLang="en-US" sz="4000" b="1" dirty="0"/>
          </a:p>
        </p:txBody>
      </p:sp>
      <p:pic>
        <p:nvPicPr>
          <p:cNvPr id="59396"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42175" y="2059709"/>
            <a:ext cx="2979738" cy="3672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03163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altLang="en-US" dirty="0" smtClean="0"/>
              <a:t>What is a patent?</a:t>
            </a:r>
          </a:p>
        </p:txBody>
      </p:sp>
      <p:sp>
        <p:nvSpPr>
          <p:cNvPr id="11267" name="Content Placeholder 1"/>
          <p:cNvSpPr>
            <a:spLocks noGrp="1"/>
          </p:cNvSpPr>
          <p:nvPr>
            <p:ph idx="1"/>
          </p:nvPr>
        </p:nvSpPr>
        <p:spPr>
          <a:xfrm>
            <a:off x="1024128" y="1976582"/>
            <a:ext cx="9588454" cy="4105564"/>
          </a:xfrm>
        </p:spPr>
        <p:txBody>
          <a:bodyPr/>
          <a:lstStyle/>
          <a:p>
            <a:pPr eaLnBrk="1" hangingPunct="1">
              <a:buFont typeface="Wingdings" panose="05000000000000000000" pitchFamily="2" charset="2"/>
              <a:buChar char="§"/>
            </a:pPr>
            <a:r>
              <a:rPr lang="en-US" altLang="en-US" dirty="0" smtClean="0"/>
              <a:t>A patent is an exclusive right granted by the state for an invention that is new, involves an inventive step and is capable of industrial application</a:t>
            </a:r>
            <a:r>
              <a:rPr lang="ru-RU" altLang="en-US" dirty="0" smtClean="0"/>
              <a:t>;</a:t>
            </a:r>
            <a:endParaRPr lang="en-US" altLang="en-US" dirty="0" smtClean="0"/>
          </a:p>
          <a:p>
            <a:pPr eaLnBrk="1" hangingPunct="1">
              <a:buFont typeface="Wingdings" panose="05000000000000000000" pitchFamily="2" charset="2"/>
              <a:buChar char="§"/>
            </a:pPr>
            <a:r>
              <a:rPr lang="en-US" altLang="en-US" dirty="0" smtClean="0"/>
              <a:t>In return for that right the applicant must disclose the invention to the public;</a:t>
            </a:r>
          </a:p>
          <a:p>
            <a:pPr eaLnBrk="1" hangingPunct="1">
              <a:buFont typeface="Wingdings" panose="05000000000000000000" pitchFamily="2" charset="2"/>
              <a:buChar char="§"/>
            </a:pPr>
            <a:r>
              <a:rPr lang="en-US" altLang="en-US" dirty="0" smtClean="0"/>
              <a:t>It gives the owner the right to exclude others from using the invention</a:t>
            </a:r>
            <a:r>
              <a:rPr lang="ru-RU" altLang="en-US" dirty="0" smtClean="0"/>
              <a:t>;</a:t>
            </a:r>
            <a:endParaRPr lang="en-US" altLang="en-US" dirty="0" smtClean="0"/>
          </a:p>
          <a:p>
            <a:pPr eaLnBrk="1" hangingPunct="1">
              <a:buFont typeface="Wingdings" panose="05000000000000000000" pitchFamily="2" charset="2"/>
              <a:buChar char="§"/>
            </a:pPr>
            <a:r>
              <a:rPr lang="en-US" altLang="en-US" dirty="0" smtClean="0"/>
              <a:t>It is granted by a national (or regional) patent office and valid from date of grant for 20 years assuming maintenance fees are paid</a:t>
            </a:r>
            <a:r>
              <a:rPr lang="en-US" altLang="en-US" sz="2800" dirty="0"/>
              <a:t>.</a:t>
            </a:r>
          </a:p>
          <a:p>
            <a:pPr eaLnBrk="1" hangingPunct="1">
              <a:buFont typeface="Wingdings" panose="05000000000000000000" pitchFamily="2" charset="2"/>
              <a:buChar char="§"/>
            </a:pPr>
            <a:r>
              <a:rPr lang="en-US" altLang="en-US" dirty="0" smtClean="0"/>
              <a:t>It is a territorial right, </a:t>
            </a:r>
            <a:r>
              <a:rPr lang="en-US" altLang="en-US" dirty="0" err="1" smtClean="0"/>
              <a:t>i.e</a:t>
            </a:r>
            <a:r>
              <a:rPr lang="en-US" altLang="en-US" dirty="0" smtClean="0"/>
              <a:t> limited to the territory of the country or region granting the right</a:t>
            </a:r>
            <a:r>
              <a:rPr lang="en-US" altLang="en-US" sz="2800" dirty="0"/>
              <a:t>.</a:t>
            </a:r>
          </a:p>
        </p:txBody>
      </p:sp>
    </p:spTree>
    <p:extLst>
      <p:ext uri="{BB962C8B-B14F-4D97-AF65-F5344CB8AC3E}">
        <p14:creationId xmlns:p14="http://schemas.microsoft.com/office/powerpoint/2010/main" val="3181345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lstStyle/>
          <a:p>
            <a:pPr eaLnBrk="1" hangingPunct="1"/>
            <a:r>
              <a:rPr lang="fr-CH" altLang="en-US" dirty="0" smtClean="0"/>
              <a:t>Professional support</a:t>
            </a:r>
            <a:endParaRPr lang="en-US" altLang="en-US" dirty="0" smtClean="0"/>
          </a:p>
        </p:txBody>
      </p:sp>
      <p:sp>
        <p:nvSpPr>
          <p:cNvPr id="61443" name="Content Placeholder 2"/>
          <p:cNvSpPr>
            <a:spLocks noGrp="1"/>
          </p:cNvSpPr>
          <p:nvPr>
            <p:ph idx="1"/>
          </p:nvPr>
        </p:nvSpPr>
        <p:spPr>
          <a:xfrm>
            <a:off x="1981200" y="2084832"/>
            <a:ext cx="8229600" cy="3687319"/>
          </a:xfrm>
        </p:spPr>
        <p:txBody>
          <a:bodyPr/>
          <a:lstStyle/>
          <a:p>
            <a:pPr eaLnBrk="1" hangingPunct="1">
              <a:buFont typeface="Wingdings" panose="05000000000000000000" pitchFamily="2" charset="2"/>
              <a:buChar char="§"/>
            </a:pPr>
            <a:r>
              <a:rPr lang="en-US" altLang="en-US" dirty="0" smtClean="0"/>
              <a:t>Preparing a patent application and following it through to the grant are complex tasks; prior art search, claim writing, describing the invention, following the application with the office, making amendments if requested </a:t>
            </a:r>
            <a:r>
              <a:rPr lang="en-US" altLang="en-US" dirty="0" err="1" smtClean="0"/>
              <a:t>etc</a:t>
            </a:r>
            <a:r>
              <a:rPr lang="en-US" altLang="en-US" dirty="0" smtClean="0"/>
              <a:t> all require an in-depth knowledge of patent law and patent office practice and a full understanding of the invention.</a:t>
            </a:r>
          </a:p>
          <a:p>
            <a:pPr eaLnBrk="1" hangingPunct="1">
              <a:buFont typeface="Wingdings" panose="05000000000000000000" pitchFamily="2" charset="2"/>
              <a:buChar char="§"/>
            </a:pPr>
            <a:r>
              <a:rPr lang="en-US" altLang="en-US" dirty="0" smtClean="0"/>
              <a:t>Therefore, the assistance of a patent agent who has both the relevant legal knowledge and experience and a technical background in the field of the invention is strongly recommended.  </a:t>
            </a:r>
          </a:p>
          <a:p>
            <a:pPr eaLnBrk="1" hangingPunct="1">
              <a:buFont typeface="Wingdings" panose="05000000000000000000" pitchFamily="2" charset="2"/>
              <a:buChar char="§"/>
            </a:pPr>
            <a:r>
              <a:rPr lang="en-US" altLang="en-US" dirty="0" smtClean="0"/>
              <a:t>Also most laws require foreign applicants to be represented by a registered patent agent who is resident in the country. </a:t>
            </a:r>
          </a:p>
          <a:p>
            <a:pPr eaLnBrk="1" hangingPunct="1"/>
            <a:endParaRPr lang="en-US" altLang="en-US" dirty="0" smtClean="0"/>
          </a:p>
        </p:txBody>
      </p:sp>
    </p:spTree>
    <p:extLst>
      <p:ext uri="{BB962C8B-B14F-4D97-AF65-F5344CB8AC3E}">
        <p14:creationId xmlns:p14="http://schemas.microsoft.com/office/powerpoint/2010/main" val="20124680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1111396" y="849745"/>
            <a:ext cx="9990713" cy="960582"/>
          </a:xfrm>
        </p:spPr>
        <p:txBody>
          <a:bodyPr>
            <a:normAutofit fontScale="90000"/>
          </a:bodyPr>
          <a:lstStyle/>
          <a:p>
            <a:pPr eaLnBrk="1" hangingPunct="1"/>
            <a:r>
              <a:rPr lang="en-US" altLang="en-US" dirty="0" smtClean="0"/>
              <a:t>Protection of multiple inventions through a single application</a:t>
            </a:r>
          </a:p>
        </p:txBody>
      </p:sp>
      <p:sp>
        <p:nvSpPr>
          <p:cNvPr id="3" name="Content Placeholder 2"/>
          <p:cNvSpPr>
            <a:spLocks noGrp="1"/>
          </p:cNvSpPr>
          <p:nvPr>
            <p:ph idx="1"/>
          </p:nvPr>
        </p:nvSpPr>
        <p:spPr>
          <a:xfrm>
            <a:off x="1878014" y="2512291"/>
            <a:ext cx="8435975" cy="3929784"/>
          </a:xfrm>
        </p:spPr>
        <p:txBody>
          <a:bodyPr/>
          <a:lstStyle/>
          <a:p>
            <a:pPr eaLnBrk="1" hangingPunct="1">
              <a:buFont typeface="Wingdings" panose="05000000000000000000" pitchFamily="2" charset="2"/>
              <a:buChar char="§"/>
              <a:defRPr/>
            </a:pPr>
            <a:r>
              <a:rPr lang="en-US" dirty="0"/>
              <a:t>Most patent laws limit the number of different inventions that may be included in one patent </a:t>
            </a:r>
            <a:r>
              <a:rPr lang="en-US" dirty="0" smtClean="0"/>
              <a:t>application - </a:t>
            </a:r>
            <a:r>
              <a:rPr lang="en-US" b="1" dirty="0" smtClean="0"/>
              <a:t>unity </a:t>
            </a:r>
            <a:r>
              <a:rPr lang="en-US" b="1" dirty="0"/>
              <a:t>of </a:t>
            </a:r>
            <a:r>
              <a:rPr lang="en-US" b="1" dirty="0" smtClean="0"/>
              <a:t>invention.</a:t>
            </a:r>
          </a:p>
          <a:p>
            <a:pPr>
              <a:buFont typeface="Wingdings" panose="05000000000000000000" pitchFamily="2" charset="2"/>
              <a:buChar char="§"/>
              <a:defRPr/>
            </a:pPr>
            <a:endParaRPr lang="en-US" b="1" dirty="0" smtClean="0"/>
          </a:p>
          <a:p>
            <a:pPr eaLnBrk="1" hangingPunct="1">
              <a:buFont typeface="Wingdings" panose="05000000000000000000" pitchFamily="2" charset="2"/>
              <a:buChar char="§"/>
              <a:defRPr/>
            </a:pPr>
            <a:r>
              <a:rPr lang="en-US" dirty="0" smtClean="0"/>
              <a:t>In some countries, laws </a:t>
            </a:r>
            <a:r>
              <a:rPr lang="en-US" dirty="0"/>
              <a:t>permit groups of inventions </a:t>
            </a:r>
            <a:r>
              <a:rPr lang="en-US" dirty="0" smtClean="0"/>
              <a:t>to </a:t>
            </a:r>
            <a:r>
              <a:rPr lang="en-US" dirty="0"/>
              <a:t>form </a:t>
            </a:r>
            <a:r>
              <a:rPr lang="en-US" dirty="0" smtClean="0"/>
              <a:t>an </a:t>
            </a:r>
            <a:r>
              <a:rPr lang="en-US" b="1" dirty="0" smtClean="0"/>
              <a:t>“inventive </a:t>
            </a:r>
            <a:r>
              <a:rPr lang="en-US" b="1" dirty="0"/>
              <a:t>concept” </a:t>
            </a:r>
            <a:r>
              <a:rPr lang="en-US" dirty="0"/>
              <a:t>to be included in a single </a:t>
            </a:r>
            <a:r>
              <a:rPr lang="en-US" dirty="0" smtClean="0"/>
              <a:t>application.</a:t>
            </a:r>
            <a:endParaRPr lang="en-US" dirty="0"/>
          </a:p>
        </p:txBody>
      </p:sp>
    </p:spTree>
    <p:extLst>
      <p:ext uri="{BB962C8B-B14F-4D97-AF65-F5344CB8AC3E}">
        <p14:creationId xmlns:p14="http://schemas.microsoft.com/office/powerpoint/2010/main" val="12476023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1096386" y="768927"/>
            <a:ext cx="8229600" cy="1143000"/>
          </a:xfrm>
        </p:spPr>
        <p:txBody>
          <a:bodyPr/>
          <a:lstStyle/>
          <a:p>
            <a:pPr eaLnBrk="1" hangingPunct="1"/>
            <a:r>
              <a:rPr lang="en-GB" altLang="en-US" dirty="0" smtClean="0"/>
              <a:t>Outline</a:t>
            </a:r>
            <a:endParaRPr lang="en-US" altLang="en-US" dirty="0" smtClean="0"/>
          </a:p>
        </p:txBody>
      </p:sp>
      <p:sp>
        <p:nvSpPr>
          <p:cNvPr id="65539" name="Rectangle 3"/>
          <p:cNvSpPr>
            <a:spLocks noGrp="1" noChangeArrowheads="1"/>
          </p:cNvSpPr>
          <p:nvPr>
            <p:ph idx="1"/>
          </p:nvPr>
        </p:nvSpPr>
        <p:spPr>
          <a:xfrm>
            <a:off x="1261486" y="1911927"/>
            <a:ext cx="8064500" cy="3666837"/>
          </a:xfrm>
        </p:spPr>
        <p:txBody>
          <a:bodyPr/>
          <a:lstStyle/>
          <a:p>
            <a:pPr eaLnBrk="1" hangingPunct="1">
              <a:buFont typeface="Wingdings" panose="05000000000000000000" pitchFamily="2" charset="2"/>
              <a:buChar char="§"/>
            </a:pPr>
            <a:r>
              <a:rPr lang="en-GB" altLang="en-US" dirty="0" smtClean="0">
                <a:solidFill>
                  <a:schemeClr val="bg2"/>
                </a:solidFill>
              </a:rPr>
              <a:t>Patents</a:t>
            </a:r>
          </a:p>
          <a:p>
            <a:pPr eaLnBrk="1" hangingPunct="1">
              <a:buFont typeface="Wingdings" panose="05000000000000000000" pitchFamily="2" charset="2"/>
              <a:buChar char="§"/>
            </a:pPr>
            <a:r>
              <a:rPr lang="en-US" altLang="en-US" dirty="0" smtClean="0">
                <a:solidFill>
                  <a:schemeClr val="bg2"/>
                </a:solidFill>
              </a:rPr>
              <a:t>How to Obtain a Patent</a:t>
            </a:r>
            <a:endParaRPr lang="en-GB" altLang="en-US" dirty="0" smtClean="0">
              <a:solidFill>
                <a:schemeClr val="bg2"/>
              </a:solidFill>
            </a:endParaRPr>
          </a:p>
          <a:p>
            <a:pPr eaLnBrk="1" hangingPunct="1">
              <a:buFont typeface="Wingdings" panose="05000000000000000000" pitchFamily="2" charset="2"/>
              <a:buChar char="§"/>
            </a:pPr>
            <a:r>
              <a:rPr lang="en-US" altLang="en-US" dirty="0" smtClean="0"/>
              <a:t>Patenting Abroad</a:t>
            </a:r>
            <a:endParaRPr lang="en-GB" altLang="en-US" dirty="0" smtClean="0"/>
          </a:p>
          <a:p>
            <a:pPr eaLnBrk="1" hangingPunct="1">
              <a:buFont typeface="Wingdings" panose="05000000000000000000" pitchFamily="2" charset="2"/>
              <a:buChar char="§"/>
            </a:pPr>
            <a:r>
              <a:rPr lang="en-US" altLang="en-US" dirty="0" smtClean="0">
                <a:solidFill>
                  <a:schemeClr val="bg2"/>
                </a:solidFill>
              </a:rPr>
              <a:t>Commercializing Patented Technology</a:t>
            </a:r>
          </a:p>
          <a:p>
            <a:pPr eaLnBrk="1" hangingPunct="1">
              <a:buFont typeface="Wingdings" panose="05000000000000000000" pitchFamily="2" charset="2"/>
              <a:buChar char="§"/>
            </a:pPr>
            <a:r>
              <a:rPr lang="en-US" altLang="en-US" dirty="0" smtClean="0">
                <a:solidFill>
                  <a:schemeClr val="bg2"/>
                </a:solidFill>
              </a:rPr>
              <a:t>Enforcing Patents</a:t>
            </a:r>
          </a:p>
        </p:txBody>
      </p:sp>
    </p:spTree>
    <p:extLst>
      <p:ext uri="{BB962C8B-B14F-4D97-AF65-F5344CB8AC3E}">
        <p14:creationId xmlns:p14="http://schemas.microsoft.com/office/powerpoint/2010/main" val="6713644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p:txBody>
          <a:bodyPr/>
          <a:lstStyle/>
          <a:p>
            <a:pPr eaLnBrk="1" hangingPunct="1"/>
            <a:r>
              <a:rPr lang="en-US" altLang="en-US" smtClean="0"/>
              <a:t>Territoriality of patent law</a:t>
            </a:r>
          </a:p>
        </p:txBody>
      </p:sp>
      <p:sp>
        <p:nvSpPr>
          <p:cNvPr id="67587" name="Content Placeholder 1"/>
          <p:cNvSpPr>
            <a:spLocks noGrp="1"/>
          </p:cNvSpPr>
          <p:nvPr>
            <p:ph idx="1"/>
          </p:nvPr>
        </p:nvSpPr>
        <p:spPr/>
        <p:txBody>
          <a:bodyPr/>
          <a:lstStyle/>
          <a:p>
            <a:pPr eaLnBrk="1" hangingPunct="1">
              <a:buFont typeface="Wingdings" panose="05000000000000000000" pitchFamily="2" charset="2"/>
              <a:buChar char="§"/>
            </a:pPr>
            <a:r>
              <a:rPr lang="en-US" altLang="en-US" dirty="0" smtClean="0"/>
              <a:t>Patents are territorial rights, which means that an invention is protected only in the countries or regions where patents have been issued. In other words, if a patent has not been granted in a given country, the invention will not be protected in that country, enabling anybody else to make, use, import or sell that invention in that country.</a:t>
            </a:r>
          </a:p>
          <a:p>
            <a:pPr eaLnBrk="1" hangingPunct="1">
              <a:buFont typeface="Wingdings" panose="05000000000000000000" pitchFamily="2" charset="2"/>
              <a:buChar char="§"/>
            </a:pPr>
            <a:r>
              <a:rPr lang="fr-CH" altLang="en-US" dirty="0" smtClean="0"/>
              <a:t>This </a:t>
            </a:r>
            <a:r>
              <a:rPr lang="fr-CH" altLang="en-US" dirty="0" err="1" smtClean="0"/>
              <a:t>means</a:t>
            </a:r>
            <a:r>
              <a:rPr lang="fr-CH" altLang="en-US" dirty="0" smtClean="0"/>
              <a:t> </a:t>
            </a:r>
            <a:r>
              <a:rPr lang="fr-CH" altLang="en-US" dirty="0" err="1" smtClean="0"/>
              <a:t>that</a:t>
            </a:r>
            <a:r>
              <a:rPr lang="fr-CH" altLang="en-US" dirty="0" smtClean="0"/>
              <a:t> patent </a:t>
            </a:r>
            <a:r>
              <a:rPr lang="fr-CH" altLang="en-US" dirty="0" err="1" smtClean="0"/>
              <a:t>rights</a:t>
            </a:r>
            <a:r>
              <a:rPr lang="fr-CH" altLang="en-US" dirty="0" smtClean="0"/>
              <a:t> have to </a:t>
            </a:r>
            <a:r>
              <a:rPr lang="fr-CH" altLang="en-US" dirty="0" err="1" smtClean="0"/>
              <a:t>be</a:t>
            </a:r>
            <a:r>
              <a:rPr lang="fr-CH" altLang="en-US" dirty="0" smtClean="0"/>
              <a:t> </a:t>
            </a:r>
            <a:r>
              <a:rPr lang="fr-CH" altLang="en-US" dirty="0" err="1" smtClean="0"/>
              <a:t>applied</a:t>
            </a:r>
            <a:r>
              <a:rPr lang="fr-CH" altLang="en-US" dirty="0" smtClean="0"/>
              <a:t> for and </a:t>
            </a:r>
            <a:r>
              <a:rPr lang="fr-CH" altLang="en-US" dirty="0" err="1" smtClean="0"/>
              <a:t>obtained</a:t>
            </a:r>
            <a:r>
              <a:rPr lang="fr-CH" altLang="en-US" dirty="0" smtClean="0"/>
              <a:t> in all </a:t>
            </a:r>
            <a:r>
              <a:rPr lang="fr-CH" altLang="en-US" dirty="0" err="1" smtClean="0"/>
              <a:t>other</a:t>
            </a:r>
            <a:r>
              <a:rPr lang="fr-CH" altLang="en-US" dirty="0" smtClean="0"/>
              <a:t> countries of </a:t>
            </a:r>
            <a:r>
              <a:rPr lang="fr-CH" altLang="en-US" dirty="0" err="1" smtClean="0"/>
              <a:t>interest</a:t>
            </a:r>
            <a:r>
              <a:rPr lang="fr-CH" altLang="en-US" dirty="0" smtClean="0"/>
              <a:t>.</a:t>
            </a:r>
            <a:endParaRPr lang="en-US" altLang="en-US" dirty="0" smtClean="0"/>
          </a:p>
        </p:txBody>
      </p:sp>
    </p:spTree>
    <p:extLst>
      <p:ext uri="{BB962C8B-B14F-4D97-AF65-F5344CB8AC3E}">
        <p14:creationId xmlns:p14="http://schemas.microsoft.com/office/powerpoint/2010/main" val="8770418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p:txBody>
          <a:bodyPr/>
          <a:lstStyle/>
          <a:p>
            <a:pPr eaLnBrk="1" hangingPunct="1"/>
            <a:r>
              <a:rPr lang="en-US" altLang="en-US" smtClean="0"/>
              <a:t>Priority date</a:t>
            </a:r>
          </a:p>
        </p:txBody>
      </p:sp>
      <p:sp>
        <p:nvSpPr>
          <p:cNvPr id="69635" name="Content Placeholder 2"/>
          <p:cNvSpPr>
            <a:spLocks noGrp="1"/>
          </p:cNvSpPr>
          <p:nvPr>
            <p:ph idx="1"/>
          </p:nvPr>
        </p:nvSpPr>
        <p:spPr>
          <a:xfrm>
            <a:off x="1024128" y="1834429"/>
            <a:ext cx="10456672" cy="4525962"/>
          </a:xfrm>
        </p:spPr>
        <p:txBody>
          <a:bodyPr/>
          <a:lstStyle/>
          <a:p>
            <a:pPr eaLnBrk="1" hangingPunct="1">
              <a:buFont typeface="Wingdings" panose="05000000000000000000" pitchFamily="2" charset="2"/>
              <a:buChar char="§"/>
            </a:pPr>
            <a:r>
              <a:rPr lang="en-US" altLang="en-US" sz="2000" dirty="0"/>
              <a:t>The date of the first application for a given invention is called the priority date</a:t>
            </a:r>
            <a:r>
              <a:rPr lang="en-US" altLang="en-US" sz="2000" b="1" dirty="0"/>
              <a:t>. </a:t>
            </a:r>
          </a:p>
          <a:p>
            <a:pPr eaLnBrk="1" hangingPunct="1">
              <a:buFont typeface="Wingdings" panose="05000000000000000000" pitchFamily="2" charset="2"/>
              <a:buChar char="§"/>
            </a:pPr>
            <a:r>
              <a:rPr lang="en-US" altLang="en-US" sz="2000" dirty="0"/>
              <a:t>Any subsequent applications in other countries filed within 12 months of that date will benefit from this priority date. That is the first application will have priority over other applications for the same invention filed by others after that date. </a:t>
            </a:r>
          </a:p>
          <a:p>
            <a:pPr eaLnBrk="1" hangingPunct="1">
              <a:buFont typeface="Wingdings" panose="05000000000000000000" pitchFamily="2" charset="2"/>
              <a:buChar char="§"/>
            </a:pPr>
            <a:r>
              <a:rPr lang="en-US" altLang="en-US" sz="2000" dirty="0"/>
              <a:t>After the expiration of the priority period, and until the patent is first published by the patent office (generally 18 months after the priority date), it is still possible to apply for protection for the same invention in other countries, but priority from the earlier application cannot be claimed. </a:t>
            </a:r>
          </a:p>
          <a:p>
            <a:pPr eaLnBrk="1" hangingPunct="1">
              <a:buFont typeface="Wingdings" panose="05000000000000000000" pitchFamily="2" charset="2"/>
              <a:buChar char="§"/>
            </a:pPr>
            <a:r>
              <a:rPr lang="en-US" altLang="en-US" sz="2000" dirty="0"/>
              <a:t>Once the invention has been disclosed or published, it may not be possible to obtain patent protection in foreign countries due to loss of novelty. </a:t>
            </a:r>
          </a:p>
          <a:p>
            <a:pPr eaLnBrk="1" hangingPunct="1"/>
            <a:endParaRPr lang="en-US" altLang="en-US" dirty="0" smtClean="0"/>
          </a:p>
        </p:txBody>
      </p:sp>
    </p:spTree>
    <p:extLst>
      <p:ext uri="{BB962C8B-B14F-4D97-AF65-F5344CB8AC3E}">
        <p14:creationId xmlns:p14="http://schemas.microsoft.com/office/powerpoint/2010/main" val="27515687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1087148" y="703984"/>
            <a:ext cx="9386887" cy="1143000"/>
          </a:xfrm>
        </p:spPr>
        <p:txBody>
          <a:bodyPr>
            <a:normAutofit fontScale="90000"/>
          </a:bodyPr>
          <a:lstStyle/>
          <a:p>
            <a:pPr eaLnBrk="1" hangingPunct="1"/>
            <a:r>
              <a:rPr lang="en-US" altLang="en-US" dirty="0" smtClean="0"/>
              <a:t>Application for patent protection abroad</a:t>
            </a:r>
            <a:endParaRPr lang="en-US" altLang="en-US" sz="4000" dirty="0"/>
          </a:p>
        </p:txBody>
      </p:sp>
      <p:sp>
        <p:nvSpPr>
          <p:cNvPr id="78851" name="Rectangle 3"/>
          <p:cNvSpPr>
            <a:spLocks noGrp="1" noChangeArrowheads="1"/>
          </p:cNvSpPr>
          <p:nvPr>
            <p:ph idx="1"/>
          </p:nvPr>
        </p:nvSpPr>
        <p:spPr>
          <a:xfrm>
            <a:off x="1087148" y="2124364"/>
            <a:ext cx="8135937" cy="4153334"/>
          </a:xfrm>
        </p:spPr>
        <p:txBody>
          <a:bodyPr/>
          <a:lstStyle/>
          <a:p>
            <a:pPr algn="ctr" eaLnBrk="1" hangingPunct="1">
              <a:buFontTx/>
              <a:buNone/>
              <a:defRPr/>
            </a:pPr>
            <a:endParaRPr lang="en-GB" altLang="en-US" sz="4000" dirty="0"/>
          </a:p>
          <a:p>
            <a:pPr eaLnBrk="1" hangingPunct="1">
              <a:buClr>
                <a:schemeClr val="accent2"/>
              </a:buClr>
              <a:buFont typeface="Wingdings" panose="05000000000000000000" pitchFamily="2" charset="2"/>
              <a:buChar char="§"/>
              <a:defRPr/>
            </a:pPr>
            <a:r>
              <a:rPr lang="en-GB" altLang="en-US" sz="2800" dirty="0" smtClean="0"/>
              <a:t>The national Route</a:t>
            </a:r>
          </a:p>
          <a:p>
            <a:pPr eaLnBrk="1" hangingPunct="1">
              <a:buClr>
                <a:schemeClr val="accent2"/>
              </a:buClr>
              <a:buFont typeface="Wingdings" panose="05000000000000000000" pitchFamily="2" charset="2"/>
              <a:buChar char="§"/>
              <a:defRPr/>
            </a:pPr>
            <a:r>
              <a:rPr lang="en-GB" altLang="en-US" sz="2800" dirty="0" smtClean="0"/>
              <a:t>The regional Route</a:t>
            </a:r>
          </a:p>
          <a:p>
            <a:pPr eaLnBrk="1" hangingPunct="1">
              <a:buClr>
                <a:schemeClr val="accent2"/>
              </a:buClr>
              <a:buFont typeface="Wingdings" panose="05000000000000000000" pitchFamily="2" charset="2"/>
              <a:buChar char="§"/>
              <a:defRPr/>
            </a:pPr>
            <a:r>
              <a:rPr lang="en-GB" altLang="en-US" sz="2800" dirty="0" smtClean="0"/>
              <a:t>The international Route</a:t>
            </a:r>
          </a:p>
          <a:p>
            <a:pPr eaLnBrk="1" hangingPunct="1">
              <a:buClr>
                <a:schemeClr val="accent2"/>
              </a:buClr>
              <a:buFontTx/>
              <a:buNone/>
              <a:defRPr/>
            </a:pPr>
            <a:endParaRPr lang="en-GB" altLang="en-US" dirty="0" smtClean="0"/>
          </a:p>
          <a:p>
            <a:pPr marL="0" indent="0">
              <a:buClr>
                <a:schemeClr val="accent2"/>
              </a:buClr>
              <a:buNone/>
              <a:defRPr/>
            </a:pPr>
            <a:r>
              <a:rPr lang="en-GB" altLang="en-US" dirty="0" smtClean="0"/>
              <a:t>There is no such thing as an international patent!</a:t>
            </a:r>
          </a:p>
          <a:p>
            <a:pPr eaLnBrk="1" hangingPunct="1">
              <a:buFontTx/>
              <a:buNone/>
              <a:defRPr/>
            </a:pPr>
            <a:r>
              <a:rPr lang="en-GB" altLang="en-US" sz="2800" dirty="0"/>
              <a:t>				</a:t>
            </a:r>
          </a:p>
          <a:p>
            <a:pPr algn="ctr" eaLnBrk="1" hangingPunct="1">
              <a:buFontTx/>
              <a:buNone/>
              <a:defRPr/>
            </a:pPr>
            <a:endParaRPr lang="en-GB" altLang="en-US" sz="3600" dirty="0"/>
          </a:p>
        </p:txBody>
      </p:sp>
    </p:spTree>
    <p:extLst>
      <p:ext uri="{BB962C8B-B14F-4D97-AF65-F5344CB8AC3E}">
        <p14:creationId xmlns:p14="http://schemas.microsoft.com/office/powerpoint/2010/main" val="376338512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1"/>
          <p:cNvSpPr>
            <a:spLocks noGrp="1"/>
          </p:cNvSpPr>
          <p:nvPr>
            <p:ph type="title"/>
          </p:nvPr>
        </p:nvSpPr>
        <p:spPr/>
        <p:txBody>
          <a:bodyPr/>
          <a:lstStyle/>
          <a:p>
            <a:r>
              <a:rPr lang="en-US" altLang="en-US" dirty="0" smtClean="0"/>
              <a:t>The Patent Cooperation Treaty (PCT)</a:t>
            </a:r>
          </a:p>
        </p:txBody>
      </p:sp>
      <p:sp>
        <p:nvSpPr>
          <p:cNvPr id="3" name="Content Placeholder 2"/>
          <p:cNvSpPr>
            <a:spLocks noGrp="1"/>
          </p:cNvSpPr>
          <p:nvPr>
            <p:ph idx="1"/>
          </p:nvPr>
        </p:nvSpPr>
        <p:spPr>
          <a:xfrm>
            <a:off x="1024128" y="2084832"/>
            <a:ext cx="9643872" cy="4183053"/>
          </a:xfrm>
        </p:spPr>
        <p:txBody>
          <a:bodyPr/>
          <a:lstStyle/>
          <a:p>
            <a:pPr>
              <a:buFont typeface="Wingdings" panose="05000000000000000000" pitchFamily="2" charset="2"/>
              <a:buChar char="§"/>
              <a:defRPr/>
            </a:pPr>
            <a:r>
              <a:rPr lang="en-US" sz="2000" dirty="0"/>
              <a:t>The PCT is an international treaty with more than 150 Contracting States.</a:t>
            </a:r>
          </a:p>
          <a:p>
            <a:pPr>
              <a:buFont typeface="Wingdings" panose="05000000000000000000" pitchFamily="2" charset="2"/>
              <a:buChar char="§"/>
              <a:defRPr/>
            </a:pPr>
            <a:r>
              <a:rPr lang="en-US" sz="2000" dirty="0"/>
              <a:t> The PCT makes it possible to seek patent protection for an invention simultaneously in a large number of countries by filing a single “international” patent application instead of filing several separate national or regional patent applications. </a:t>
            </a:r>
          </a:p>
          <a:p>
            <a:pPr>
              <a:buFont typeface="Wingdings" panose="05000000000000000000" pitchFamily="2" charset="2"/>
              <a:buChar char="§"/>
              <a:defRPr/>
            </a:pPr>
            <a:r>
              <a:rPr lang="en-US" sz="2000" dirty="0"/>
              <a:t>The granting of patents remains under the control of the national or regional patent Offices in what is called the “national phase”.</a:t>
            </a:r>
          </a:p>
          <a:p>
            <a:pPr marL="0" indent="0">
              <a:buNone/>
              <a:defRPr/>
            </a:pPr>
            <a:endParaRPr lang="en-US" dirty="0"/>
          </a:p>
        </p:txBody>
      </p:sp>
    </p:spTree>
    <p:extLst>
      <p:ext uri="{BB962C8B-B14F-4D97-AF65-F5344CB8AC3E}">
        <p14:creationId xmlns:p14="http://schemas.microsoft.com/office/powerpoint/2010/main" val="24022849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1372323" y="609600"/>
            <a:ext cx="8229600" cy="1143000"/>
          </a:xfrm>
        </p:spPr>
        <p:txBody>
          <a:bodyPr/>
          <a:lstStyle/>
          <a:p>
            <a:pPr eaLnBrk="1" hangingPunct="1"/>
            <a:r>
              <a:rPr lang="en-GB" altLang="en-US" dirty="0" smtClean="0"/>
              <a:t>Outline</a:t>
            </a:r>
            <a:endParaRPr lang="en-US" altLang="en-US" dirty="0" smtClean="0"/>
          </a:p>
        </p:txBody>
      </p:sp>
      <p:sp>
        <p:nvSpPr>
          <p:cNvPr id="74755" name="Rectangle 3"/>
          <p:cNvSpPr>
            <a:spLocks noGrp="1" noChangeArrowheads="1"/>
          </p:cNvSpPr>
          <p:nvPr>
            <p:ph idx="1"/>
          </p:nvPr>
        </p:nvSpPr>
        <p:spPr>
          <a:xfrm>
            <a:off x="1372323" y="2096654"/>
            <a:ext cx="8064500" cy="4276437"/>
          </a:xfrm>
        </p:spPr>
        <p:txBody>
          <a:bodyPr/>
          <a:lstStyle/>
          <a:p>
            <a:pPr eaLnBrk="1" hangingPunct="1">
              <a:buFont typeface="Wingdings" panose="05000000000000000000" pitchFamily="2" charset="2"/>
              <a:buChar char="§"/>
            </a:pPr>
            <a:r>
              <a:rPr lang="en-GB" altLang="en-US" dirty="0" smtClean="0">
                <a:solidFill>
                  <a:schemeClr val="bg2"/>
                </a:solidFill>
              </a:rPr>
              <a:t>Patents</a:t>
            </a:r>
          </a:p>
          <a:p>
            <a:pPr eaLnBrk="1" hangingPunct="1">
              <a:buFont typeface="Wingdings" panose="05000000000000000000" pitchFamily="2" charset="2"/>
              <a:buChar char="§"/>
            </a:pPr>
            <a:r>
              <a:rPr lang="en-US" altLang="en-US" dirty="0" smtClean="0">
                <a:solidFill>
                  <a:schemeClr val="bg2"/>
                </a:solidFill>
              </a:rPr>
              <a:t>How to Obtain a Patent</a:t>
            </a:r>
            <a:endParaRPr lang="en-GB" altLang="en-US" dirty="0" smtClean="0">
              <a:solidFill>
                <a:schemeClr val="bg2"/>
              </a:solidFill>
            </a:endParaRPr>
          </a:p>
          <a:p>
            <a:pPr eaLnBrk="1" hangingPunct="1">
              <a:buFont typeface="Wingdings" panose="05000000000000000000" pitchFamily="2" charset="2"/>
              <a:buChar char="§"/>
            </a:pPr>
            <a:r>
              <a:rPr lang="en-US" altLang="en-US" dirty="0" smtClean="0">
                <a:solidFill>
                  <a:schemeClr val="bg2"/>
                </a:solidFill>
              </a:rPr>
              <a:t>Patenting Abroad</a:t>
            </a:r>
            <a:endParaRPr lang="en-GB" altLang="en-US" dirty="0" smtClean="0">
              <a:solidFill>
                <a:schemeClr val="bg2"/>
              </a:solidFill>
            </a:endParaRPr>
          </a:p>
          <a:p>
            <a:pPr eaLnBrk="1" hangingPunct="1">
              <a:buFont typeface="Wingdings" panose="05000000000000000000" pitchFamily="2" charset="2"/>
              <a:buChar char="§"/>
            </a:pPr>
            <a:r>
              <a:rPr lang="en-US" altLang="en-US" dirty="0" smtClean="0"/>
              <a:t>Commercializing Patented Technology</a:t>
            </a:r>
          </a:p>
          <a:p>
            <a:pPr eaLnBrk="1" hangingPunct="1">
              <a:buFont typeface="Wingdings" panose="05000000000000000000" pitchFamily="2" charset="2"/>
              <a:buChar char="§"/>
            </a:pPr>
            <a:r>
              <a:rPr lang="en-US" altLang="en-US" dirty="0" smtClean="0">
                <a:solidFill>
                  <a:schemeClr val="bg2"/>
                </a:solidFill>
              </a:rPr>
              <a:t>Enforcing Patents</a:t>
            </a:r>
          </a:p>
        </p:txBody>
      </p:sp>
    </p:spTree>
    <p:extLst>
      <p:ext uri="{BB962C8B-B14F-4D97-AF65-F5344CB8AC3E}">
        <p14:creationId xmlns:p14="http://schemas.microsoft.com/office/powerpoint/2010/main" val="2823498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le 1"/>
          <p:cNvSpPr>
            <a:spLocks noGrp="1"/>
          </p:cNvSpPr>
          <p:nvPr>
            <p:ph type="title"/>
          </p:nvPr>
        </p:nvSpPr>
        <p:spPr>
          <a:xfrm>
            <a:off x="1080512" y="764165"/>
            <a:ext cx="10972800" cy="1143000"/>
          </a:xfrm>
        </p:spPr>
        <p:txBody>
          <a:bodyPr/>
          <a:lstStyle/>
          <a:p>
            <a:pPr eaLnBrk="1" hangingPunct="1"/>
            <a:r>
              <a:rPr lang="en-US" altLang="en-US" dirty="0" smtClean="0"/>
              <a:t>Commercialization of patented technology</a:t>
            </a:r>
          </a:p>
        </p:txBody>
      </p:sp>
      <p:sp>
        <p:nvSpPr>
          <p:cNvPr id="76803" name="Text Placeholder 2"/>
          <p:cNvSpPr>
            <a:spLocks noGrp="1"/>
          </p:cNvSpPr>
          <p:nvPr>
            <p:ph type="body" sz="half" idx="1"/>
          </p:nvPr>
        </p:nvSpPr>
        <p:spPr>
          <a:xfrm>
            <a:off x="1080512" y="2018002"/>
            <a:ext cx="8512175" cy="4525962"/>
          </a:xfrm>
        </p:spPr>
        <p:txBody>
          <a:bodyPr/>
          <a:lstStyle/>
          <a:p>
            <a:pPr eaLnBrk="1" hangingPunct="1"/>
            <a:endParaRPr lang="en-US" altLang="en-US" dirty="0" smtClean="0"/>
          </a:p>
          <a:p>
            <a:pPr eaLnBrk="1" hangingPunct="1">
              <a:buFont typeface="Wingdings" panose="05000000000000000000" pitchFamily="2" charset="2"/>
              <a:buChar char="§"/>
            </a:pPr>
            <a:r>
              <a:rPr lang="en-US" altLang="en-US" sz="2800" dirty="0"/>
              <a:t>Commercialize the invention directly; </a:t>
            </a:r>
          </a:p>
          <a:p>
            <a:pPr eaLnBrk="1" hangingPunct="1">
              <a:buFont typeface="Wingdings" panose="05000000000000000000" pitchFamily="2" charset="2"/>
              <a:buChar char="§"/>
            </a:pPr>
            <a:r>
              <a:rPr lang="en-US" altLang="en-US" sz="2800" dirty="0"/>
              <a:t>Sell (assign) the patent to someone else; </a:t>
            </a:r>
          </a:p>
          <a:p>
            <a:pPr eaLnBrk="1" hangingPunct="1">
              <a:buFont typeface="Wingdings" panose="05000000000000000000" pitchFamily="2" charset="2"/>
              <a:buChar char="§"/>
            </a:pPr>
            <a:r>
              <a:rPr lang="en-US" altLang="en-US" sz="2800" dirty="0"/>
              <a:t>License the patent rights to others; or </a:t>
            </a:r>
          </a:p>
          <a:p>
            <a:pPr eaLnBrk="1" hangingPunct="1">
              <a:buFont typeface="Wingdings" panose="05000000000000000000" pitchFamily="2" charset="2"/>
              <a:buChar char="§"/>
            </a:pPr>
            <a:r>
              <a:rPr lang="en-US" altLang="en-US" sz="2800" dirty="0"/>
              <a:t>Establish a joint venture or other collaboration with others who have complementary assets. </a:t>
            </a:r>
          </a:p>
          <a:p>
            <a:pPr eaLnBrk="1" hangingPunct="1"/>
            <a:endParaRPr lang="en-US" altLang="en-US" dirty="0" smtClean="0"/>
          </a:p>
        </p:txBody>
      </p:sp>
    </p:spTree>
    <p:extLst>
      <p:ext uri="{BB962C8B-B14F-4D97-AF65-F5344CB8AC3E}">
        <p14:creationId xmlns:p14="http://schemas.microsoft.com/office/powerpoint/2010/main" val="15551321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1143432" y="753197"/>
            <a:ext cx="9579985" cy="1143000"/>
          </a:xfrm>
        </p:spPr>
        <p:txBody>
          <a:bodyPr>
            <a:normAutofit fontScale="90000"/>
          </a:bodyPr>
          <a:lstStyle/>
          <a:p>
            <a:pPr eaLnBrk="1" hangingPunct="1"/>
            <a:r>
              <a:rPr lang="en-GB" altLang="en-US" dirty="0" smtClean="0"/>
              <a:t>Exploiting through assignment or licensing</a:t>
            </a:r>
            <a:endParaRPr lang="en-US" altLang="en-US" sz="4000" dirty="0"/>
          </a:p>
        </p:txBody>
      </p:sp>
      <p:graphicFrame>
        <p:nvGraphicFramePr>
          <p:cNvPr id="217122" name="Group 34"/>
          <p:cNvGraphicFramePr>
            <a:graphicFrameLocks noGrp="1"/>
          </p:cNvGraphicFramePr>
          <p:nvPr>
            <p:ph sz="quarter" idx="2"/>
            <p:extLst>
              <p:ext uri="{D42A27DB-BD31-4B8C-83A1-F6EECF244321}">
                <p14:modId xmlns:p14="http://schemas.microsoft.com/office/powerpoint/2010/main" val="412627935"/>
              </p:ext>
            </p:extLst>
          </p:nvPr>
        </p:nvGraphicFramePr>
        <p:xfrm>
          <a:off x="1316615" y="2071688"/>
          <a:ext cx="9185129" cy="3599440"/>
        </p:xfrm>
        <a:graphic>
          <a:graphicData uri="http://schemas.openxmlformats.org/drawingml/2006/table">
            <a:tbl>
              <a:tblPr/>
              <a:tblGrid>
                <a:gridCol w="9185129">
                  <a:extLst>
                    <a:ext uri="{9D8B030D-6E8A-4147-A177-3AD203B41FA5}">
                      <a16:colId xmlns:a16="http://schemas.microsoft.com/office/drawing/2014/main" val="497534139"/>
                    </a:ext>
                  </a:extLst>
                </a:gridCol>
              </a:tblGrid>
              <a:tr h="359944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91440" marR="0" lvl="0" indent="-91440" algn="l" defTabSz="914400" rtl="0" eaLnBrk="1" fontAlgn="auto" latinLnBrk="0" hangingPunct="1">
                        <a:lnSpc>
                          <a:spcPct val="90000"/>
                        </a:lnSpc>
                        <a:spcBef>
                          <a:spcPts val="1200"/>
                        </a:spcBef>
                        <a:spcAft>
                          <a:spcPts val="200"/>
                        </a:spcAft>
                        <a:buClr>
                          <a:srgbClr val="1CADE4"/>
                        </a:buClr>
                        <a:buSzPct val="100000"/>
                        <a:buFont typeface="Wingdings" panose="05000000000000000000" pitchFamily="2" charset="2"/>
                        <a:buChar char="§"/>
                        <a:tabLst/>
                        <a:defRPr/>
                      </a:pPr>
                      <a:r>
                        <a:rPr lang="en-GB" altLang="en-US" sz="2400" kern="1200" dirty="0" smtClean="0">
                          <a:solidFill>
                            <a:schemeClr val="tx1"/>
                          </a:solidFill>
                          <a:latin typeface="+mn-lt"/>
                          <a:ea typeface="+mn-ea"/>
                          <a:cs typeface="+mn-cs"/>
                        </a:rPr>
                        <a:t>From the right to exclude follows the right to assign or transfer ownership, right to license, pledge, donate.</a:t>
                      </a:r>
                    </a:p>
                    <a:p>
                      <a:pPr marL="91440" marR="0" lvl="0" indent="-91440" algn="l" defTabSz="914400" rtl="0" eaLnBrk="1" fontAlgn="auto" latinLnBrk="0" hangingPunct="1">
                        <a:lnSpc>
                          <a:spcPct val="90000"/>
                        </a:lnSpc>
                        <a:spcBef>
                          <a:spcPts val="1200"/>
                        </a:spcBef>
                        <a:spcAft>
                          <a:spcPts val="200"/>
                        </a:spcAft>
                        <a:buClr>
                          <a:srgbClr val="1CADE4"/>
                        </a:buClr>
                        <a:buSzPct val="100000"/>
                        <a:buFont typeface="Wingdings" panose="05000000000000000000" pitchFamily="2" charset="2"/>
                        <a:buChar char="§"/>
                        <a:tabLst/>
                        <a:defRPr/>
                      </a:pPr>
                      <a:r>
                        <a:rPr lang="en-US" sz="2400" kern="1200" dirty="0" smtClean="0">
                          <a:solidFill>
                            <a:schemeClr val="tx1"/>
                          </a:solidFill>
                          <a:latin typeface="+mn-lt"/>
                          <a:ea typeface="+mn-ea"/>
                          <a:cs typeface="+mn-cs"/>
                        </a:rPr>
                        <a:t>Selling a patent is called assigning it.</a:t>
                      </a:r>
                    </a:p>
                    <a:p>
                      <a:pPr marL="91440" marR="0" lvl="0" indent="-91440" algn="l" defTabSz="914400" rtl="0" eaLnBrk="1" fontAlgn="auto" latinLnBrk="0" hangingPunct="1">
                        <a:lnSpc>
                          <a:spcPct val="90000"/>
                        </a:lnSpc>
                        <a:spcBef>
                          <a:spcPts val="1200"/>
                        </a:spcBef>
                        <a:spcAft>
                          <a:spcPts val="200"/>
                        </a:spcAft>
                        <a:buClr>
                          <a:srgbClr val="1CADE4"/>
                        </a:buClr>
                        <a:buSzPct val="100000"/>
                        <a:buFont typeface="Wingdings" panose="05000000000000000000" pitchFamily="2" charset="2"/>
                        <a:buChar char="§"/>
                        <a:tabLst/>
                        <a:defRPr/>
                      </a:pPr>
                      <a:r>
                        <a:rPr lang="en-US" sz="2400" kern="1200" dirty="0" smtClean="0">
                          <a:solidFill>
                            <a:schemeClr val="tx1"/>
                          </a:solidFill>
                          <a:latin typeface="+mn-lt"/>
                          <a:ea typeface="+mn-ea"/>
                          <a:cs typeface="+mn-cs"/>
                        </a:rPr>
                        <a:t>Licensing a patent instead of assigning means that the rights are “rented” to others in return for royalty payments. </a:t>
                      </a:r>
                    </a:p>
                  </a:txBody>
                  <a:tcPr marL="91421" marR="91421" marT="45729" marB="45729" horzOverflow="overflow">
                    <a:lnL cap="flat">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639104971"/>
                  </a:ext>
                </a:extLst>
              </a:tr>
            </a:tbl>
          </a:graphicData>
        </a:graphic>
      </p:graphicFrame>
    </p:spTree>
    <p:extLst>
      <p:ext uri="{BB962C8B-B14F-4D97-AF65-F5344CB8AC3E}">
        <p14:creationId xmlns:p14="http://schemas.microsoft.com/office/powerpoint/2010/main" val="39501233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923636" y="773113"/>
            <a:ext cx="10972800" cy="1143000"/>
          </a:xfrm>
        </p:spPr>
        <p:txBody>
          <a:bodyPr/>
          <a:lstStyle/>
          <a:p>
            <a:pPr eaLnBrk="1" hangingPunct="1"/>
            <a:r>
              <a:rPr lang="en-GB" altLang="en-US" dirty="0" smtClean="0"/>
              <a:t>Example of a patent</a:t>
            </a:r>
            <a:endParaRPr lang="en-US" altLang="en-US" dirty="0" smtClean="0"/>
          </a:p>
        </p:txBody>
      </p:sp>
      <p:pic>
        <p:nvPicPr>
          <p:cNvPr id="13315"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847851" y="1916113"/>
            <a:ext cx="3540125"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ingle Corner Rectangle 3"/>
          <p:cNvSpPr/>
          <p:nvPr/>
        </p:nvSpPr>
        <p:spPr>
          <a:xfrm>
            <a:off x="6096001" y="1417639"/>
            <a:ext cx="3960813" cy="4675187"/>
          </a:xfrm>
          <a:prstGeom prst="round1Rect">
            <a:avLst/>
          </a:prstGeom>
          <a:solidFill>
            <a:schemeClr val="accent1">
              <a:lumMod val="20000"/>
              <a:lumOff val="8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spcBef>
                <a:spcPct val="50000"/>
              </a:spcBef>
              <a:defRPr/>
            </a:pPr>
            <a:r>
              <a:rPr lang="en-US" sz="2000" dirty="0">
                <a:solidFill>
                  <a:schemeClr val="tx1"/>
                </a:solidFill>
              </a:rPr>
              <a:t>Korean motorcycle helmet manufacturer HJC holds 42 patents worldwide for its innovative helmets and has enjoyed enormous success in export markets where it sells about 95 percent of its products. The company reinvests 10% of its sales in research and development (R&amp;D) and attaches great importance to innovative design as a prerequisite for success in the helmet industry</a:t>
            </a:r>
            <a:r>
              <a:rPr lang="en-US" b="1" dirty="0">
                <a:solidFill>
                  <a:schemeClr val="tx1"/>
                </a:solidFill>
              </a:rPr>
              <a:t>.</a:t>
            </a:r>
          </a:p>
        </p:txBody>
      </p:sp>
    </p:spTree>
    <p:extLst>
      <p:ext uri="{BB962C8B-B14F-4D97-AF65-F5344CB8AC3E}">
        <p14:creationId xmlns:p14="http://schemas.microsoft.com/office/powerpoint/2010/main" val="25234297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1221366" y="676564"/>
            <a:ext cx="8229600" cy="1143000"/>
          </a:xfrm>
        </p:spPr>
        <p:txBody>
          <a:bodyPr/>
          <a:lstStyle/>
          <a:p>
            <a:pPr eaLnBrk="1" hangingPunct="1"/>
            <a:r>
              <a:rPr lang="en-US" altLang="en-US" dirty="0" smtClean="0"/>
              <a:t>Licensing out</a:t>
            </a:r>
          </a:p>
        </p:txBody>
      </p:sp>
      <p:graphicFrame>
        <p:nvGraphicFramePr>
          <p:cNvPr id="8" name="Diagram 7"/>
          <p:cNvGraphicFramePr/>
          <p:nvPr>
            <p:extLst>
              <p:ext uri="{D42A27DB-BD31-4B8C-83A1-F6EECF244321}">
                <p14:modId xmlns:p14="http://schemas.microsoft.com/office/powerpoint/2010/main" val="807493049"/>
              </p:ext>
            </p:extLst>
          </p:nvPr>
        </p:nvGraphicFramePr>
        <p:xfrm>
          <a:off x="1847528" y="1819564"/>
          <a:ext cx="8424936" cy="47777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191342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le 1"/>
          <p:cNvSpPr>
            <a:spLocks noGrp="1"/>
          </p:cNvSpPr>
          <p:nvPr>
            <p:ph type="title"/>
          </p:nvPr>
        </p:nvSpPr>
        <p:spPr>
          <a:xfrm>
            <a:off x="1221365" y="731982"/>
            <a:ext cx="8229600" cy="1143000"/>
          </a:xfrm>
        </p:spPr>
        <p:txBody>
          <a:bodyPr/>
          <a:lstStyle/>
          <a:p>
            <a:pPr eaLnBrk="1" hangingPunct="1"/>
            <a:r>
              <a:rPr lang="en-US" altLang="en-US" dirty="0" smtClean="0"/>
              <a:t>Licensing in</a:t>
            </a:r>
          </a:p>
        </p:txBody>
      </p:sp>
      <p:graphicFrame>
        <p:nvGraphicFramePr>
          <p:cNvPr id="8" name="Diagram 7"/>
          <p:cNvGraphicFramePr/>
          <p:nvPr>
            <p:extLst>
              <p:ext uri="{D42A27DB-BD31-4B8C-83A1-F6EECF244321}">
                <p14:modId xmlns:p14="http://schemas.microsoft.com/office/powerpoint/2010/main" val="1601135392"/>
              </p:ext>
            </p:extLst>
          </p:nvPr>
        </p:nvGraphicFramePr>
        <p:xfrm>
          <a:off x="1847528" y="1874982"/>
          <a:ext cx="8424936" cy="47223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7818757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tle 1"/>
          <p:cNvSpPr>
            <a:spLocks noGrp="1"/>
          </p:cNvSpPr>
          <p:nvPr>
            <p:ph type="title"/>
          </p:nvPr>
        </p:nvSpPr>
        <p:spPr/>
        <p:txBody>
          <a:bodyPr/>
          <a:lstStyle/>
          <a:p>
            <a:pPr eaLnBrk="1" hangingPunct="1"/>
            <a:r>
              <a:rPr lang="en-US" altLang="en-US" smtClean="0"/>
              <a:t>Types of license agreements </a:t>
            </a:r>
          </a:p>
        </p:txBody>
      </p:sp>
      <p:sp>
        <p:nvSpPr>
          <p:cNvPr id="2" name="Content Placeholder 1"/>
          <p:cNvSpPr>
            <a:spLocks noGrp="1"/>
          </p:cNvSpPr>
          <p:nvPr>
            <p:ph idx="1"/>
          </p:nvPr>
        </p:nvSpPr>
        <p:spPr/>
        <p:txBody>
          <a:bodyPr/>
          <a:lstStyle/>
          <a:p>
            <a:pPr eaLnBrk="1" hangingPunct="1">
              <a:buFont typeface="Wingdings" panose="05000000000000000000" pitchFamily="2" charset="2"/>
              <a:buChar char="§"/>
              <a:defRPr/>
            </a:pPr>
            <a:r>
              <a:rPr lang="en-US" dirty="0" smtClean="0"/>
              <a:t>Exclusive </a:t>
            </a:r>
            <a:r>
              <a:rPr lang="en-US" dirty="0"/>
              <a:t>license – a single licensee has the right to use the patented technology, which cannot even be used by the patent owner; </a:t>
            </a:r>
          </a:p>
          <a:p>
            <a:pPr eaLnBrk="1" hangingPunct="1">
              <a:buFont typeface="Wingdings" panose="05000000000000000000" pitchFamily="2" charset="2"/>
              <a:buChar char="§"/>
              <a:defRPr/>
            </a:pPr>
            <a:r>
              <a:rPr lang="en-US" dirty="0" smtClean="0"/>
              <a:t>Sole </a:t>
            </a:r>
            <a:r>
              <a:rPr lang="en-US" dirty="0"/>
              <a:t>license – a single licensee and the patent owner have the right to use the patented technology; and </a:t>
            </a:r>
          </a:p>
          <a:p>
            <a:pPr eaLnBrk="1" hangingPunct="1">
              <a:buFont typeface="Wingdings" panose="05000000000000000000" pitchFamily="2" charset="2"/>
              <a:buChar char="§"/>
              <a:defRPr/>
            </a:pPr>
            <a:r>
              <a:rPr lang="en-US" dirty="0" smtClean="0"/>
              <a:t>Non-exclusive </a:t>
            </a:r>
            <a:r>
              <a:rPr lang="en-US" dirty="0"/>
              <a:t>license – several licensees and the patent owner have the right to use the patented technology. </a:t>
            </a:r>
            <a:endParaRPr lang="en-US" dirty="0" smtClean="0"/>
          </a:p>
          <a:p>
            <a:pPr eaLnBrk="1" hangingPunct="1">
              <a:buFont typeface="Wingdings" panose="05000000000000000000" pitchFamily="2" charset="2"/>
              <a:buChar char="§"/>
              <a:defRPr/>
            </a:pPr>
            <a:endParaRPr lang="fr-CH" dirty="0"/>
          </a:p>
          <a:p>
            <a:pPr>
              <a:buFont typeface="Wingdings" panose="05000000000000000000" pitchFamily="2" charset="2"/>
              <a:buChar char="§"/>
              <a:defRPr/>
            </a:pPr>
            <a:r>
              <a:rPr lang="en-US" dirty="0"/>
              <a:t>Within a single license agreement, there may be provisions that grant some rights on an exclusive basis and others on a sole or non-exclusive basis. </a:t>
            </a:r>
          </a:p>
          <a:p>
            <a:pPr marL="0" indent="0">
              <a:buNone/>
              <a:defRPr/>
            </a:pPr>
            <a:endParaRPr lang="en-US" dirty="0"/>
          </a:p>
          <a:p>
            <a:pPr marL="0" indent="0">
              <a:buNone/>
              <a:defRPr/>
            </a:pPr>
            <a:endParaRPr lang="en-US" dirty="0"/>
          </a:p>
          <a:p>
            <a:pPr eaLnBrk="1" hangingPunct="1">
              <a:defRPr/>
            </a:pPr>
            <a:endParaRPr lang="en-US" dirty="0"/>
          </a:p>
        </p:txBody>
      </p:sp>
    </p:spTree>
    <p:extLst>
      <p:ext uri="{BB962C8B-B14F-4D97-AF65-F5344CB8AC3E}">
        <p14:creationId xmlns:p14="http://schemas.microsoft.com/office/powerpoint/2010/main" val="22115525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1216458" y="720437"/>
            <a:ext cx="8229600" cy="1143000"/>
          </a:xfrm>
        </p:spPr>
        <p:txBody>
          <a:bodyPr/>
          <a:lstStyle/>
          <a:p>
            <a:pPr eaLnBrk="1" hangingPunct="1"/>
            <a:r>
              <a:rPr lang="en-GB" altLang="en-US" dirty="0" smtClean="0"/>
              <a:t>Outline</a:t>
            </a:r>
            <a:endParaRPr lang="en-US" altLang="en-US" dirty="0" smtClean="0"/>
          </a:p>
        </p:txBody>
      </p:sp>
      <p:sp>
        <p:nvSpPr>
          <p:cNvPr id="87043" name="Rectangle 3"/>
          <p:cNvSpPr>
            <a:spLocks noGrp="1" noChangeArrowheads="1"/>
          </p:cNvSpPr>
          <p:nvPr>
            <p:ph idx="1"/>
          </p:nvPr>
        </p:nvSpPr>
        <p:spPr>
          <a:xfrm>
            <a:off x="1299008" y="2142836"/>
            <a:ext cx="8064500" cy="4533468"/>
          </a:xfrm>
        </p:spPr>
        <p:txBody>
          <a:bodyPr/>
          <a:lstStyle/>
          <a:p>
            <a:pPr eaLnBrk="1" hangingPunct="1">
              <a:buFont typeface="Wingdings" panose="05000000000000000000" pitchFamily="2" charset="2"/>
              <a:buChar char="§"/>
            </a:pPr>
            <a:r>
              <a:rPr lang="en-GB" altLang="en-US" sz="2800" dirty="0">
                <a:solidFill>
                  <a:schemeClr val="bg2"/>
                </a:solidFill>
              </a:rPr>
              <a:t>Patents</a:t>
            </a:r>
          </a:p>
          <a:p>
            <a:pPr eaLnBrk="1" hangingPunct="1">
              <a:buFont typeface="Wingdings" panose="05000000000000000000" pitchFamily="2" charset="2"/>
              <a:buChar char="§"/>
            </a:pPr>
            <a:r>
              <a:rPr lang="en-US" altLang="en-US" sz="2800" dirty="0">
                <a:solidFill>
                  <a:schemeClr val="bg2"/>
                </a:solidFill>
              </a:rPr>
              <a:t>How to Obtain a Patent</a:t>
            </a:r>
            <a:endParaRPr lang="en-GB" altLang="en-US" sz="2800" dirty="0">
              <a:solidFill>
                <a:schemeClr val="bg2"/>
              </a:solidFill>
            </a:endParaRPr>
          </a:p>
          <a:p>
            <a:pPr eaLnBrk="1" hangingPunct="1">
              <a:buFont typeface="Wingdings" panose="05000000000000000000" pitchFamily="2" charset="2"/>
              <a:buChar char="§"/>
            </a:pPr>
            <a:r>
              <a:rPr lang="en-US" altLang="en-US" sz="2800" dirty="0">
                <a:solidFill>
                  <a:schemeClr val="bg2"/>
                </a:solidFill>
              </a:rPr>
              <a:t>Patenting Abroad</a:t>
            </a:r>
            <a:endParaRPr lang="en-GB" altLang="en-US" sz="2800" dirty="0">
              <a:solidFill>
                <a:schemeClr val="bg2"/>
              </a:solidFill>
            </a:endParaRPr>
          </a:p>
          <a:p>
            <a:pPr eaLnBrk="1" hangingPunct="1">
              <a:buFont typeface="Wingdings" panose="05000000000000000000" pitchFamily="2" charset="2"/>
              <a:buChar char="§"/>
            </a:pPr>
            <a:r>
              <a:rPr lang="en-US" altLang="en-US" sz="2800" dirty="0">
                <a:solidFill>
                  <a:schemeClr val="bg2"/>
                </a:solidFill>
              </a:rPr>
              <a:t>Commercializing Patented Technology</a:t>
            </a:r>
          </a:p>
          <a:p>
            <a:pPr eaLnBrk="1" hangingPunct="1">
              <a:buFont typeface="Wingdings" panose="05000000000000000000" pitchFamily="2" charset="2"/>
              <a:buChar char="§"/>
            </a:pPr>
            <a:r>
              <a:rPr lang="en-US" altLang="en-US" sz="2800" dirty="0"/>
              <a:t>Enforcing Patents</a:t>
            </a:r>
          </a:p>
        </p:txBody>
      </p:sp>
    </p:spTree>
    <p:extLst>
      <p:ext uri="{BB962C8B-B14F-4D97-AF65-F5344CB8AC3E}">
        <p14:creationId xmlns:p14="http://schemas.microsoft.com/office/powerpoint/2010/main" val="40609380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itle 1"/>
          <p:cNvSpPr>
            <a:spLocks noGrp="1"/>
          </p:cNvSpPr>
          <p:nvPr>
            <p:ph type="title"/>
          </p:nvPr>
        </p:nvSpPr>
        <p:spPr/>
        <p:txBody>
          <a:bodyPr/>
          <a:lstStyle/>
          <a:p>
            <a:pPr eaLnBrk="1" hangingPunct="1"/>
            <a:r>
              <a:rPr lang="fr-CH" altLang="en-US" dirty="0" err="1" smtClean="0"/>
              <a:t>Enforcement</a:t>
            </a:r>
            <a:r>
              <a:rPr lang="fr-CH" altLang="en-US" dirty="0" smtClean="0"/>
              <a:t> of patents</a:t>
            </a:r>
            <a:endParaRPr lang="en-US" altLang="en-US" dirty="0" smtClean="0"/>
          </a:p>
        </p:txBody>
      </p:sp>
      <p:sp>
        <p:nvSpPr>
          <p:cNvPr id="89091" name="Content Placeholder 2"/>
          <p:cNvSpPr>
            <a:spLocks noGrp="1"/>
          </p:cNvSpPr>
          <p:nvPr>
            <p:ph idx="1"/>
          </p:nvPr>
        </p:nvSpPr>
        <p:spPr>
          <a:xfrm>
            <a:off x="1024128" y="1899085"/>
            <a:ext cx="8229600" cy="4352925"/>
          </a:xfrm>
        </p:spPr>
        <p:txBody>
          <a:bodyPr/>
          <a:lstStyle/>
          <a:p>
            <a:pPr eaLnBrk="1" hangingPunct="1">
              <a:buFont typeface="Wingdings" panose="05000000000000000000" pitchFamily="2" charset="2"/>
              <a:buChar char="§"/>
            </a:pPr>
            <a:r>
              <a:rPr lang="en-US" altLang="en-US" dirty="0" smtClean="0"/>
              <a:t>Competitors making products using identical or very similar technical features to a patented product are at an advantage not having put the resources or taken the risks that the owner of the patent did. </a:t>
            </a:r>
          </a:p>
          <a:p>
            <a:pPr eaLnBrk="1" hangingPunct="1">
              <a:buFont typeface="Wingdings" panose="05000000000000000000" pitchFamily="2" charset="2"/>
              <a:buChar char="§"/>
            </a:pPr>
            <a:r>
              <a:rPr lang="en-US" altLang="en-US" dirty="0" smtClean="0"/>
              <a:t>The rights granted by a patent give the owner the opportunity to prevent or stop competitors from infringement and to seek compensation for damages. </a:t>
            </a:r>
          </a:p>
          <a:p>
            <a:pPr eaLnBrk="1" hangingPunct="1">
              <a:buFont typeface="Wingdings" panose="05000000000000000000" pitchFamily="2" charset="2"/>
              <a:buChar char="§"/>
            </a:pPr>
            <a:r>
              <a:rPr lang="en-US" altLang="en-US" dirty="0" smtClean="0"/>
              <a:t>To prove that infringement has occurred, it must be shown that every element of a given claim, or its equivalent, is con­tained in the infringing product or process. </a:t>
            </a:r>
          </a:p>
          <a:p>
            <a:pPr eaLnBrk="1" hangingPunct="1">
              <a:buFont typeface="Wingdings" panose="05000000000000000000" pitchFamily="2" charset="2"/>
              <a:buChar char="§"/>
            </a:pPr>
            <a:endParaRPr lang="en-US" altLang="en-US" dirty="0" smtClean="0"/>
          </a:p>
        </p:txBody>
      </p:sp>
    </p:spTree>
    <p:extLst>
      <p:ext uri="{BB962C8B-B14F-4D97-AF65-F5344CB8AC3E}">
        <p14:creationId xmlns:p14="http://schemas.microsoft.com/office/powerpoint/2010/main" val="1918156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1139"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90808" y="961305"/>
            <a:ext cx="8461375" cy="4981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1567370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1204191" y="657056"/>
            <a:ext cx="6121400" cy="1255713"/>
          </a:xfrm>
        </p:spPr>
        <p:txBody>
          <a:bodyPr/>
          <a:lstStyle/>
          <a:p>
            <a:pPr eaLnBrk="1" hangingPunct="1"/>
            <a:r>
              <a:rPr lang="en-GB" altLang="en-US" sz="4000" dirty="0"/>
              <a:t>Enforcing patents</a:t>
            </a:r>
            <a:endParaRPr lang="fr-FR" altLang="en-US" sz="4000" dirty="0"/>
          </a:p>
        </p:txBody>
      </p:sp>
      <p:sp>
        <p:nvSpPr>
          <p:cNvPr id="93187" name="Rectangle 3"/>
          <p:cNvSpPr>
            <a:spLocks noGrp="1" noChangeArrowheads="1"/>
          </p:cNvSpPr>
          <p:nvPr>
            <p:ph type="body" sz="half" idx="1"/>
          </p:nvPr>
        </p:nvSpPr>
        <p:spPr/>
        <p:txBody>
          <a:bodyPr/>
          <a:lstStyle/>
          <a:p>
            <a:pPr eaLnBrk="1" hangingPunct="1">
              <a:buFontTx/>
              <a:buNone/>
            </a:pPr>
            <a:r>
              <a:rPr lang="en-GB" altLang="en-US" smtClean="0"/>
              <a:t>	</a:t>
            </a:r>
            <a:endParaRPr lang="fr-FR" altLang="en-US" smtClean="0"/>
          </a:p>
        </p:txBody>
      </p:sp>
      <p:graphicFrame>
        <p:nvGraphicFramePr>
          <p:cNvPr id="228356" name="Group 4"/>
          <p:cNvGraphicFramePr>
            <a:graphicFrameLocks noGrp="1"/>
          </p:cNvGraphicFramePr>
          <p:nvPr>
            <p:ph sz="half" idx="2"/>
          </p:nvPr>
        </p:nvGraphicFramePr>
        <p:xfrm>
          <a:off x="1541464" y="1146176"/>
          <a:ext cx="10440987" cy="9504363"/>
        </p:xfrm>
        <a:graphic>
          <a:graphicData uri="http://schemas.openxmlformats.org/drawingml/2006/table">
            <a:tbl>
              <a:tblPr/>
              <a:tblGrid>
                <a:gridCol w="10440987">
                  <a:extLst>
                    <a:ext uri="{9D8B030D-6E8A-4147-A177-3AD203B41FA5}">
                      <a16:colId xmlns:a16="http://schemas.microsoft.com/office/drawing/2014/main" val="2518429827"/>
                    </a:ext>
                  </a:extLst>
                </a:gridCol>
              </a:tblGrid>
              <a:tr h="950436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rgbClr val="990000"/>
                        </a:buClr>
                        <a:buSzTx/>
                        <a:buFontTx/>
                        <a:buNone/>
                        <a:tabLst/>
                      </a:pPr>
                      <a:endParaRPr kumimoji="0" lang="en-US" altLang="en-US" sz="2800" b="0" i="0" u="none" strike="noStrike" cap="none" normalizeH="0" baseline="0" dirty="0" smtClean="0">
                        <a:ln>
                          <a:noFill/>
                        </a:ln>
                        <a:solidFill>
                          <a:schemeClr val="tx1"/>
                        </a:solidFill>
                        <a:effectLst/>
                        <a:latin typeface="Arial" panose="020B0604020202020204" pitchFamily="34" charset="0"/>
                      </a:endParaRPr>
                    </a:p>
                  </a:txBody>
                  <a:tcPr marL="91438" marR="91438" marT="45713" marB="45713" horzOverflow="overflow">
                    <a:lnL cap="flat">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6701142"/>
                  </a:ext>
                </a:extLst>
              </a:tr>
            </a:tbl>
          </a:graphicData>
        </a:graphic>
      </p:graphicFrame>
      <p:graphicFrame>
        <p:nvGraphicFramePr>
          <p:cNvPr id="9" name="Diagram 8"/>
          <p:cNvGraphicFramePr/>
          <p:nvPr>
            <p:extLst>
              <p:ext uri="{D42A27DB-BD31-4B8C-83A1-F6EECF244321}">
                <p14:modId xmlns:p14="http://schemas.microsoft.com/office/powerpoint/2010/main" val="87597479"/>
              </p:ext>
            </p:extLst>
          </p:nvPr>
        </p:nvGraphicFramePr>
        <p:xfrm>
          <a:off x="2495600" y="1487055"/>
          <a:ext cx="7128792" cy="46391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Box 9"/>
          <p:cNvSpPr txBox="1"/>
          <p:nvPr/>
        </p:nvSpPr>
        <p:spPr>
          <a:xfrm>
            <a:off x="3693468" y="5467589"/>
            <a:ext cx="3888432" cy="1000274"/>
          </a:xfrm>
          <a:prstGeom prst="rect">
            <a:avLst/>
          </a:prstGeom>
          <a:noFill/>
        </p:spPr>
        <p:txBody>
          <a:bodyPr>
            <a:spAutoFit/>
            <a:scene3d>
              <a:camera prst="orthographicFront"/>
              <a:lightRig rig="soft" dir="t">
                <a:rot lat="0" lon="0" rev="15600000"/>
              </a:lightRig>
            </a:scene3d>
            <a:sp3d extrusionH="57150" prstMaterial="softEdge">
              <a:bevelT w="25400" h="38100"/>
            </a:sp3d>
          </a:bodyPr>
          <a:lstStyle/>
          <a:p>
            <a:pPr eaLnBrk="1" hangingPunct="1">
              <a:spcBef>
                <a:spcPct val="20000"/>
              </a:spcBef>
              <a:buClr>
                <a:srgbClr val="990000"/>
              </a:buClr>
              <a:defRPr/>
            </a:pPr>
            <a:r>
              <a:rPr lang="en-GB" altLang="en-US" sz="3200" b="1" dirty="0">
                <a:ln/>
                <a:latin typeface="Arial" charset="0"/>
                <a:cs typeface="Arial" charset="0"/>
              </a:rPr>
              <a:t>IP Infringement</a:t>
            </a:r>
            <a:endParaRPr lang="en-US" altLang="en-US" sz="3200" b="1" dirty="0">
              <a:ln/>
              <a:latin typeface="Arial" charset="0"/>
              <a:cs typeface="Arial" charset="0"/>
            </a:endParaRPr>
          </a:p>
          <a:p>
            <a:pPr eaLnBrk="1" hangingPunct="1">
              <a:spcBef>
                <a:spcPct val="50000"/>
              </a:spcBef>
              <a:defRPr/>
            </a:pPr>
            <a:endParaRPr lang="en-US" b="1" dirty="0">
              <a:ln/>
              <a:solidFill>
                <a:schemeClr val="accent4"/>
              </a:solidFill>
              <a:latin typeface="Arial" charset="0"/>
              <a:cs typeface="Arial" charset="0"/>
            </a:endParaRPr>
          </a:p>
        </p:txBody>
      </p:sp>
    </p:spTree>
    <p:extLst>
      <p:ext uri="{BB962C8B-B14F-4D97-AF65-F5344CB8AC3E}">
        <p14:creationId xmlns:p14="http://schemas.microsoft.com/office/powerpoint/2010/main" val="37265253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itle 1"/>
          <p:cNvSpPr>
            <a:spLocks noGrp="1"/>
          </p:cNvSpPr>
          <p:nvPr>
            <p:ph type="title"/>
          </p:nvPr>
        </p:nvSpPr>
        <p:spPr>
          <a:xfrm>
            <a:off x="1172873" y="712932"/>
            <a:ext cx="8719271" cy="1143000"/>
          </a:xfrm>
        </p:spPr>
        <p:txBody>
          <a:bodyPr/>
          <a:lstStyle/>
          <a:p>
            <a:pPr eaLnBrk="1" hangingPunct="1"/>
            <a:r>
              <a:rPr lang="en-US" altLang="en-US" sz="4000" dirty="0"/>
              <a:t>Alternative forms of dispute resolution</a:t>
            </a:r>
          </a:p>
        </p:txBody>
      </p:sp>
      <p:sp>
        <p:nvSpPr>
          <p:cNvPr id="95235" name="Content Placeholder 2"/>
          <p:cNvSpPr>
            <a:spLocks noGrp="1"/>
          </p:cNvSpPr>
          <p:nvPr>
            <p:ph idx="1"/>
          </p:nvPr>
        </p:nvSpPr>
        <p:spPr>
          <a:xfrm>
            <a:off x="979055" y="2207491"/>
            <a:ext cx="9975272" cy="4234584"/>
          </a:xfrm>
        </p:spPr>
        <p:txBody>
          <a:bodyPr/>
          <a:lstStyle/>
          <a:p>
            <a:pPr eaLnBrk="1" hangingPunct="1">
              <a:buFont typeface="Wingdings" panose="05000000000000000000" pitchFamily="2" charset="2"/>
              <a:buChar char="§"/>
            </a:pPr>
            <a:r>
              <a:rPr lang="en-US" altLang="en-US" dirty="0" smtClean="0"/>
              <a:t>There are alternative forms of dispute resolution that are less formal and less costly than going to court. </a:t>
            </a:r>
          </a:p>
          <a:p>
            <a:pPr eaLnBrk="1" hangingPunct="1">
              <a:buFont typeface="Wingdings" panose="05000000000000000000" pitchFamily="2" charset="2"/>
              <a:buChar char="§"/>
            </a:pPr>
            <a:r>
              <a:rPr lang="en-US" altLang="en-US" dirty="0" smtClean="0"/>
              <a:t>Arbitration is shorter and less formal than court proceedings and an arbitral award is more easily enforceable internationally.</a:t>
            </a:r>
          </a:p>
          <a:p>
            <a:pPr eaLnBrk="1" hangingPunct="1">
              <a:buFont typeface="Wingdings" panose="05000000000000000000" pitchFamily="2" charset="2"/>
              <a:buChar char="§"/>
            </a:pPr>
            <a:r>
              <a:rPr lang="en-US" altLang="en-US" dirty="0" smtClean="0"/>
              <a:t>Mediation is informal and come to an agreed solution that allows the relationship perhaps to continue. </a:t>
            </a:r>
          </a:p>
          <a:p>
            <a:pPr eaLnBrk="1" hangingPunct="1">
              <a:buFont typeface="Wingdings" panose="05000000000000000000" pitchFamily="2" charset="2"/>
              <a:buChar char="§"/>
            </a:pPr>
            <a:r>
              <a:rPr lang="en-US" altLang="en-US" dirty="0" smtClean="0"/>
              <a:t>The WIPO Arbitration and Mediation Center provides non-profit services for alternative dispute resolution. More information on arbitration and mediation can be found at: </a:t>
            </a:r>
            <a:r>
              <a:rPr lang="en-US" altLang="en-US" i="1" dirty="0" smtClean="0"/>
              <a:t>www.wipo.int/amc.</a:t>
            </a:r>
            <a:endParaRPr lang="en-US" altLang="en-US" dirty="0" smtClean="0"/>
          </a:p>
        </p:txBody>
      </p:sp>
    </p:spTree>
    <p:extLst>
      <p:ext uri="{BB962C8B-B14F-4D97-AF65-F5344CB8AC3E}">
        <p14:creationId xmlns:p14="http://schemas.microsoft.com/office/powerpoint/2010/main" val="349201461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632260" y="5133110"/>
            <a:ext cx="7056437" cy="1470025"/>
          </a:xfrm>
        </p:spPr>
        <p:txBody>
          <a:bodyPr>
            <a:normAutofit/>
          </a:bodyPr>
          <a:lstStyle/>
          <a:p>
            <a:r>
              <a:rPr lang="en-US" altLang="en-US" sz="4400" dirty="0"/>
              <a:t>Thank you for your attention</a:t>
            </a:r>
            <a:endParaRPr lang="en-US" altLang="en-US" sz="4400" dirty="0" smtClean="0"/>
          </a:p>
        </p:txBody>
      </p:sp>
      <p:sp>
        <p:nvSpPr>
          <p:cNvPr id="7171" name="Rectangle 3"/>
          <p:cNvSpPr>
            <a:spLocks noGrp="1" noChangeArrowheads="1"/>
          </p:cNvSpPr>
          <p:nvPr>
            <p:ph type="subTitle" idx="1"/>
          </p:nvPr>
        </p:nvSpPr>
        <p:spPr>
          <a:xfrm>
            <a:off x="8653751" y="5061527"/>
            <a:ext cx="3298104" cy="1117600"/>
          </a:xfrm>
        </p:spPr>
        <p:txBody>
          <a:bodyPr>
            <a:normAutofit fontScale="32500" lnSpcReduction="20000"/>
          </a:bodyPr>
          <a:lstStyle/>
          <a:p>
            <a:pPr eaLnBrk="1" hangingPunct="1">
              <a:lnSpc>
                <a:spcPct val="90000"/>
              </a:lnSpc>
            </a:pPr>
            <a:endParaRPr lang="en-GB" altLang="en-US" sz="2800" dirty="0"/>
          </a:p>
          <a:p>
            <a:pPr>
              <a:lnSpc>
                <a:spcPct val="90000"/>
              </a:lnSpc>
            </a:pPr>
            <a:r>
              <a:rPr lang="en-US" altLang="en-US" sz="3200" dirty="0"/>
              <a:t>For continuous learning please see</a:t>
            </a:r>
          </a:p>
          <a:p>
            <a:pPr>
              <a:lnSpc>
                <a:spcPct val="90000"/>
              </a:lnSpc>
            </a:pPr>
            <a:endParaRPr lang="en-US" altLang="en-US" sz="3200" dirty="0"/>
          </a:p>
          <a:p>
            <a:pPr>
              <a:lnSpc>
                <a:spcPct val="90000"/>
              </a:lnSpc>
            </a:pPr>
            <a:r>
              <a:rPr lang="en-US" altLang="en-US" sz="3200" dirty="0"/>
              <a:t>Intellectual Property for Business Series </a:t>
            </a:r>
          </a:p>
          <a:p>
            <a:pPr>
              <a:lnSpc>
                <a:spcPct val="90000"/>
              </a:lnSpc>
            </a:pPr>
            <a:r>
              <a:rPr lang="en-US" altLang="en-US" sz="3200" dirty="0"/>
              <a:t>Number 3</a:t>
            </a:r>
          </a:p>
          <a:p>
            <a:pPr>
              <a:lnSpc>
                <a:spcPct val="90000"/>
              </a:lnSpc>
            </a:pPr>
            <a:r>
              <a:rPr lang="en-US" altLang="en-US" sz="3200" dirty="0"/>
              <a:t>https://www.wipo.int/edocs/pubdocs/en/wipo_pub_917_1.pdf</a:t>
            </a:r>
          </a:p>
          <a:p>
            <a:pPr>
              <a:lnSpc>
                <a:spcPct val="90000"/>
              </a:lnSpc>
            </a:pPr>
            <a:endParaRPr lang="en-US" altLang="en-US" sz="3200" dirty="0"/>
          </a:p>
        </p:txBody>
      </p:sp>
    </p:spTree>
    <p:extLst>
      <p:ext uri="{BB962C8B-B14F-4D97-AF65-F5344CB8AC3E}">
        <p14:creationId xmlns:p14="http://schemas.microsoft.com/office/powerpoint/2010/main" val="2351164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196975" y="841376"/>
            <a:ext cx="8229600" cy="936625"/>
          </a:xfrm>
        </p:spPr>
        <p:txBody>
          <a:bodyPr/>
          <a:lstStyle/>
          <a:p>
            <a:pPr eaLnBrk="1" hangingPunct="1"/>
            <a:r>
              <a:rPr lang="en-GB" altLang="en-US" dirty="0" smtClean="0"/>
              <a:t>What is an “Invention”?</a:t>
            </a:r>
            <a:endParaRPr lang="en-US" altLang="en-US" dirty="0" smtClean="0"/>
          </a:p>
        </p:txBody>
      </p:sp>
      <p:sp>
        <p:nvSpPr>
          <p:cNvPr id="15363" name="Rectangle 3"/>
          <p:cNvSpPr>
            <a:spLocks noGrp="1" noChangeArrowheads="1"/>
          </p:cNvSpPr>
          <p:nvPr>
            <p:ph idx="1"/>
          </p:nvPr>
        </p:nvSpPr>
        <p:spPr>
          <a:xfrm>
            <a:off x="2009776" y="2068945"/>
            <a:ext cx="7775575" cy="3336494"/>
          </a:xfrm>
        </p:spPr>
        <p:txBody>
          <a:bodyPr/>
          <a:lstStyle/>
          <a:p>
            <a:pPr algn="just" eaLnBrk="1" hangingPunct="1">
              <a:buFont typeface="Wingdings" panose="05000000000000000000" pitchFamily="2" charset="2"/>
              <a:buChar char="§"/>
            </a:pPr>
            <a:r>
              <a:rPr lang="en-US" altLang="en-US" dirty="0" smtClean="0"/>
              <a:t>An invention is a new and inventive solution to a technical problem. </a:t>
            </a:r>
          </a:p>
          <a:p>
            <a:pPr eaLnBrk="1" hangingPunct="1">
              <a:buFont typeface="Wingdings" panose="05000000000000000000" pitchFamily="2" charset="2"/>
              <a:buChar char="§"/>
            </a:pPr>
            <a:r>
              <a:rPr lang="en-US" altLang="en-US" dirty="0" smtClean="0"/>
              <a:t>It may be entirely new device, product, method or process, or may simply be an incremental improvement of a known product or process. </a:t>
            </a:r>
            <a:endParaRPr lang="en-US" altLang="en-US" sz="3600" i="1" dirty="0"/>
          </a:p>
        </p:txBody>
      </p:sp>
    </p:spTree>
    <p:extLst>
      <p:ext uri="{BB962C8B-B14F-4D97-AF65-F5344CB8AC3E}">
        <p14:creationId xmlns:p14="http://schemas.microsoft.com/office/powerpoint/2010/main" val="3945850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045154" y="671514"/>
            <a:ext cx="8651875" cy="1143000"/>
          </a:xfrm>
        </p:spPr>
        <p:txBody>
          <a:bodyPr/>
          <a:lstStyle/>
          <a:p>
            <a:pPr eaLnBrk="1" hangingPunct="1"/>
            <a:r>
              <a:rPr lang="en-US" altLang="en-US" dirty="0" smtClean="0"/>
              <a:t>Key reasons to patent inventions</a:t>
            </a:r>
          </a:p>
        </p:txBody>
      </p:sp>
      <p:sp>
        <p:nvSpPr>
          <p:cNvPr id="19460" name="Rectangle 30"/>
          <p:cNvSpPr>
            <a:spLocks noGrp="1" noChangeArrowheads="1"/>
          </p:cNvSpPr>
          <p:nvPr>
            <p:ph type="body" sz="half" idx="1"/>
          </p:nvPr>
        </p:nvSpPr>
        <p:spPr>
          <a:xfrm>
            <a:off x="1774826" y="2059708"/>
            <a:ext cx="8893175" cy="4083917"/>
          </a:xfrm>
        </p:spPr>
        <p:txBody>
          <a:bodyPr>
            <a:normAutofit fontScale="77500" lnSpcReduction="20000"/>
          </a:bodyPr>
          <a:lstStyle/>
          <a:p>
            <a:pPr eaLnBrk="1" hangingPunct="1">
              <a:buFont typeface="Wingdings" panose="05000000000000000000" pitchFamily="2" charset="2"/>
              <a:buChar char="§"/>
              <a:defRPr/>
            </a:pPr>
            <a:r>
              <a:rPr lang="en-US" altLang="en-US" sz="2600" dirty="0" smtClean="0"/>
              <a:t>Preventing others from patenting.</a:t>
            </a:r>
          </a:p>
          <a:p>
            <a:pPr eaLnBrk="1" hangingPunct="1">
              <a:buFont typeface="Wingdings" panose="05000000000000000000" pitchFamily="2" charset="2"/>
              <a:buChar char="§"/>
              <a:defRPr/>
            </a:pPr>
            <a:r>
              <a:rPr lang="en-US" altLang="en-US" sz="2600" dirty="0" smtClean="0"/>
              <a:t>Strengthening market position. </a:t>
            </a:r>
          </a:p>
          <a:p>
            <a:pPr eaLnBrk="1" hangingPunct="1">
              <a:buFont typeface="Wingdings" panose="05000000000000000000" pitchFamily="2" charset="2"/>
              <a:buChar char="§"/>
              <a:defRPr/>
            </a:pPr>
            <a:r>
              <a:rPr lang="en-US" altLang="en-US" sz="2600" dirty="0" smtClean="0"/>
              <a:t>Increasing profit or return on investment. </a:t>
            </a:r>
          </a:p>
          <a:p>
            <a:pPr eaLnBrk="1" hangingPunct="1">
              <a:buFont typeface="Wingdings" panose="05000000000000000000" pitchFamily="2" charset="2"/>
              <a:buChar char="§"/>
              <a:defRPr/>
            </a:pPr>
            <a:r>
              <a:rPr lang="en-US" altLang="en-US" sz="2600" dirty="0" smtClean="0"/>
              <a:t>Gaining additional income from licensing. </a:t>
            </a:r>
          </a:p>
          <a:p>
            <a:pPr eaLnBrk="1" hangingPunct="1">
              <a:buFont typeface="Wingdings" panose="05000000000000000000" pitchFamily="2" charset="2"/>
              <a:buChar char="§"/>
              <a:defRPr/>
            </a:pPr>
            <a:r>
              <a:rPr lang="en-US" altLang="en-US" sz="2600" dirty="0" smtClean="0"/>
              <a:t>Gaining access to technology through cross-licensing</a:t>
            </a:r>
            <a:r>
              <a:rPr lang="en-US" altLang="en-US" sz="2600" b="1" dirty="0" smtClean="0"/>
              <a:t>. </a:t>
            </a:r>
          </a:p>
          <a:p>
            <a:pPr eaLnBrk="1" hangingPunct="1">
              <a:buFont typeface="Wingdings" panose="05000000000000000000" pitchFamily="2" charset="2"/>
              <a:buChar char="§"/>
              <a:defRPr/>
            </a:pPr>
            <a:r>
              <a:rPr lang="en-US" altLang="en-US" sz="2600" dirty="0" smtClean="0"/>
              <a:t>Accessing </a:t>
            </a:r>
            <a:r>
              <a:rPr lang="en-US" altLang="en-US" sz="2600" dirty="0"/>
              <a:t>new markets. </a:t>
            </a:r>
          </a:p>
          <a:p>
            <a:pPr eaLnBrk="1" hangingPunct="1">
              <a:buFont typeface="Wingdings" panose="05000000000000000000" pitchFamily="2" charset="2"/>
              <a:buChar char="§"/>
              <a:defRPr/>
            </a:pPr>
            <a:r>
              <a:rPr lang="en-US" altLang="en-US" sz="2600" dirty="0"/>
              <a:t>Reducing the risk of others copying the invention unlawfully. </a:t>
            </a:r>
          </a:p>
          <a:p>
            <a:pPr eaLnBrk="1" hangingPunct="1">
              <a:buFont typeface="Wingdings" panose="05000000000000000000" pitchFamily="2" charset="2"/>
              <a:buChar char="§"/>
              <a:defRPr/>
            </a:pPr>
            <a:r>
              <a:rPr lang="en-US" altLang="en-US" sz="2600" dirty="0"/>
              <a:t>Enhancing the ability to raise funds. </a:t>
            </a:r>
          </a:p>
          <a:p>
            <a:pPr eaLnBrk="1" hangingPunct="1">
              <a:buFont typeface="Wingdings" panose="05000000000000000000" pitchFamily="2" charset="2"/>
              <a:buChar char="§"/>
              <a:defRPr/>
            </a:pPr>
            <a:r>
              <a:rPr lang="en-US" altLang="en-US" sz="2600" dirty="0"/>
              <a:t>Gaining a powerful tool against imitators and free riders. </a:t>
            </a:r>
          </a:p>
          <a:p>
            <a:pPr eaLnBrk="1" hangingPunct="1">
              <a:lnSpc>
                <a:spcPct val="150000"/>
              </a:lnSpc>
              <a:buFont typeface="Wingdings" panose="05000000000000000000" pitchFamily="2" charset="2"/>
              <a:buChar char="§"/>
              <a:defRPr/>
            </a:pPr>
            <a:r>
              <a:rPr lang="en-US" altLang="en-US" sz="2600" dirty="0"/>
              <a:t>Boosting the corporate image</a:t>
            </a:r>
            <a:endParaRPr lang="en-US" altLang="en-US" sz="2600" dirty="0" smtClean="0"/>
          </a:p>
          <a:p>
            <a:pPr eaLnBrk="1" hangingPunct="1">
              <a:defRPr/>
            </a:pPr>
            <a:endParaRPr lang="en-US" altLang="en-US" dirty="0" smtClean="0"/>
          </a:p>
          <a:p>
            <a:pPr marL="0" indent="0">
              <a:buNone/>
              <a:defRPr/>
            </a:pPr>
            <a:endParaRPr lang="en-US" altLang="en-US" dirty="0" smtClean="0"/>
          </a:p>
          <a:p>
            <a:pPr eaLnBrk="1" hangingPunct="1">
              <a:defRPr/>
            </a:pPr>
            <a:endParaRPr lang="en-US" altLang="en-US" dirty="0" smtClean="0"/>
          </a:p>
          <a:p>
            <a:pPr eaLnBrk="1" hangingPunct="1">
              <a:defRPr/>
            </a:pPr>
            <a:endParaRPr lang="en-GB" altLang="en-US" sz="3000" dirty="0"/>
          </a:p>
        </p:txBody>
      </p:sp>
      <p:sp>
        <p:nvSpPr>
          <p:cNvPr id="17412" name="Rectangle 27"/>
          <p:cNvSpPr>
            <a:spLocks noChangeArrowheads="1"/>
          </p:cNvSpPr>
          <p:nvPr/>
        </p:nvSpPr>
        <p:spPr bwMode="auto">
          <a:xfrm>
            <a:off x="4727575" y="5516564"/>
            <a:ext cx="2160588" cy="1081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Blip>
                <a:blip r:embed="rId3"/>
              </a:buBlip>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Blip>
                <a:blip r:embed="rId3"/>
              </a:buBlip>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4pPr>
            <a:lvl5pPr marL="20574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9pPr>
          </a:lstStyle>
          <a:p>
            <a:pPr eaLnBrk="1" hangingPunct="1">
              <a:buFontTx/>
              <a:buNone/>
            </a:pPr>
            <a:endParaRPr lang="en-GB" altLang="en-US" sz="3200"/>
          </a:p>
          <a:p>
            <a:pPr eaLnBrk="1" hangingPunct="1">
              <a:buFontTx/>
              <a:buNone/>
            </a:pPr>
            <a:endParaRPr lang="en-GB" altLang="en-US" sz="3200"/>
          </a:p>
        </p:txBody>
      </p:sp>
    </p:spTree>
    <p:extLst>
      <p:ext uri="{BB962C8B-B14F-4D97-AF65-F5344CB8AC3E}">
        <p14:creationId xmlns:p14="http://schemas.microsoft.com/office/powerpoint/2010/main" val="3001417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010803" y="742157"/>
            <a:ext cx="9333923" cy="1143000"/>
          </a:xfrm>
        </p:spPr>
        <p:txBody>
          <a:bodyPr>
            <a:normAutofit fontScale="90000"/>
          </a:bodyPr>
          <a:lstStyle/>
          <a:p>
            <a:pPr eaLnBrk="1" hangingPunct="1"/>
            <a:r>
              <a:rPr lang="en-US" altLang="en-US" dirty="0" smtClean="0"/>
              <a:t>Other legal instruments to protect business assets</a:t>
            </a:r>
            <a:endParaRPr lang="en-GB" altLang="en-US" dirty="0" smtClean="0"/>
          </a:p>
        </p:txBody>
      </p:sp>
      <p:sp>
        <p:nvSpPr>
          <p:cNvPr id="19459" name="Rectangle 3"/>
          <p:cNvSpPr>
            <a:spLocks noGrp="1" noChangeArrowheads="1"/>
          </p:cNvSpPr>
          <p:nvPr>
            <p:ph idx="1"/>
          </p:nvPr>
        </p:nvSpPr>
        <p:spPr>
          <a:xfrm>
            <a:off x="2043114" y="1814514"/>
            <a:ext cx="7775575" cy="4103687"/>
          </a:xfrm>
        </p:spPr>
        <p:txBody>
          <a:bodyPr/>
          <a:lstStyle/>
          <a:p>
            <a:pPr algn="ctr" eaLnBrk="1" hangingPunct="1">
              <a:buFontTx/>
              <a:buNone/>
            </a:pPr>
            <a:endParaRPr lang="en-GB" altLang="en-US" sz="3600"/>
          </a:p>
          <a:p>
            <a:pPr eaLnBrk="1" hangingPunct="1">
              <a:buFontTx/>
              <a:buNone/>
            </a:pPr>
            <a:r>
              <a:rPr lang="en-GB" altLang="en-US" sz="2800"/>
              <a:t>				</a:t>
            </a:r>
          </a:p>
          <a:p>
            <a:pPr algn="ctr" eaLnBrk="1" hangingPunct="1">
              <a:buFontTx/>
              <a:buNone/>
            </a:pPr>
            <a:endParaRPr lang="en-GB" altLang="en-US" sz="3600"/>
          </a:p>
        </p:txBody>
      </p:sp>
      <p:sp>
        <p:nvSpPr>
          <p:cNvPr id="19460" name="AutoShape 8"/>
          <p:cNvSpPr>
            <a:spLocks noChangeArrowheads="1"/>
          </p:cNvSpPr>
          <p:nvPr/>
        </p:nvSpPr>
        <p:spPr bwMode="auto">
          <a:xfrm>
            <a:off x="2249488" y="2465388"/>
            <a:ext cx="2087562" cy="2520950"/>
          </a:xfrm>
          <a:prstGeom prst="foldedCorner">
            <a:avLst>
              <a:gd name="adj" fmla="val 125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Blip>
                <a:blip r:embed="rId3"/>
              </a:buBlip>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Blip>
                <a:blip r:embed="rId3"/>
              </a:buBlip>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4pPr>
            <a:lvl5pPr marL="20574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GB" altLang="en-US" sz="2800" b="1"/>
              <a:t>Patent</a:t>
            </a:r>
            <a:r>
              <a:rPr lang="en-US" altLang="en-US" sz="2800" b="1"/>
              <a:t>s</a:t>
            </a:r>
            <a:r>
              <a:rPr lang="en-GB" altLang="en-US" sz="2800" b="1"/>
              <a:t>?</a:t>
            </a:r>
            <a:endParaRPr lang="en-US" altLang="en-US" sz="2800" b="1"/>
          </a:p>
        </p:txBody>
      </p:sp>
      <p:sp>
        <p:nvSpPr>
          <p:cNvPr id="19461" name="Rectangle 9"/>
          <p:cNvSpPr>
            <a:spLocks noChangeArrowheads="1"/>
          </p:cNvSpPr>
          <p:nvPr/>
        </p:nvSpPr>
        <p:spPr bwMode="auto">
          <a:xfrm>
            <a:off x="6456363" y="1831976"/>
            <a:ext cx="3816350" cy="4513263"/>
          </a:xfrm>
          <a:prstGeom prst="rect">
            <a:avLst/>
          </a:prstGeom>
          <a:solidFill>
            <a:schemeClr val="accent2">
              <a:lumMod val="20000"/>
              <a:lumOff val="80000"/>
            </a:schemeClr>
          </a:solidFill>
          <a:ln w="9525">
            <a:solidFill>
              <a:schemeClr val="tx1"/>
            </a:solidFill>
            <a:miter lim="800000"/>
            <a:headEnd/>
            <a:tailEnd/>
          </a:ln>
          <a:effectLst/>
        </p:spPr>
        <p:txBody>
          <a:bodyPr anchor="ctr"/>
          <a:lstStyle>
            <a:lvl1pPr>
              <a:spcBef>
                <a:spcPct val="20000"/>
              </a:spcBef>
              <a:buBlip>
                <a:blip r:embed="rId3"/>
              </a:buBlip>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Blip>
                <a:blip r:embed="rId3"/>
              </a:buBlip>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4pPr>
            <a:lvl5pPr marL="20574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9pPr>
          </a:lstStyle>
          <a:p>
            <a:pPr eaLnBrk="1" hangingPunct="1">
              <a:lnSpc>
                <a:spcPct val="150000"/>
              </a:lnSpc>
              <a:spcBef>
                <a:spcPct val="0"/>
              </a:spcBef>
              <a:buFontTx/>
              <a:buChar char="•"/>
              <a:defRPr/>
            </a:pPr>
            <a:r>
              <a:rPr lang="en-US" altLang="en-US" sz="2000" b="1" dirty="0"/>
              <a:t>Trade secrets</a:t>
            </a:r>
            <a:r>
              <a:rPr lang="ru-RU" altLang="en-US" sz="2000" b="1" dirty="0"/>
              <a:t>;</a:t>
            </a:r>
            <a:endParaRPr lang="en-US" altLang="en-US" sz="2000" b="1" dirty="0"/>
          </a:p>
          <a:p>
            <a:pPr eaLnBrk="1" hangingPunct="1">
              <a:lnSpc>
                <a:spcPct val="150000"/>
              </a:lnSpc>
              <a:spcBef>
                <a:spcPct val="0"/>
              </a:spcBef>
              <a:buFontTx/>
              <a:buChar char="•"/>
              <a:defRPr/>
            </a:pPr>
            <a:r>
              <a:rPr lang="en-US" altLang="en-US" sz="2000" b="1" dirty="0"/>
              <a:t>Utility models</a:t>
            </a:r>
            <a:r>
              <a:rPr lang="ru-RU" altLang="en-US" sz="2000" b="1" dirty="0"/>
              <a:t>;</a:t>
            </a:r>
            <a:endParaRPr lang="en-US" altLang="en-US" sz="2000" b="1" dirty="0"/>
          </a:p>
          <a:p>
            <a:pPr eaLnBrk="1" hangingPunct="1">
              <a:lnSpc>
                <a:spcPct val="150000"/>
              </a:lnSpc>
              <a:spcBef>
                <a:spcPct val="0"/>
              </a:spcBef>
              <a:buFontTx/>
              <a:buChar char="•"/>
              <a:defRPr/>
            </a:pPr>
            <a:r>
              <a:rPr lang="en-US" altLang="en-US" sz="2000" b="1" dirty="0"/>
              <a:t>Industrial designs</a:t>
            </a:r>
            <a:r>
              <a:rPr lang="ru-RU" altLang="en-US" sz="2000" b="1" dirty="0"/>
              <a:t>;</a:t>
            </a:r>
            <a:endParaRPr lang="en-US" altLang="en-US" sz="2000" b="1" dirty="0"/>
          </a:p>
          <a:p>
            <a:pPr eaLnBrk="1" hangingPunct="1">
              <a:lnSpc>
                <a:spcPct val="150000"/>
              </a:lnSpc>
              <a:spcBef>
                <a:spcPct val="0"/>
              </a:spcBef>
              <a:buFontTx/>
              <a:buChar char="•"/>
              <a:defRPr/>
            </a:pPr>
            <a:r>
              <a:rPr lang="en-US" altLang="en-US" sz="2000" b="1" dirty="0"/>
              <a:t>Trademarks</a:t>
            </a:r>
            <a:r>
              <a:rPr lang="ru-RU" altLang="en-US" sz="2000" b="1" dirty="0"/>
              <a:t>;</a:t>
            </a:r>
            <a:endParaRPr lang="en-US" altLang="en-US" sz="2000" b="1" dirty="0"/>
          </a:p>
          <a:p>
            <a:pPr eaLnBrk="1" hangingPunct="1">
              <a:lnSpc>
                <a:spcPct val="150000"/>
              </a:lnSpc>
              <a:spcBef>
                <a:spcPct val="0"/>
              </a:spcBef>
              <a:buFontTx/>
              <a:buChar char="•"/>
              <a:defRPr/>
            </a:pPr>
            <a:r>
              <a:rPr lang="en-US" altLang="en-US" sz="2000" b="1" dirty="0"/>
              <a:t>Copyright and related rights</a:t>
            </a:r>
            <a:r>
              <a:rPr lang="ru-RU" altLang="en-US" sz="2000" b="1" dirty="0"/>
              <a:t>;</a:t>
            </a:r>
            <a:endParaRPr lang="en-US" altLang="en-US" sz="2000" b="1" dirty="0"/>
          </a:p>
          <a:p>
            <a:pPr eaLnBrk="1" hangingPunct="1">
              <a:lnSpc>
                <a:spcPct val="150000"/>
              </a:lnSpc>
              <a:spcBef>
                <a:spcPct val="0"/>
              </a:spcBef>
              <a:buFontTx/>
              <a:buChar char="•"/>
              <a:defRPr/>
            </a:pPr>
            <a:r>
              <a:rPr lang="en-US" altLang="en-US" sz="2000" b="1" dirty="0"/>
              <a:t>New varieties of plants</a:t>
            </a:r>
            <a:r>
              <a:rPr lang="ru-RU" altLang="en-US" sz="2000" b="1" dirty="0"/>
              <a:t>;</a:t>
            </a:r>
            <a:endParaRPr lang="en-US" altLang="en-US" sz="2000" b="1" dirty="0"/>
          </a:p>
          <a:p>
            <a:pPr eaLnBrk="1" hangingPunct="1">
              <a:lnSpc>
                <a:spcPct val="150000"/>
              </a:lnSpc>
              <a:spcBef>
                <a:spcPct val="0"/>
              </a:spcBef>
              <a:buFontTx/>
              <a:buChar char="•"/>
              <a:defRPr/>
            </a:pPr>
            <a:r>
              <a:rPr lang="en-US" altLang="en-US" sz="2000" b="1" dirty="0"/>
              <a:t>Layout-design (or topography) of integrated circuits</a:t>
            </a:r>
            <a:r>
              <a:rPr lang="ru-RU" altLang="en-US" sz="2000" b="1" dirty="0"/>
              <a:t>.</a:t>
            </a:r>
            <a:endParaRPr lang="en-US" altLang="en-US" sz="2000" b="1" dirty="0"/>
          </a:p>
          <a:p>
            <a:pPr eaLnBrk="1" hangingPunct="1">
              <a:spcBef>
                <a:spcPct val="0"/>
              </a:spcBef>
              <a:buFontTx/>
              <a:buChar char="•"/>
              <a:defRPr/>
            </a:pPr>
            <a:endParaRPr lang="en-US" altLang="en-US" sz="1800" dirty="0"/>
          </a:p>
        </p:txBody>
      </p:sp>
      <p:sp>
        <p:nvSpPr>
          <p:cNvPr id="19462" name="AutoShape 18"/>
          <p:cNvSpPr>
            <a:spLocks noChangeArrowheads="1"/>
          </p:cNvSpPr>
          <p:nvPr/>
        </p:nvSpPr>
        <p:spPr bwMode="auto">
          <a:xfrm>
            <a:off x="4778375" y="3482976"/>
            <a:ext cx="1295400" cy="485775"/>
          </a:xfrm>
          <a:prstGeom prst="rightArrow">
            <a:avLst>
              <a:gd name="adj1" fmla="val 50000"/>
              <a:gd name="adj2" fmla="val 66667"/>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Blip>
                <a:blip r:embed="rId3"/>
              </a:buBlip>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Blip>
                <a:blip r:embed="rId3"/>
              </a:buBlip>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4pPr>
            <a:lvl5pPr marL="20574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Tree>
    <p:extLst>
      <p:ext uri="{BB962C8B-B14F-4D97-AF65-F5344CB8AC3E}">
        <p14:creationId xmlns:p14="http://schemas.microsoft.com/office/powerpoint/2010/main" val="545712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230026" y="873271"/>
            <a:ext cx="7272338" cy="693737"/>
          </a:xfrm>
        </p:spPr>
        <p:txBody>
          <a:bodyPr>
            <a:normAutofit fontScale="90000"/>
          </a:bodyPr>
          <a:lstStyle/>
          <a:p>
            <a:pPr eaLnBrk="1" hangingPunct="1"/>
            <a:r>
              <a:rPr lang="en-GB" altLang="en-US" dirty="0" smtClean="0"/>
              <a:t>Should you apply for a patent</a:t>
            </a:r>
            <a:endParaRPr lang="en-US" altLang="en-US" dirty="0" smtClean="0"/>
          </a:p>
        </p:txBody>
      </p:sp>
      <p:sp>
        <p:nvSpPr>
          <p:cNvPr id="21507" name="Rectangle 3"/>
          <p:cNvSpPr>
            <a:spLocks noChangeArrowheads="1"/>
          </p:cNvSpPr>
          <p:nvPr/>
        </p:nvSpPr>
        <p:spPr bwMode="auto">
          <a:xfrm>
            <a:off x="1230026" y="1772805"/>
            <a:ext cx="8174037" cy="44750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AutoNum type="arabicPeriod"/>
              <a:defRPr/>
            </a:pPr>
            <a:endParaRPr lang="en-US" altLang="en-US" sz="1600" dirty="0">
              <a:cs typeface="Arial" charset="0"/>
            </a:endParaRPr>
          </a:p>
          <a:p>
            <a:pPr eaLnBrk="1" hangingPunct="1">
              <a:buFontTx/>
              <a:buBlip>
                <a:blip r:embed="rId3"/>
              </a:buBlip>
              <a:defRPr/>
            </a:pPr>
            <a:r>
              <a:rPr lang="en-US" altLang="en-US" sz="2400" dirty="0">
                <a:latin typeface="+mn-lt"/>
              </a:rPr>
              <a:t>Just because a technological idea is patentable doesn’t mean that it will be a commercial success. In fact, the vast majority of patented inventions are not commercialized, and a product or technological innovation can often be protected more effectively by other means. Therefore, a careful cost/benefit analysis, including consideration of possible alternatives, is essential before filing a patent application. A patent may be expensive and difficult to obtain, maintain and enforce. The decision should be based primarily on the probability of obtaining commercially useful protection for the invention. </a:t>
            </a:r>
          </a:p>
          <a:p>
            <a:pPr eaLnBrk="1" hangingPunct="1">
              <a:spcBef>
                <a:spcPct val="0"/>
              </a:spcBef>
              <a:buFontTx/>
              <a:buNone/>
              <a:defRPr/>
            </a:pPr>
            <a:endParaRPr lang="en-US" altLang="en-US" sz="2400" dirty="0">
              <a:cs typeface="Arial" charset="0"/>
            </a:endParaRPr>
          </a:p>
        </p:txBody>
      </p:sp>
    </p:spTree>
    <p:extLst>
      <p:ext uri="{BB962C8B-B14F-4D97-AF65-F5344CB8AC3E}">
        <p14:creationId xmlns:p14="http://schemas.microsoft.com/office/powerpoint/2010/main" val="3362434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992909" y="709681"/>
            <a:ext cx="8229600" cy="1143000"/>
          </a:xfrm>
        </p:spPr>
        <p:txBody>
          <a:bodyPr/>
          <a:lstStyle/>
          <a:p>
            <a:pPr eaLnBrk="1" hangingPunct="1"/>
            <a:r>
              <a:rPr lang="en-US" altLang="en-US" dirty="0" smtClean="0"/>
              <a:t>What can be patented? </a:t>
            </a:r>
          </a:p>
        </p:txBody>
      </p:sp>
      <p:sp>
        <p:nvSpPr>
          <p:cNvPr id="23555" name="Rectangle 3"/>
          <p:cNvSpPr>
            <a:spLocks noGrp="1" noChangeArrowheads="1"/>
          </p:cNvSpPr>
          <p:nvPr>
            <p:ph idx="1"/>
          </p:nvPr>
        </p:nvSpPr>
        <p:spPr>
          <a:xfrm>
            <a:off x="4241006" y="1902691"/>
            <a:ext cx="2815793" cy="4650509"/>
          </a:xfrm>
        </p:spPr>
        <p:txBody>
          <a:bodyPr>
            <a:normAutofit/>
          </a:bodyPr>
          <a:lstStyle/>
          <a:p>
            <a:pPr algn="ctr" eaLnBrk="1" hangingPunct="1">
              <a:lnSpc>
                <a:spcPct val="90000"/>
              </a:lnSpc>
              <a:buFontTx/>
              <a:buNone/>
            </a:pPr>
            <a:r>
              <a:rPr lang="en-US" altLang="en-US" sz="2000" dirty="0"/>
              <a:t>Patentable subject </a:t>
            </a:r>
            <a:r>
              <a:rPr lang="en-US" altLang="en-US" sz="2000" dirty="0" smtClean="0"/>
              <a:t>matter</a:t>
            </a:r>
          </a:p>
          <a:p>
            <a:pPr algn="ctr" eaLnBrk="1" hangingPunct="1">
              <a:lnSpc>
                <a:spcPct val="90000"/>
              </a:lnSpc>
              <a:buFontTx/>
              <a:buNone/>
            </a:pPr>
            <a:endParaRPr lang="en-US" altLang="en-US" sz="2000" dirty="0"/>
          </a:p>
          <a:p>
            <a:pPr algn="ctr" eaLnBrk="1" hangingPunct="1">
              <a:lnSpc>
                <a:spcPct val="90000"/>
              </a:lnSpc>
              <a:buFontTx/>
              <a:buNone/>
            </a:pPr>
            <a:r>
              <a:rPr lang="en-GB" altLang="en-US" sz="2000" dirty="0" smtClean="0"/>
              <a:t>New</a:t>
            </a:r>
            <a:endParaRPr lang="en-GB" altLang="en-US" sz="2000" dirty="0"/>
          </a:p>
          <a:p>
            <a:pPr algn="ctr" eaLnBrk="1" hangingPunct="1">
              <a:lnSpc>
                <a:spcPct val="90000"/>
              </a:lnSpc>
              <a:buFontTx/>
              <a:buNone/>
            </a:pPr>
            <a:endParaRPr lang="en-GB" altLang="en-US" sz="2000" dirty="0"/>
          </a:p>
          <a:p>
            <a:pPr algn="ctr" eaLnBrk="1" hangingPunct="1">
              <a:lnSpc>
                <a:spcPct val="90000"/>
              </a:lnSpc>
              <a:buFontTx/>
              <a:buNone/>
            </a:pPr>
            <a:r>
              <a:rPr lang="en-GB" altLang="en-US" sz="2000" dirty="0"/>
              <a:t>Involving inventive step (non-obvious)</a:t>
            </a:r>
          </a:p>
          <a:p>
            <a:pPr algn="ctr" eaLnBrk="1" hangingPunct="1">
              <a:lnSpc>
                <a:spcPct val="90000"/>
              </a:lnSpc>
              <a:buFontTx/>
              <a:buNone/>
            </a:pPr>
            <a:endParaRPr lang="en-GB" altLang="en-US" sz="2000" dirty="0"/>
          </a:p>
          <a:p>
            <a:pPr algn="ctr" eaLnBrk="1" hangingPunct="1">
              <a:lnSpc>
                <a:spcPct val="90000"/>
              </a:lnSpc>
              <a:buFontTx/>
              <a:buNone/>
            </a:pPr>
            <a:r>
              <a:rPr lang="en-GB" altLang="en-US" sz="2000" dirty="0"/>
              <a:t>Capable of industrial application (utility)</a:t>
            </a:r>
          </a:p>
          <a:p>
            <a:pPr algn="ctr" eaLnBrk="1" hangingPunct="1">
              <a:lnSpc>
                <a:spcPct val="90000"/>
              </a:lnSpc>
              <a:buFontTx/>
              <a:buNone/>
            </a:pPr>
            <a:endParaRPr lang="en-GB" altLang="en-US" sz="2000" dirty="0"/>
          </a:p>
          <a:p>
            <a:pPr algn="ctr" eaLnBrk="1" hangingPunct="1">
              <a:lnSpc>
                <a:spcPct val="90000"/>
              </a:lnSpc>
              <a:buFontTx/>
              <a:buNone/>
            </a:pPr>
            <a:r>
              <a:rPr lang="en-GB" altLang="en-US" sz="2000" dirty="0"/>
              <a:t>Sufficiently disclosed</a:t>
            </a:r>
          </a:p>
        </p:txBody>
      </p:sp>
      <p:sp>
        <p:nvSpPr>
          <p:cNvPr id="23556" name="AutoShape 6"/>
          <p:cNvSpPr>
            <a:spLocks noChangeArrowheads="1"/>
          </p:cNvSpPr>
          <p:nvPr/>
        </p:nvSpPr>
        <p:spPr bwMode="auto">
          <a:xfrm>
            <a:off x="8836026" y="2595564"/>
            <a:ext cx="1584325" cy="2447925"/>
          </a:xfrm>
          <a:prstGeom prst="foldedCorner">
            <a:avLst>
              <a:gd name="adj" fmla="val 12500"/>
            </a:avLst>
          </a:prstGeom>
          <a:solidFill>
            <a:schemeClr val="accent2">
              <a:lumMod val="20000"/>
              <a:lumOff val="80000"/>
            </a:schemeClr>
          </a:solidFill>
          <a:ln w="9525">
            <a:solidFill>
              <a:schemeClr val="tx1"/>
            </a:solidFill>
            <a:round/>
            <a:headEnd/>
            <a:tailEnd/>
          </a:ln>
          <a:effectLst/>
        </p:spPr>
        <p:txBody>
          <a:bodyPr wrap="none" anchor="ctr"/>
          <a:lstStyle>
            <a:lvl1pPr>
              <a:spcBef>
                <a:spcPct val="20000"/>
              </a:spcBef>
              <a:buBlip>
                <a:blip r:embed="rId3"/>
              </a:buBlip>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Blip>
                <a:blip r:embed="rId3"/>
              </a:buBlip>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4pPr>
            <a:lvl5pPr marL="20574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GB" altLang="en-US" sz="2800" b="1"/>
              <a:t>PATENT</a:t>
            </a:r>
            <a:endParaRPr lang="en-US" altLang="en-US" sz="2800" b="1"/>
          </a:p>
        </p:txBody>
      </p:sp>
      <p:sp>
        <p:nvSpPr>
          <p:cNvPr id="23557" name="Line 8"/>
          <p:cNvSpPr>
            <a:spLocks noChangeShapeType="1"/>
          </p:cNvSpPr>
          <p:nvPr/>
        </p:nvSpPr>
        <p:spPr bwMode="auto">
          <a:xfrm flipV="1">
            <a:off x="2919846" y="2085181"/>
            <a:ext cx="1368425" cy="863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58" name="Line 9"/>
          <p:cNvSpPr>
            <a:spLocks noChangeShapeType="1"/>
          </p:cNvSpPr>
          <p:nvPr/>
        </p:nvSpPr>
        <p:spPr bwMode="auto">
          <a:xfrm>
            <a:off x="3575051" y="3716339"/>
            <a:ext cx="677863" cy="1031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59" name="Line 10"/>
          <p:cNvSpPr>
            <a:spLocks noChangeShapeType="1"/>
          </p:cNvSpPr>
          <p:nvPr/>
        </p:nvSpPr>
        <p:spPr bwMode="auto">
          <a:xfrm>
            <a:off x="3140364" y="4206085"/>
            <a:ext cx="1112549" cy="69453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60" name="AutoShape 11"/>
          <p:cNvSpPr>
            <a:spLocks noChangeArrowheads="1"/>
          </p:cNvSpPr>
          <p:nvPr/>
        </p:nvSpPr>
        <p:spPr bwMode="auto">
          <a:xfrm>
            <a:off x="7616826" y="3524251"/>
            <a:ext cx="976313" cy="485775"/>
          </a:xfrm>
          <a:prstGeom prst="rightArrow">
            <a:avLst>
              <a:gd name="adj1" fmla="val 50000"/>
              <a:gd name="adj2" fmla="val 50245"/>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Blip>
                <a:blip r:embed="rId3"/>
              </a:buBlip>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Blip>
                <a:blip r:embed="rId3"/>
              </a:buBlip>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4pPr>
            <a:lvl5pPr marL="20574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23561" name="AutoShape 12"/>
          <p:cNvSpPr>
            <a:spLocks/>
          </p:cNvSpPr>
          <p:nvPr/>
        </p:nvSpPr>
        <p:spPr bwMode="auto">
          <a:xfrm>
            <a:off x="7104064" y="1417638"/>
            <a:ext cx="428625" cy="5135562"/>
          </a:xfrm>
          <a:prstGeom prst="rightBracket">
            <a:avLst>
              <a:gd name="adj" fmla="val 88308"/>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Blip>
                <a:blip r:embed="rId3"/>
              </a:buBlip>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Blip>
                <a:blip r:embed="rId3"/>
              </a:buBlip>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4pPr>
            <a:lvl5pPr marL="2057400" indent="-228600">
              <a:spcBef>
                <a:spcPct val="20000"/>
              </a:spcBef>
              <a:buBlip>
                <a:blip r:embed="rId3"/>
              </a:buBlip>
              <a:defRPr sz="2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Blip>
                <a:blip r:embed="rId3"/>
              </a:buBlip>
              <a:defRPr sz="24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23562" name="Line 13"/>
          <p:cNvSpPr>
            <a:spLocks noChangeShapeType="1"/>
          </p:cNvSpPr>
          <p:nvPr/>
        </p:nvSpPr>
        <p:spPr bwMode="auto">
          <a:xfrm>
            <a:off x="2937669" y="4695829"/>
            <a:ext cx="1477313" cy="1462089"/>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63" name="Line 8"/>
          <p:cNvSpPr>
            <a:spLocks noChangeShapeType="1"/>
          </p:cNvSpPr>
          <p:nvPr/>
        </p:nvSpPr>
        <p:spPr bwMode="auto">
          <a:xfrm flipV="1">
            <a:off x="3228181" y="3066473"/>
            <a:ext cx="1879528" cy="26330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 name="Explosion 1 1"/>
          <p:cNvSpPr/>
          <p:nvPr/>
        </p:nvSpPr>
        <p:spPr>
          <a:xfrm>
            <a:off x="715169" y="2332832"/>
            <a:ext cx="2554288" cy="2767013"/>
          </a:xfrm>
          <a:prstGeom prst="irregularSeal1">
            <a:avLst/>
          </a:prstGeom>
          <a:solidFill>
            <a:schemeClr val="accent2">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spcBef>
                <a:spcPct val="50000"/>
              </a:spcBef>
              <a:defRPr/>
            </a:pPr>
            <a:r>
              <a:rPr lang="en-GB" altLang="en-US" sz="2000" b="1" dirty="0">
                <a:ln w="0"/>
                <a:solidFill>
                  <a:schemeClr val="tx1"/>
                </a:solidFill>
                <a:effectLst>
                  <a:outerShdw blurRad="38100" dist="19050" dir="2700000" algn="tl" rotWithShape="0">
                    <a:schemeClr val="dk1">
                      <a:alpha val="40000"/>
                    </a:schemeClr>
                  </a:outerShdw>
                </a:effectLst>
              </a:rPr>
              <a:t>Invention</a:t>
            </a:r>
            <a:endParaRPr lang="en-US" altLang="en-US" sz="2000" b="1"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7978554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113</TotalTime>
  <Words>7794</Words>
  <Application>Microsoft Office PowerPoint</Application>
  <PresentationFormat>Widescreen</PresentationFormat>
  <Paragraphs>427</Paragraphs>
  <Slides>48</Slides>
  <Notes>42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48</vt:i4>
      </vt:variant>
    </vt:vector>
  </HeadingPairs>
  <TitlesOfParts>
    <vt:vector size="58" baseType="lpstr">
      <vt:lpstr>Arial</vt:lpstr>
      <vt:lpstr>Calibri</vt:lpstr>
      <vt:lpstr>Calibri Light</vt:lpstr>
      <vt:lpstr>Courier New</vt:lpstr>
      <vt:lpstr>Microsoft Sans Serif</vt:lpstr>
      <vt:lpstr>Tw Cen MT</vt:lpstr>
      <vt:lpstr>Tw Cen MT Condensed</vt:lpstr>
      <vt:lpstr>Wingdings</vt:lpstr>
      <vt:lpstr>Wingdings 3</vt:lpstr>
      <vt:lpstr>Integral</vt:lpstr>
      <vt:lpstr>USING THE INTELLECTUAL PROPERTY SYSTEM FOR BUSINESS COMPETITIVENESS </vt:lpstr>
      <vt:lpstr>Outline</vt:lpstr>
      <vt:lpstr>What is a patent?</vt:lpstr>
      <vt:lpstr>Example of a patent</vt:lpstr>
      <vt:lpstr>What is an “Invention”?</vt:lpstr>
      <vt:lpstr>Key reasons to patent inventions</vt:lpstr>
      <vt:lpstr>Other legal instruments to protect business assets</vt:lpstr>
      <vt:lpstr>Should you apply for a patent</vt:lpstr>
      <vt:lpstr>What can be patented? </vt:lpstr>
      <vt:lpstr>What can NOT be patented?</vt:lpstr>
      <vt:lpstr>Novelty</vt:lpstr>
      <vt:lpstr>Inventive step or non obviousness</vt:lpstr>
      <vt:lpstr>Capable of industrial application</vt:lpstr>
      <vt:lpstr>Disclosure requirement </vt:lpstr>
      <vt:lpstr>Rights granted under patents</vt:lpstr>
      <vt:lpstr>Who is an Inventor? </vt:lpstr>
      <vt:lpstr>Ownership of patent rights - Employees</vt:lpstr>
      <vt:lpstr>Ownership of patent rights – Independent contractors</vt:lpstr>
      <vt:lpstr>Ownership of patent rights – joint inventors</vt:lpstr>
      <vt:lpstr>Ownership of patent rights  </vt:lpstr>
      <vt:lpstr>Outline</vt:lpstr>
      <vt:lpstr>Prior art search</vt:lpstr>
      <vt:lpstr>Application for patent protection</vt:lpstr>
      <vt:lpstr>Processing an application – step by step </vt:lpstr>
      <vt:lpstr>Costs of patenting</vt:lpstr>
      <vt:lpstr>PowerPoint Presentation</vt:lpstr>
      <vt:lpstr>Timing of patent application </vt:lpstr>
      <vt:lpstr>Confidentiality prior to filing</vt:lpstr>
      <vt:lpstr>The structure of a patent application </vt:lpstr>
      <vt:lpstr>Professional support</vt:lpstr>
      <vt:lpstr>Protection of multiple inventions through a single application</vt:lpstr>
      <vt:lpstr>Outline</vt:lpstr>
      <vt:lpstr>Territoriality of patent law</vt:lpstr>
      <vt:lpstr>Priority date</vt:lpstr>
      <vt:lpstr>Application for patent protection abroad</vt:lpstr>
      <vt:lpstr>The Patent Cooperation Treaty (PCT)</vt:lpstr>
      <vt:lpstr>Outline</vt:lpstr>
      <vt:lpstr>Commercialization of patented technology</vt:lpstr>
      <vt:lpstr>Exploiting through assignment or licensing</vt:lpstr>
      <vt:lpstr>Licensing out</vt:lpstr>
      <vt:lpstr>Licensing in</vt:lpstr>
      <vt:lpstr>Types of license agreements </vt:lpstr>
      <vt:lpstr>Outline</vt:lpstr>
      <vt:lpstr>Enforcement of patents</vt:lpstr>
      <vt:lpstr>PowerPoint Presentation</vt:lpstr>
      <vt:lpstr>Enforcing patents</vt:lpstr>
      <vt:lpstr>Alternative forms of dispute resolution</vt:lpstr>
      <vt:lpstr>Thank you for your attention</vt:lpstr>
    </vt:vector>
  </TitlesOfParts>
  <Company>World Intellectual Property Organization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NASSAR Sarah</dc:creator>
  <cp:keywords>PUBLIC</cp:keywords>
  <cp:lastModifiedBy>NASSAR Sarah</cp:lastModifiedBy>
  <cp:revision>7</cp:revision>
  <dcterms:created xsi:type="dcterms:W3CDTF">2022-06-17T15:16:43Z</dcterms:created>
  <dcterms:modified xsi:type="dcterms:W3CDTF">2022-10-16T11:19:33Z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da3acefa-cd00-4be4-b5ae-2d73daa5f35a</vt:lpwstr>
  </property>
  <property fmtid="{D5CDD505-2E9C-101B-9397-08002B2CF9AE}" pid="3" name="TCSClassification">
    <vt:lpwstr>PUBLIC</vt:lpwstr>
  </property>
  <property fmtid="{D5CDD505-2E9C-101B-9397-08002B2CF9AE}" pid="4" name="Classification">
    <vt:lpwstr>Public</vt:lpwstr>
  </property>
  <property fmtid="{D5CDD505-2E9C-101B-9397-08002B2CF9AE}" pid="5" name="VisualMarkings">
    <vt:lpwstr>Footer</vt:lpwstr>
  </property>
  <property fmtid="{D5CDD505-2E9C-101B-9397-08002B2CF9AE}" pid="6" name="Alignment">
    <vt:lpwstr>Centre</vt:lpwstr>
  </property>
  <property fmtid="{D5CDD505-2E9C-101B-9397-08002B2CF9AE}" pid="7" name="Language">
    <vt:lpwstr>English</vt:lpwstr>
  </property>
</Properties>
</file>