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699" r:id="rId2"/>
  </p:sldMasterIdLst>
  <p:notesMasterIdLst>
    <p:notesMasterId r:id="rId69"/>
  </p:notesMasterIdLst>
  <p:sldIdLst>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8" r:id="rId30"/>
    <p:sldId id="289" r:id="rId31"/>
    <p:sldId id="290" r:id="rId32"/>
    <p:sldId id="291" r:id="rId33"/>
    <p:sldId id="292" r:id="rId34"/>
    <p:sldId id="293" r:id="rId35"/>
    <p:sldId id="294" r:id="rId36"/>
    <p:sldId id="295" r:id="rId37"/>
    <p:sldId id="296" r:id="rId38"/>
    <p:sldId id="297"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6" r:id="rId66"/>
    <p:sldId id="327" r:id="rId67"/>
    <p:sldId id="329"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1503" autoAdjust="0"/>
  </p:normalViewPr>
  <p:slideViewPr>
    <p:cSldViewPr snapToGrid="0">
      <p:cViewPr varScale="1">
        <p:scale>
          <a:sx n="72" d="100"/>
          <a:sy n="72" d="100"/>
        </p:scale>
        <p:origin x="2776" y="60"/>
      </p:cViewPr>
      <p:guideLst/>
    </p:cSldViewPr>
  </p:slideViewPr>
  <p:notesTextViewPr>
    <p:cViewPr>
      <p:scale>
        <a:sx n="1" d="1"/>
        <a:sy n="1" d="1"/>
      </p:scale>
      <p:origin x="0" y="0"/>
    </p:cViewPr>
  </p:notesTextViewPr>
  <p:sorterViewPr>
    <p:cViewPr>
      <p:scale>
        <a:sx n="153" d="100"/>
        <a:sy n="153"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5708C-D6C3-404A-8D21-ED4505E55693}" type="datetimeFigureOut">
              <a:rPr lang="en-US" smtClean="0"/>
              <a:t>10/16/2022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064573-FCA3-477D-BDBF-A7050374B551}" type="slidenum">
              <a:rPr lang="en-US" smtClean="0"/>
              <a:t>‹#›</a:t>
            </a:fld>
            <a:endParaRPr lang="en-US"/>
          </a:p>
        </p:txBody>
      </p:sp>
    </p:spTree>
    <p:extLst>
      <p:ext uri="{BB962C8B-B14F-4D97-AF65-F5344CB8AC3E}">
        <p14:creationId xmlns:p14="http://schemas.microsoft.com/office/powerpoint/2010/main" val="3755642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44B3A36-662B-4E53-B902-E6976A1277D8}" type="slidenum">
              <a:rPr kumimoji="0" lang="en-US" sz="1200" b="0" i="0" u="none" strike="noStrike" kern="1200" cap="none" spc="0" normalizeH="0" baseline="0" noProof="0">
                <a:ln>
                  <a:noFill/>
                </a:ln>
                <a:solidFill>
                  <a:srgbClr val="000000"/>
                </a:solidFill>
                <a:effectLst/>
                <a:uLnTx/>
                <a:uFillTx/>
                <a:latin typeface="Arial" charset="0"/>
                <a:ea typeface="+mn-ea"/>
                <a:cs typeface="Arial" charset="0"/>
              </a:rPr>
              <a:pPr marL="0" marR="0" lvl="0" indent="0" algn="r" defTabSz="457200" rtl="0" eaLnBrk="1" fontAlgn="auto" latinLnBrk="0" hangingPunct="1">
                <a:lnSpc>
                  <a:spcPct val="100000"/>
                </a:lnSpc>
                <a:spcBef>
                  <a:spcPct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
        <p:nvSpPr>
          <p:cNvPr id="6147" name="Rectangle 2"/>
          <p:cNvSpPr>
            <a:spLocks noGrp="1" noRot="1" noChangeAspect="1" noChangeArrowheads="1" noTextEdit="1"/>
          </p:cNvSpPr>
          <p:nvPr>
            <p:ph type="sldImg"/>
          </p:nvPr>
        </p:nvSpPr>
        <p:spPr>
          <a:xfrm>
            <a:off x="1371600" y="1143000"/>
            <a:ext cx="4114800" cy="3086100"/>
          </a:xfrm>
          <a:ln/>
        </p:spPr>
      </p:sp>
      <p:sp>
        <p:nvSpPr>
          <p:cNvPr id="6148" name="Rectangle 3"/>
          <p:cNvSpPr>
            <a:spLocks noGrp="1" noChangeArrowheads="1"/>
          </p:cNvSpPr>
          <p:nvPr>
            <p:ph type="body" idx="1"/>
          </p:nvPr>
        </p:nvSpPr>
        <p:spPr>
          <a:noFill/>
        </p:spPr>
        <p:txBody>
          <a:bodyPr/>
          <a:lstStyle/>
          <a:p>
            <a:pPr eaLnBrk="1" hangingPunct="1"/>
            <a:r>
              <a:rPr lang="fr-FR" dirty="0" smtClean="0"/>
              <a:t>These slides are</a:t>
            </a:r>
            <a:r>
              <a:rPr lang="fr-FR" baseline="0" dirty="0" smtClean="0"/>
              <a:t> </a:t>
            </a:r>
            <a:r>
              <a:rPr lang="fr-FR" baseline="0" dirty="0" err="1" smtClean="0"/>
              <a:t>based</a:t>
            </a:r>
            <a:r>
              <a:rPr lang="fr-FR" baseline="0" dirty="0" smtClean="0"/>
              <a:t> on </a:t>
            </a:r>
            <a:r>
              <a:rPr lang="fr-FR" baseline="0" dirty="0" err="1" smtClean="0"/>
              <a:t>Making</a:t>
            </a:r>
            <a:r>
              <a:rPr lang="fr-FR" baseline="0" dirty="0" smtClean="0"/>
              <a:t> a Mark – An Introduction to </a:t>
            </a:r>
            <a:r>
              <a:rPr lang="fr-FR" baseline="0" dirty="0" err="1" smtClean="0"/>
              <a:t>Trademarks</a:t>
            </a:r>
            <a:r>
              <a:rPr lang="fr-FR" baseline="0" dirty="0" smtClean="0"/>
              <a:t> and Brands for Small and Medium-</a:t>
            </a:r>
            <a:r>
              <a:rPr lang="fr-FR" baseline="0" dirty="0" err="1" smtClean="0"/>
              <a:t>sized</a:t>
            </a:r>
            <a:r>
              <a:rPr lang="fr-FR" baseline="0" dirty="0" smtClean="0"/>
              <a:t> </a:t>
            </a:r>
            <a:r>
              <a:rPr lang="fr-FR" baseline="0" dirty="0" err="1" smtClean="0"/>
              <a:t>Enterprises</a:t>
            </a:r>
            <a:r>
              <a:rPr lang="fr-FR" baseline="0" dirty="0" smtClean="0"/>
              <a:t> </a:t>
            </a:r>
            <a:r>
              <a:rPr lang="fr-FR" baseline="0" dirty="0" err="1" smtClean="0"/>
              <a:t>available</a:t>
            </a:r>
            <a:r>
              <a:rPr lang="fr-FR" baseline="0" dirty="0" smtClean="0"/>
              <a:t> at https://www.wipo.int/edocs/pubdocs/en/wipo_pub_900_1.pdf </a:t>
            </a:r>
          </a:p>
          <a:p>
            <a:pPr eaLnBrk="1" hangingPunct="1"/>
            <a:r>
              <a:rPr lang="en-US" baseline="0" dirty="0" smtClean="0"/>
              <a:t>While these slides provides an overall context and content for slides on the subject trainers are encouraged to adapt the slide to their national, sectoral or industrial context in which this presentation is being used.  The trainer may encourage the participants to discuss brands they know, what attracts them to those brands, how distinctive they think they are, how was distinctiveness created </a:t>
            </a:r>
            <a:r>
              <a:rPr lang="en-US" baseline="0" dirty="0" err="1" smtClean="0"/>
              <a:t>etc</a:t>
            </a:r>
            <a:r>
              <a:rPr lang="en-US" baseline="0" dirty="0" smtClean="0"/>
              <a:t> A trainer is advised to explain that the course will be of a practical nature. A trainer should try to avoid entering into complex legal issues, such as the details of registration procedures or substantive legal issues, or marketing options for which an advise of a specialist (an IP consultant, an agent or a lawyer) would be necessary</a:t>
            </a:r>
          </a:p>
        </p:txBody>
      </p:sp>
    </p:spTree>
    <p:extLst>
      <p:ext uri="{BB962C8B-B14F-4D97-AF65-F5344CB8AC3E}">
        <p14:creationId xmlns:p14="http://schemas.microsoft.com/office/powerpoint/2010/main" val="4263048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THIS SLIDE CAN BE ADAPTED WITH EXAMPLES OF COLLECTIVE MARKS FROM THE COUNTRY OR INDUSTRY IN QUESTION</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10</a:t>
            </a:fld>
            <a:endParaRPr lang="en-US"/>
          </a:p>
        </p:txBody>
      </p:sp>
    </p:spTree>
    <p:extLst>
      <p:ext uri="{BB962C8B-B14F-4D97-AF65-F5344CB8AC3E}">
        <p14:creationId xmlns:p14="http://schemas.microsoft.com/office/powerpoint/2010/main" val="3625018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Arial" charset="0"/>
                <a:ea typeface="+mn-ea"/>
                <a:cs typeface="Arial" charset="0"/>
              </a:rPr>
              <a:t>THIS SLIDE CAN BE ADAPTED WITH EXAMPLES OF CERTIFICATION MARKS FROM THE COUNTRY OR INDUSTRY IN QUESTION</a:t>
            </a:r>
          </a:p>
          <a:p>
            <a:endParaRPr lang="en-US" sz="1200" b="0" i="0" u="none" strike="noStrike" kern="1200" baseline="0" dirty="0" smtClean="0">
              <a:solidFill>
                <a:schemeClr val="tx1"/>
              </a:solidFill>
              <a:latin typeface="Arial" charset="0"/>
              <a:ea typeface="+mn-ea"/>
              <a:cs typeface="Arial" charset="0"/>
            </a:endParaRPr>
          </a:p>
          <a:p>
            <a:r>
              <a:rPr lang="en-US" sz="1200" b="0" i="0" u="none" strike="noStrike" kern="1200" baseline="0" dirty="0" smtClean="0">
                <a:solidFill>
                  <a:schemeClr val="tx1"/>
                </a:solidFill>
                <a:latin typeface="Arial" charset="0"/>
                <a:ea typeface="+mn-ea"/>
                <a:cs typeface="Arial" charset="0"/>
              </a:rPr>
              <a:t>The owner of a certification mark licenses it to others to identify their products that meet the defined standard, and the mark may be used by anyone whose product meets the established standard. The message conveyed by a certification mark is that the products have been examined, tested, inspected or in some way checked by a person who is not their producer, by methods determined by the certifier/owner. An important requirement for certification marks is that the entity which applies for registration is considered “competent to certify” the products concerned. Logically, the certifier/owner may not apply the certification mark to their own goods or services.</a:t>
            </a:r>
          </a:p>
          <a:p>
            <a:endParaRPr lang="en-US" sz="1200" b="0" i="0" u="none" strike="noStrike" kern="1200" baseline="0" dirty="0" smtClean="0">
              <a:solidFill>
                <a:schemeClr val="tx1"/>
              </a:solidFill>
              <a:latin typeface="Arial" charset="0"/>
              <a:ea typeface="+mn-ea"/>
              <a:cs typeface="Arial" charset="0"/>
            </a:endParaRPr>
          </a:p>
          <a:p>
            <a:r>
              <a:rPr lang="en-US" sz="1200" b="0" i="0" u="none" strike="noStrike" kern="1200" baseline="0" dirty="0" smtClean="0">
                <a:solidFill>
                  <a:schemeClr val="tx1"/>
                </a:solidFill>
                <a:latin typeface="Arial" charset="0"/>
                <a:ea typeface="+mn-ea"/>
                <a:cs typeface="Arial" charset="0"/>
              </a:rPr>
              <a:t>In many countries, the main difference between a collective mark and a certification mark is that the former may only be used by a specific group of enterprises, e.g., members of an association, while certification marks may be used by </a:t>
            </a:r>
            <a:r>
              <a:rPr lang="en-US" sz="1200" b="0" i="1" u="none" strike="noStrike" kern="1200" baseline="0" dirty="0" smtClean="0">
                <a:solidFill>
                  <a:schemeClr val="tx1"/>
                </a:solidFill>
                <a:latin typeface="Arial" charset="0"/>
                <a:ea typeface="+mn-ea"/>
                <a:cs typeface="Arial" charset="0"/>
              </a:rPr>
              <a:t>anybody who complies </a:t>
            </a:r>
            <a:r>
              <a:rPr lang="en-US" sz="1200" b="0" i="0" u="none" strike="noStrike" kern="1200" baseline="0" dirty="0" smtClean="0">
                <a:solidFill>
                  <a:schemeClr val="tx1"/>
                </a:solidFill>
                <a:latin typeface="Arial" charset="0"/>
                <a:ea typeface="+mn-ea"/>
                <a:cs typeface="Arial" charset="0"/>
              </a:rPr>
              <a:t>with the standards defined by the owner of the certification mark. Not every country offers both options of collective marks and certification marks. </a:t>
            </a:r>
          </a:p>
          <a:p>
            <a:r>
              <a:rPr lang="en-US" sz="1200" b="0" i="1" u="none" strike="noStrike" kern="1200" baseline="0" dirty="0" smtClean="0">
                <a:solidFill>
                  <a:schemeClr val="tx1"/>
                </a:solidFill>
                <a:latin typeface="Arial" charset="0"/>
                <a:ea typeface="+mn-ea"/>
                <a:cs typeface="Arial" charset="0"/>
              </a:rPr>
              <a:t>Example:</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11</a:t>
            </a:fld>
            <a:endParaRPr lang="en-US"/>
          </a:p>
        </p:txBody>
      </p:sp>
    </p:spTree>
    <p:extLst>
      <p:ext uri="{BB962C8B-B14F-4D97-AF65-F5344CB8AC3E}">
        <p14:creationId xmlns:p14="http://schemas.microsoft.com/office/powerpoint/2010/main" val="1977898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Arial" charset="0"/>
                <a:ea typeface="+mn-ea"/>
                <a:cs typeface="Arial" charset="0"/>
              </a:rPr>
              <a:t>THIS SLIDE CAN BE ADAPTED WITH EXAMPLES OF GEOGRAPHICAL INDICATIONS FROM THE COUNTRY OR INDUSTRY IN QUESTION</a:t>
            </a:r>
          </a:p>
          <a:p>
            <a:endParaRPr lang="en-US" sz="1200" b="0" i="0" u="none" strike="noStrike" kern="1200" baseline="0" dirty="0" smtClean="0">
              <a:solidFill>
                <a:schemeClr val="tx1"/>
              </a:solidFill>
              <a:latin typeface="Arial" charset="0"/>
              <a:ea typeface="+mn-ea"/>
              <a:cs typeface="Arial" charset="0"/>
            </a:endParaRPr>
          </a:p>
          <a:p>
            <a:endParaRPr lang="en-US" sz="1200" b="0" i="0" u="none" strike="noStrike" kern="1200" baseline="0" dirty="0" smtClean="0">
              <a:solidFill>
                <a:schemeClr val="tx1"/>
              </a:solidFill>
              <a:latin typeface="Arial" charset="0"/>
              <a:ea typeface="+mn-ea"/>
              <a:cs typeface="Arial" charset="0"/>
            </a:endParaRPr>
          </a:p>
          <a:p>
            <a:r>
              <a:rPr lang="en-US" sz="1200" b="0" i="0" u="none" strike="noStrike" kern="1200" baseline="0" dirty="0" smtClean="0">
                <a:solidFill>
                  <a:schemeClr val="tx1"/>
                </a:solidFill>
                <a:latin typeface="Arial" charset="0"/>
                <a:ea typeface="+mn-ea"/>
                <a:cs typeface="Arial" charset="0"/>
              </a:rPr>
              <a:t>An appellation of origin (AO) is a special kind of GI. It generally consists of a geographical denomination or a traditional designation used on goods which have a specific quality or characteristics that are </a:t>
            </a:r>
            <a:r>
              <a:rPr lang="en-US" sz="1200" b="0" i="1" u="none" strike="noStrike" kern="1200" baseline="0" dirty="0" smtClean="0">
                <a:solidFill>
                  <a:schemeClr val="tx1"/>
                </a:solidFill>
                <a:latin typeface="Arial" charset="0"/>
                <a:ea typeface="+mn-ea"/>
                <a:cs typeface="Arial" charset="0"/>
              </a:rPr>
              <a:t>exclusively or essentially </a:t>
            </a:r>
            <a:r>
              <a:rPr lang="en-US" sz="1200" b="0" i="0" u="none" strike="noStrike" kern="1200" baseline="0" dirty="0" smtClean="0">
                <a:solidFill>
                  <a:schemeClr val="tx1"/>
                </a:solidFill>
                <a:latin typeface="Arial" charset="0"/>
                <a:ea typeface="+mn-ea"/>
                <a:cs typeface="Arial" charset="0"/>
              </a:rPr>
              <a:t>due to the </a:t>
            </a:r>
            <a:r>
              <a:rPr lang="en-US" sz="1200" b="0" i="1" u="none" strike="noStrike" kern="1200" baseline="0" dirty="0" smtClean="0">
                <a:solidFill>
                  <a:schemeClr val="tx1"/>
                </a:solidFill>
                <a:latin typeface="Arial" charset="0"/>
                <a:ea typeface="+mn-ea"/>
                <a:cs typeface="Arial" charset="0"/>
              </a:rPr>
              <a:t>geographical environment </a:t>
            </a:r>
            <a:r>
              <a:rPr lang="en-US" sz="1200" b="0" i="0" u="none" strike="noStrike" kern="1200" baseline="0" dirty="0" smtClean="0">
                <a:solidFill>
                  <a:schemeClr val="tx1"/>
                </a:solidFill>
                <a:latin typeface="Arial" charset="0"/>
                <a:ea typeface="+mn-ea"/>
                <a:cs typeface="Arial" charset="0"/>
              </a:rPr>
              <a:t>in which they are produced, including natural and human factors. The international registration of appellations of origin is governed by the </a:t>
            </a:r>
            <a:r>
              <a:rPr lang="en-US" sz="1200" b="0" i="1" u="none" strike="noStrike" kern="1200" baseline="0" dirty="0" smtClean="0">
                <a:solidFill>
                  <a:schemeClr val="tx1"/>
                </a:solidFill>
                <a:latin typeface="Arial" charset="0"/>
                <a:ea typeface="+mn-ea"/>
                <a:cs typeface="Arial" charset="0"/>
              </a:rPr>
              <a:t>Lisbon Agreement for the Protection of Appellations of Origin and their International Registration</a:t>
            </a:r>
            <a:r>
              <a:rPr lang="en-US" sz="1200" b="0" i="0" u="none" strike="noStrike" kern="1200" baseline="0" dirty="0" smtClean="0">
                <a:solidFill>
                  <a:schemeClr val="tx1"/>
                </a:solidFill>
                <a:latin typeface="Arial" charset="0"/>
                <a:ea typeface="+mn-ea"/>
                <a:cs typeface="Arial" charset="0"/>
              </a:rPr>
              <a:t>, administered by the World Intellectual Property Organization (WIPO).</a:t>
            </a:r>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12</a:t>
            </a:fld>
            <a:endParaRPr lang="en-US"/>
          </a:p>
        </p:txBody>
      </p:sp>
    </p:spTree>
    <p:extLst>
      <p:ext uri="{BB962C8B-B14F-4D97-AF65-F5344CB8AC3E}">
        <p14:creationId xmlns:p14="http://schemas.microsoft.com/office/powerpoint/2010/main" val="955613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905133" y="4810919"/>
            <a:ext cx="5438140" cy="4466987"/>
          </a:xfrm>
        </p:spPr>
        <p:txBody>
          <a:bodyPr/>
          <a:lstStyle/>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1" u="none" strike="noStrike" kern="1200" baseline="0" dirty="0" smtClean="0">
                <a:solidFill>
                  <a:schemeClr val="tx1"/>
                </a:solidFill>
                <a:latin typeface="Arial" charset="0"/>
                <a:ea typeface="+mn-ea"/>
                <a:cs typeface="Arial" charset="0"/>
              </a:rPr>
              <a:t>Example: </a:t>
            </a:r>
            <a:r>
              <a:rPr lang="en-US" sz="1200" b="0" i="0" u="none" strike="noStrike" kern="1200" baseline="0" dirty="0" smtClean="0">
                <a:solidFill>
                  <a:schemeClr val="tx1"/>
                </a:solidFill>
                <a:latin typeface="Arial" charset="0"/>
                <a:ea typeface="+mn-ea"/>
                <a:cs typeface="Arial" charset="0"/>
              </a:rPr>
              <a:t>INTERFLORA® is an international brand connecting florists worldwide to enable customers to have flowers delivered by local florists through one central system. At the core of the INTERFLORA® brand is its collective mark used by all the INTERFLORA® florists. Members of INTERFLORA® use their individual business trademarks and branding but usually include the INTERFLORA® collective mark on their websites, businesses, advertising, etc., to show their affiliation.</a:t>
            </a:r>
            <a:endParaRPr lang="en-GB" altLang="en-US" i="1" dirty="0" smtClean="0"/>
          </a:p>
          <a:p>
            <a:pPr algn="just"/>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13</a:t>
            </a:fld>
            <a:endParaRPr lang="en-US"/>
          </a:p>
        </p:txBody>
      </p:sp>
    </p:spTree>
    <p:extLst>
      <p:ext uri="{BB962C8B-B14F-4D97-AF65-F5344CB8AC3E}">
        <p14:creationId xmlns:p14="http://schemas.microsoft.com/office/powerpoint/2010/main" val="2339045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14</a:t>
            </a:fld>
            <a:endParaRPr lang="en-US" sz="1200"/>
          </a:p>
        </p:txBody>
      </p:sp>
      <p:sp>
        <p:nvSpPr>
          <p:cNvPr id="7171" name="Rectangle 2"/>
          <p:cNvSpPr>
            <a:spLocks noGrp="1" noRot="1" noChangeAspect="1" noChangeArrowheads="1" noTextEdit="1"/>
          </p:cNvSpPr>
          <p:nvPr>
            <p:ph type="sldImg"/>
          </p:nvPr>
        </p:nvSpPr>
        <p:spPr>
          <a:xfrm>
            <a:off x="1371600" y="1143000"/>
            <a:ext cx="4114800" cy="3086100"/>
          </a:xfrm>
          <a:ln/>
        </p:spPr>
      </p:sp>
      <p:sp>
        <p:nvSpPr>
          <p:cNvPr id="7172" name="Rectangle 3"/>
          <p:cNvSpPr>
            <a:spLocks noGrp="1" noChangeArrowheads="1"/>
          </p:cNvSpPr>
          <p:nvPr>
            <p:ph type="body" idx="1"/>
          </p:nvPr>
        </p:nvSpPr>
        <p:spPr>
          <a:noFill/>
        </p:spPr>
        <p:txBody>
          <a:bodyPr/>
          <a:lstStyle/>
          <a:p>
            <a:pPr marL="0" indent="0">
              <a:lnSpc>
                <a:spcPct val="80000"/>
              </a:lnSpc>
            </a:pPr>
            <a:endParaRPr lang="en-GB" altLang="en-US" sz="1100" dirty="0" smtClean="0"/>
          </a:p>
        </p:txBody>
      </p:sp>
    </p:spTree>
    <p:extLst>
      <p:ext uri="{BB962C8B-B14F-4D97-AF65-F5344CB8AC3E}">
        <p14:creationId xmlns:p14="http://schemas.microsoft.com/office/powerpoint/2010/main" val="4047131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15</a:t>
            </a:fld>
            <a:endParaRPr lang="en-US"/>
          </a:p>
        </p:txBody>
      </p:sp>
    </p:spTree>
    <p:extLst>
      <p:ext uri="{BB962C8B-B14F-4D97-AF65-F5344CB8AC3E}">
        <p14:creationId xmlns:p14="http://schemas.microsoft.com/office/powerpoint/2010/main" val="2643355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79767" y="4582319"/>
            <a:ext cx="5438140" cy="4466987"/>
          </a:xfrm>
        </p:spPr>
        <p:txBody>
          <a:bodyPr/>
          <a:lstStyle/>
          <a:p>
            <a:pPr>
              <a:buFont typeface="Arial" panose="020B0604020202020204" pitchFamily="34" charset="0"/>
              <a:buChar char="•"/>
            </a:pPr>
            <a:endParaRPr lang="en-US" sz="80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16</a:t>
            </a:fld>
            <a:endParaRPr lang="en-US"/>
          </a:p>
        </p:txBody>
      </p:sp>
    </p:spTree>
    <p:extLst>
      <p:ext uri="{BB962C8B-B14F-4D97-AF65-F5344CB8AC3E}">
        <p14:creationId xmlns:p14="http://schemas.microsoft.com/office/powerpoint/2010/main" val="2329539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THIS SLIDE CAN BE ADAPTED WITH EXAMPLES OF COINED OR FANCIFUL MARKS FROM THE COUNTRY OR INDUSTRY IN QUESTION</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17</a:t>
            </a:fld>
            <a:endParaRPr lang="en-US"/>
          </a:p>
        </p:txBody>
      </p:sp>
    </p:spTree>
    <p:extLst>
      <p:ext uri="{BB962C8B-B14F-4D97-AF65-F5344CB8AC3E}">
        <p14:creationId xmlns:p14="http://schemas.microsoft.com/office/powerpoint/2010/main" val="2204374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THIS SLIDE CAN BE ADAPTED WITH EXAMPLES OF ARBITRARY TRADEMARKS FROM THE COUNTRY OR INDUSTRY IN QUESTION</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18</a:t>
            </a:fld>
            <a:endParaRPr lang="en-US"/>
          </a:p>
        </p:txBody>
      </p:sp>
    </p:spTree>
    <p:extLst>
      <p:ext uri="{BB962C8B-B14F-4D97-AF65-F5344CB8AC3E}">
        <p14:creationId xmlns:p14="http://schemas.microsoft.com/office/powerpoint/2010/main" val="1243141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THIS SLIDE CAN BE ADAPTED WITH EXAMPLES OF SUGGESTIVE TRADEMARKS FROM THE COUNTRY OR INDUSTRY IN QUESTION</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19</a:t>
            </a:fld>
            <a:endParaRPr lang="en-US"/>
          </a:p>
        </p:txBody>
      </p:sp>
    </p:spTree>
    <p:extLst>
      <p:ext uri="{BB962C8B-B14F-4D97-AF65-F5344CB8AC3E}">
        <p14:creationId xmlns:p14="http://schemas.microsoft.com/office/powerpoint/2010/main" val="3491361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2</a:t>
            </a:fld>
            <a:endParaRPr lang="en-US" sz="1200"/>
          </a:p>
        </p:txBody>
      </p:sp>
      <p:sp>
        <p:nvSpPr>
          <p:cNvPr id="7171" name="Rectangle 2"/>
          <p:cNvSpPr>
            <a:spLocks noGrp="1" noRot="1" noChangeAspect="1" noChangeArrowheads="1" noTextEdit="1"/>
          </p:cNvSpPr>
          <p:nvPr>
            <p:ph type="sldImg"/>
          </p:nvPr>
        </p:nvSpPr>
        <p:spPr>
          <a:xfrm>
            <a:off x="1371600" y="1143000"/>
            <a:ext cx="4114800" cy="3086100"/>
          </a:xfrm>
          <a:ln/>
        </p:spPr>
      </p:sp>
      <p:sp>
        <p:nvSpPr>
          <p:cNvPr id="7172" name="Rectangle 3"/>
          <p:cNvSpPr>
            <a:spLocks noGrp="1" noChangeArrowheads="1"/>
          </p:cNvSpPr>
          <p:nvPr>
            <p:ph type="body" idx="1"/>
          </p:nvPr>
        </p:nvSpPr>
        <p:spPr>
          <a:noFill/>
        </p:spPr>
        <p:txBody>
          <a:bodyPr/>
          <a:lstStyle/>
          <a:p>
            <a:pPr marL="0" indent="0" algn="just">
              <a:lnSpc>
                <a:spcPct val="80000"/>
              </a:lnSpc>
            </a:pPr>
            <a:endParaRPr lang="en-GB" altLang="en-US" sz="1100" dirty="0" smtClean="0"/>
          </a:p>
        </p:txBody>
      </p:sp>
    </p:spTree>
    <p:extLst>
      <p:ext uri="{BB962C8B-B14F-4D97-AF65-F5344CB8AC3E}">
        <p14:creationId xmlns:p14="http://schemas.microsoft.com/office/powerpoint/2010/main" val="925238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THIS SLIDE CAN BE ADAPTED WITH EXAMPLES OF DESCRIPTIVE TRADEMARKS FROM THE COUNTRY OR INDUSTRY IN QUESTION</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20</a:t>
            </a:fld>
            <a:endParaRPr lang="en-US"/>
          </a:p>
        </p:txBody>
      </p:sp>
    </p:spTree>
    <p:extLst>
      <p:ext uri="{BB962C8B-B14F-4D97-AF65-F5344CB8AC3E}">
        <p14:creationId xmlns:p14="http://schemas.microsoft.com/office/powerpoint/2010/main" val="282143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Protection can be granted to “simple” trademarks based on secondary meaning, if they are used strongly over time and well marketed. For example, initially the NIKE® swoosh could not be registered on its own, but over time, as it gained secondary meaning, it was eventually fit to be a trademark and was actually registered. </a:t>
            </a:r>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22</a:t>
            </a:fld>
            <a:endParaRPr lang="en-US"/>
          </a:p>
        </p:txBody>
      </p:sp>
    </p:spTree>
    <p:extLst>
      <p:ext uri="{BB962C8B-B14F-4D97-AF65-F5344CB8AC3E}">
        <p14:creationId xmlns:p14="http://schemas.microsoft.com/office/powerpoint/2010/main" val="4286847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 You can start with a simple search on the Internet, followed by a thorough trademark search. Do this not only in your home country, but also in all relevant export markets.</a:t>
            </a:r>
          </a:p>
          <a:p>
            <a:pPr algn="just"/>
            <a:r>
              <a:rPr lang="en-US" sz="1200" b="0" i="0" u="none" strike="noStrike" kern="1200" baseline="0" dirty="0" smtClean="0">
                <a:solidFill>
                  <a:schemeClr val="tx1"/>
                </a:solidFill>
                <a:latin typeface="Arial" charset="0"/>
                <a:ea typeface="+mn-ea"/>
                <a:cs typeface="Arial" charset="0"/>
              </a:rPr>
              <a:t>• </a:t>
            </a:r>
            <a:r>
              <a:rPr lang="en-US" sz="1200" b="1" i="0" u="none" strike="noStrike" kern="1200" baseline="0" dirty="0" smtClean="0">
                <a:solidFill>
                  <a:schemeClr val="tx1"/>
                </a:solidFill>
                <a:latin typeface="Arial" charset="0"/>
                <a:ea typeface="+mn-ea"/>
                <a:cs typeface="Arial" charset="0"/>
              </a:rPr>
              <a:t>Avoid imitating existing trademarks</a:t>
            </a:r>
            <a:r>
              <a:rPr lang="en-US" sz="1200" b="0" i="0" u="none" strike="noStrike" kern="1200" baseline="0" dirty="0" smtClean="0">
                <a:solidFill>
                  <a:schemeClr val="tx1"/>
                </a:solidFill>
                <a:latin typeface="Arial" charset="0"/>
                <a:ea typeface="+mn-ea"/>
                <a:cs typeface="Arial" charset="0"/>
              </a:rPr>
              <a:t>. A slightly altered competitor’s trademark or a misspelled well-known or famous trademark is unlikely to be registered. For example, FRESH &amp; EASY® is a registered trademark in the United States of America for a chain of small grocery stores. It would be unwise to try to open a similar store using the trademark FRESH AND EZ as it would probably be considered confusingly similar to the existing trademark and so would be unlikely to be registered or, if it were registered, might well be challenged afterwards.</a:t>
            </a:r>
          </a:p>
          <a:p>
            <a:pPr algn="just"/>
            <a:r>
              <a:rPr lang="en-US" sz="1200" b="0" i="0" u="none" strike="noStrike" kern="1200" baseline="0" dirty="0" smtClean="0">
                <a:solidFill>
                  <a:schemeClr val="tx1"/>
                </a:solidFill>
                <a:latin typeface="Arial" charset="0"/>
                <a:ea typeface="+mn-ea"/>
                <a:cs typeface="Arial" charset="0"/>
              </a:rPr>
              <a:t>•You may also want to check whether the corresponding </a:t>
            </a:r>
            <a:r>
              <a:rPr lang="en-US" sz="1200" b="1" i="0" u="none" strike="noStrike" kern="1200" baseline="0" dirty="0" smtClean="0">
                <a:solidFill>
                  <a:schemeClr val="tx1"/>
                </a:solidFill>
                <a:latin typeface="Arial" charset="0"/>
                <a:ea typeface="+mn-ea"/>
                <a:cs typeface="Arial" charset="0"/>
              </a:rPr>
              <a:t>username </a:t>
            </a:r>
            <a:r>
              <a:rPr lang="en-US" sz="1200" b="0" i="0" u="none" strike="noStrike" kern="1200" baseline="0" dirty="0" smtClean="0">
                <a:solidFill>
                  <a:schemeClr val="tx1"/>
                </a:solidFill>
                <a:latin typeface="Arial" charset="0"/>
                <a:ea typeface="+mn-ea"/>
                <a:cs typeface="Arial" charset="0"/>
              </a:rPr>
              <a:t>is available for relevant social media websites you will use, such as Twitter, Facebook, LinkedIn and the like.</a:t>
            </a:r>
          </a:p>
          <a:p>
            <a:pPr algn="just"/>
            <a:r>
              <a:rPr lang="en-US" sz="1200" b="0" i="0" u="none" strike="noStrike" kern="1200" baseline="0" dirty="0" smtClean="0">
                <a:solidFill>
                  <a:schemeClr val="tx1"/>
                </a:solidFill>
                <a:latin typeface="Arial" charset="0"/>
                <a:ea typeface="+mn-ea"/>
                <a:cs typeface="Arial" charset="0"/>
              </a:rPr>
              <a:t>• Protect </a:t>
            </a:r>
            <a:r>
              <a:rPr lang="en-US" sz="1200" b="1" i="0" u="none" strike="noStrike" kern="1200" baseline="0" dirty="0" smtClean="0">
                <a:solidFill>
                  <a:schemeClr val="tx1"/>
                </a:solidFill>
                <a:latin typeface="Arial" charset="0"/>
                <a:ea typeface="+mn-ea"/>
                <a:cs typeface="Arial" charset="0"/>
              </a:rPr>
              <a:t>figurative trademarks</a:t>
            </a:r>
            <a:r>
              <a:rPr lang="en-US" sz="1200" b="0" i="0" u="none" strike="noStrike" kern="1200" baseline="0" dirty="0" smtClean="0">
                <a:solidFill>
                  <a:schemeClr val="tx1"/>
                </a:solidFill>
                <a:latin typeface="Arial" charset="0"/>
                <a:ea typeface="+mn-ea"/>
                <a:cs typeface="Arial" charset="0"/>
              </a:rPr>
              <a:t>. When looking for a product, consumers mainly orient themselves by colors and graphical presentations. This is why many businesses decide to use a symbol, logo, design or shape as their trademark, either on its own or in addition to a word trademark. These elements may also be protected under industrial design or copyright laws. If you commission an artist to produce the logo, make sure you have a written contract that stipulates you will own the rights to it.</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23</a:t>
            </a:fld>
            <a:endParaRPr lang="en-US"/>
          </a:p>
        </p:txBody>
      </p:sp>
    </p:spTree>
    <p:extLst>
      <p:ext uri="{BB962C8B-B14F-4D97-AF65-F5344CB8AC3E}">
        <p14:creationId xmlns:p14="http://schemas.microsoft.com/office/powerpoint/2010/main" val="2301953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24</a:t>
            </a:fld>
            <a:endParaRPr lang="en-US" sz="1200"/>
          </a:p>
        </p:txBody>
      </p:sp>
      <p:sp>
        <p:nvSpPr>
          <p:cNvPr id="7171" name="Rectangle 2"/>
          <p:cNvSpPr>
            <a:spLocks noGrp="1" noRot="1" noChangeAspect="1" noChangeArrowheads="1" noTextEdit="1"/>
          </p:cNvSpPr>
          <p:nvPr>
            <p:ph type="sldImg"/>
          </p:nvPr>
        </p:nvSpPr>
        <p:spPr>
          <a:xfrm>
            <a:off x="1371600" y="1143000"/>
            <a:ext cx="4114800" cy="3086100"/>
          </a:xfrm>
          <a:ln/>
        </p:spPr>
      </p:sp>
      <p:sp>
        <p:nvSpPr>
          <p:cNvPr id="7172" name="Rectangle 3"/>
          <p:cNvSpPr>
            <a:spLocks noGrp="1" noChangeArrowheads="1"/>
          </p:cNvSpPr>
          <p:nvPr>
            <p:ph type="body" idx="1"/>
          </p:nvPr>
        </p:nvSpPr>
        <p:spPr>
          <a:noFill/>
        </p:spPr>
        <p:txBody>
          <a:bodyPr/>
          <a:lstStyle/>
          <a:p>
            <a:pPr marL="0" indent="0">
              <a:lnSpc>
                <a:spcPct val="80000"/>
              </a:lnSpc>
            </a:pPr>
            <a:endParaRPr lang="en-GB" altLang="en-US" sz="1100" dirty="0" smtClean="0"/>
          </a:p>
          <a:p>
            <a:r>
              <a:rPr lang="en-GB" altLang="en-US" sz="1100" dirty="0" smtClean="0"/>
              <a:t>1</a:t>
            </a:r>
          </a:p>
        </p:txBody>
      </p:sp>
    </p:spTree>
    <p:extLst>
      <p:ext uri="{BB962C8B-B14F-4D97-AF65-F5344CB8AC3E}">
        <p14:creationId xmlns:p14="http://schemas.microsoft.com/office/powerpoint/2010/main" val="1959730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dirty="0" smtClean="0"/>
              <a:t>THIS SLIDE CAN BE ADAPTED TO INDICATE WHETHER</a:t>
            </a:r>
            <a:r>
              <a:rPr lang="en-US" baseline="0" dirty="0" smtClean="0"/>
              <a:t> THE </a:t>
            </a:r>
            <a:r>
              <a:rPr lang="en-US" dirty="0" smtClean="0"/>
              <a:t>COUNTRY PROVIDES FOR TRADEMARK PROTECTION</a:t>
            </a:r>
            <a:r>
              <a:rPr lang="en-US" baseline="0" dirty="0" smtClean="0"/>
              <a:t> THROUGH USE</a:t>
            </a:r>
            <a:endParaRPr lang="en-US" dirty="0" smtClean="0"/>
          </a:p>
          <a:p>
            <a:pPr algn="just"/>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25</a:t>
            </a:fld>
            <a:endParaRPr lang="en-US"/>
          </a:p>
        </p:txBody>
      </p:sp>
    </p:spTree>
    <p:extLst>
      <p:ext uri="{BB962C8B-B14F-4D97-AF65-F5344CB8AC3E}">
        <p14:creationId xmlns:p14="http://schemas.microsoft.com/office/powerpoint/2010/main" val="2687241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000" b="0" i="0" u="none" strike="noStrike" kern="1200" baseline="0" dirty="0" smtClean="0">
                <a:solidFill>
                  <a:schemeClr val="tx1"/>
                </a:solidFill>
                <a:latin typeface="Arial" charset="0"/>
                <a:ea typeface="+mn-ea"/>
                <a:cs typeface="Arial" charset="0"/>
              </a:rPr>
              <a:t>Depending on the nature of your brand or products, you may use one or more of the following intellectual property (IP) rights to protect your business interests:</a:t>
            </a:r>
          </a:p>
          <a:p>
            <a:pPr algn="just"/>
            <a:r>
              <a:rPr lang="en-US" sz="1000" b="1" i="0" u="none" strike="noStrike" kern="1200" baseline="0" dirty="0" smtClean="0">
                <a:solidFill>
                  <a:schemeClr val="tx1"/>
                </a:solidFill>
                <a:latin typeface="Arial" charset="0"/>
                <a:ea typeface="+mn-ea"/>
                <a:cs typeface="Arial" charset="0"/>
              </a:rPr>
              <a:t>• Trade dress/get-up. </a:t>
            </a:r>
            <a:r>
              <a:rPr lang="en-US" sz="1000" b="0" i="0" u="none" strike="noStrike" kern="1200" baseline="0" dirty="0" smtClean="0">
                <a:solidFill>
                  <a:schemeClr val="tx1"/>
                </a:solidFill>
                <a:latin typeface="Arial" charset="0"/>
                <a:ea typeface="+mn-ea"/>
                <a:cs typeface="Arial" charset="0"/>
              </a:rPr>
              <a:t>The commercial image and overall appearance of a business or presentation of goods is called “trade dress” in some countries and “get-up” in others. A restaurant may seek </a:t>
            </a:r>
            <a:r>
              <a:rPr lang="en-US" sz="1000" b="0" i="1" u="none" strike="noStrike" kern="1200" baseline="0" dirty="0" smtClean="0">
                <a:solidFill>
                  <a:schemeClr val="tx1"/>
                </a:solidFill>
                <a:latin typeface="Arial" charset="0"/>
                <a:ea typeface="+mn-ea"/>
                <a:cs typeface="Arial" charset="0"/>
              </a:rPr>
              <a:t>trade dress </a:t>
            </a:r>
            <a:r>
              <a:rPr lang="en-US" sz="1000" b="0" i="0" u="none" strike="noStrike" kern="1200" baseline="0" dirty="0" smtClean="0">
                <a:solidFill>
                  <a:schemeClr val="tx1"/>
                </a:solidFill>
                <a:latin typeface="Arial" charset="0"/>
                <a:ea typeface="+mn-ea"/>
                <a:cs typeface="Arial" charset="0"/>
              </a:rPr>
              <a:t>protection for its distinctive look and feel, which includes its decor, menu, layout and style of service. </a:t>
            </a:r>
          </a:p>
          <a:p>
            <a:pPr algn="just"/>
            <a:r>
              <a:rPr lang="en-US" sz="1000" b="1" i="0" u="none" strike="noStrike" kern="1200" baseline="0" dirty="0" smtClean="0">
                <a:solidFill>
                  <a:schemeClr val="tx1"/>
                </a:solidFill>
                <a:latin typeface="Arial" charset="0"/>
                <a:ea typeface="+mn-ea"/>
                <a:cs typeface="Arial" charset="0"/>
              </a:rPr>
              <a:t>• Industrial designs. </a:t>
            </a:r>
            <a:r>
              <a:rPr lang="en-US" sz="1000" b="0" i="0" u="none" strike="noStrike" kern="1200" baseline="0" dirty="0" smtClean="0">
                <a:solidFill>
                  <a:schemeClr val="tx1"/>
                </a:solidFill>
                <a:latin typeface="Arial" charset="0"/>
                <a:ea typeface="+mn-ea"/>
                <a:cs typeface="Arial" charset="0"/>
              </a:rPr>
              <a:t>Exclusivity over aesthetic features of a product such as its shape, ornamentation, patterns, lines or color that meet certain prescribed criteria may be obtained via industrial design protection – in some countries, referred to as “design patents.” </a:t>
            </a:r>
          </a:p>
          <a:p>
            <a:pPr algn="just"/>
            <a:r>
              <a:rPr lang="en-US" sz="1000" b="1" i="0" u="none" strike="noStrike" kern="1200" baseline="0" dirty="0" smtClean="0">
                <a:solidFill>
                  <a:schemeClr val="tx1"/>
                </a:solidFill>
                <a:latin typeface="Arial" charset="0"/>
                <a:ea typeface="+mn-ea"/>
                <a:cs typeface="Arial" charset="0"/>
              </a:rPr>
              <a:t>• Copyright. </a:t>
            </a:r>
            <a:r>
              <a:rPr lang="en-US" sz="1000" b="0" i="0" u="none" strike="noStrike" kern="1200" baseline="0" dirty="0" smtClean="0">
                <a:solidFill>
                  <a:schemeClr val="tx1"/>
                </a:solidFill>
                <a:latin typeface="Arial" charset="0"/>
                <a:ea typeface="+mn-ea"/>
                <a:cs typeface="Arial" charset="0"/>
              </a:rPr>
              <a:t>Original literary and artistic works may be protected by copyright. Works that may be covered include, for example, books, magazines, instruction manuals, music, drawings, photos, advertisements, logos, some types of databases, computer programs, etc. </a:t>
            </a:r>
          </a:p>
          <a:p>
            <a:pPr algn="just"/>
            <a:r>
              <a:rPr lang="en-US" sz="1000" b="1" i="0" u="none" strike="noStrike" kern="1200" baseline="0" dirty="0" smtClean="0">
                <a:solidFill>
                  <a:schemeClr val="tx1"/>
                </a:solidFill>
                <a:latin typeface="Arial" charset="0"/>
                <a:ea typeface="+mn-ea"/>
                <a:cs typeface="Arial" charset="0"/>
              </a:rPr>
              <a:t>• Patents. </a:t>
            </a:r>
            <a:r>
              <a:rPr lang="en-US" sz="1000" b="0" i="0" u="none" strike="noStrike" kern="1200" baseline="0" dirty="0" smtClean="0">
                <a:solidFill>
                  <a:schemeClr val="tx1"/>
                </a:solidFill>
                <a:latin typeface="Arial" charset="0"/>
                <a:ea typeface="+mn-ea"/>
                <a:cs typeface="Arial" charset="0"/>
              </a:rPr>
              <a:t>These may be used to protect inventions that meet the criteria of novelty, inventive step and industrial applicability.</a:t>
            </a:r>
          </a:p>
          <a:p>
            <a:pPr algn="just"/>
            <a:r>
              <a:rPr lang="en-US" sz="1000" b="1" i="0" u="none" strike="noStrike" kern="1200" baseline="0" dirty="0" smtClean="0">
                <a:solidFill>
                  <a:schemeClr val="tx1"/>
                </a:solidFill>
                <a:latin typeface="Arial" charset="0"/>
                <a:ea typeface="+mn-ea"/>
                <a:cs typeface="Arial" charset="0"/>
              </a:rPr>
              <a:t>• Trade secrets. </a:t>
            </a:r>
            <a:r>
              <a:rPr lang="en-US" sz="1000" b="0" i="0" u="none" strike="noStrike" kern="1200" baseline="0" dirty="0" smtClean="0">
                <a:solidFill>
                  <a:schemeClr val="tx1"/>
                </a:solidFill>
                <a:latin typeface="Arial" charset="0"/>
                <a:ea typeface="+mn-ea"/>
                <a:cs typeface="Arial" charset="0"/>
              </a:rPr>
              <a:t>Confidential business information may benefit from trade secret protection as long as it has commercial value and is not generally known to others, and reasonable steps have been taken by its owner to keep it secret. </a:t>
            </a:r>
          </a:p>
          <a:p>
            <a:pPr algn="just"/>
            <a:r>
              <a:rPr lang="en-US" sz="1000" b="1" i="0" u="none" strike="noStrike" kern="1200" baseline="0" dirty="0" smtClean="0">
                <a:solidFill>
                  <a:schemeClr val="tx1"/>
                </a:solidFill>
                <a:latin typeface="Arial" charset="0"/>
                <a:ea typeface="+mn-ea"/>
                <a:cs typeface="Arial" charset="0"/>
              </a:rPr>
              <a:t>• Unfair competition laws</a:t>
            </a:r>
            <a:r>
              <a:rPr lang="en-US" sz="1000" b="0" i="0" u="none" strike="noStrike" kern="1200" baseline="0" dirty="0" smtClean="0">
                <a:solidFill>
                  <a:schemeClr val="tx1"/>
                </a:solidFill>
                <a:latin typeface="Arial" charset="0"/>
                <a:ea typeface="+mn-ea"/>
                <a:cs typeface="Arial" charset="0"/>
              </a:rPr>
              <a:t>, actions for </a:t>
            </a:r>
            <a:r>
              <a:rPr lang="en-US" sz="1000" b="1" i="0" u="none" strike="noStrike" kern="1200" baseline="0" dirty="0" smtClean="0">
                <a:solidFill>
                  <a:schemeClr val="tx1"/>
                </a:solidFill>
                <a:latin typeface="Arial" charset="0"/>
                <a:ea typeface="+mn-ea"/>
                <a:cs typeface="Arial" charset="0"/>
              </a:rPr>
              <a:t>passing off </a:t>
            </a:r>
            <a:r>
              <a:rPr lang="en-US" sz="1000" b="0" i="0" u="none" strike="noStrike" kern="1200" baseline="0" dirty="0" smtClean="0">
                <a:solidFill>
                  <a:schemeClr val="tx1"/>
                </a:solidFill>
                <a:latin typeface="Arial" charset="0"/>
                <a:ea typeface="+mn-ea"/>
                <a:cs typeface="Arial" charset="0"/>
              </a:rPr>
              <a:t>or </a:t>
            </a:r>
            <a:r>
              <a:rPr lang="en-US" sz="1000" b="1" i="0" u="none" strike="noStrike" kern="1200" baseline="0" dirty="0" smtClean="0">
                <a:solidFill>
                  <a:schemeClr val="tx1"/>
                </a:solidFill>
                <a:latin typeface="Arial" charset="0"/>
                <a:ea typeface="+mn-ea"/>
                <a:cs typeface="Arial" charset="0"/>
              </a:rPr>
              <a:t>consumer protection </a:t>
            </a:r>
            <a:r>
              <a:rPr lang="en-US" sz="1000" b="0" i="0" u="none" strike="noStrike" kern="1200" baseline="0" dirty="0" smtClean="0">
                <a:solidFill>
                  <a:schemeClr val="tx1"/>
                </a:solidFill>
                <a:latin typeface="Arial" charset="0"/>
                <a:ea typeface="+mn-ea"/>
                <a:cs typeface="Arial" charset="0"/>
              </a:rPr>
              <a:t>laws may allow you to take action against unfair business actions of competitors.</a:t>
            </a:r>
          </a:p>
          <a:p>
            <a:pPr algn="just"/>
            <a:endParaRPr lang="en-US" sz="1200" b="0" i="0" u="none" strike="noStrike" kern="1200" baseline="0" dirty="0" smtClean="0">
              <a:solidFill>
                <a:schemeClr val="tx1"/>
              </a:solidFill>
              <a:latin typeface="Arial" charset="0"/>
              <a:ea typeface="+mn-ea"/>
              <a:cs typeface="Arial" charset="0"/>
            </a:endParaRPr>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26</a:t>
            </a:fld>
            <a:endParaRPr lang="en-US"/>
          </a:p>
        </p:txBody>
      </p:sp>
    </p:spTree>
    <p:extLst>
      <p:ext uri="{BB962C8B-B14F-4D97-AF65-F5344CB8AC3E}">
        <p14:creationId xmlns:p14="http://schemas.microsoft.com/office/powerpoint/2010/main" val="311904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14EA6F-8048-41A0-AD25-DF7C8828DDF9}" type="slidenum">
              <a:rPr lang="en-US" altLang="en-US"/>
              <a:pPr/>
              <a:t>27</a:t>
            </a:fld>
            <a:endParaRPr lang="en-US" altLang="en-US"/>
          </a:p>
        </p:txBody>
      </p:sp>
      <p:sp>
        <p:nvSpPr>
          <p:cNvPr id="61442" name="Rectangle 2"/>
          <p:cNvSpPr>
            <a:spLocks noGrp="1" noRot="1" noChangeAspect="1" noChangeArrowheads="1" noTextEdit="1"/>
          </p:cNvSpPr>
          <p:nvPr>
            <p:ph type="sldImg"/>
          </p:nvPr>
        </p:nvSpPr>
        <p:spPr>
          <a:xfrm>
            <a:off x="1371600" y="1143000"/>
            <a:ext cx="4114800" cy="3086100"/>
          </a:xfrm>
          <a:ln/>
        </p:spPr>
      </p:sp>
      <p:sp>
        <p:nvSpPr>
          <p:cNvPr id="61443" name="Rectangle 3"/>
          <p:cNvSpPr>
            <a:spLocks noGrp="1" noChangeArrowheads="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While in many countries registration is not necessary to establish rights, it provides numerous advantages:</a:t>
            </a:r>
          </a:p>
          <a:p>
            <a:pPr algn="just"/>
            <a:r>
              <a:rPr lang="en-US" sz="1200" b="1" i="0" u="none" strike="noStrike" kern="1200" baseline="0" dirty="0" smtClean="0">
                <a:solidFill>
                  <a:schemeClr val="tx1"/>
                </a:solidFill>
                <a:latin typeface="Arial" charset="0"/>
                <a:ea typeface="+mn-ea"/>
                <a:cs typeface="Arial" charset="0"/>
              </a:rPr>
              <a:t>• Exclusivity within a nation or region (i.e., a group of countries). </a:t>
            </a:r>
            <a:r>
              <a:rPr lang="en-US" sz="1200" b="0" i="0" u="none" strike="noStrike" kern="1200" baseline="0" dirty="0" smtClean="0">
                <a:solidFill>
                  <a:schemeClr val="tx1"/>
                </a:solidFill>
                <a:latin typeface="Arial" charset="0"/>
                <a:ea typeface="+mn-ea"/>
                <a:cs typeface="Arial" charset="0"/>
              </a:rPr>
              <a:t>The registered owner of a trademark has the </a:t>
            </a:r>
            <a:r>
              <a:rPr lang="en-US" sz="1200" b="1" i="0" u="none" strike="noStrike" kern="1200" baseline="0" dirty="0" smtClean="0">
                <a:solidFill>
                  <a:schemeClr val="tx1"/>
                </a:solidFill>
                <a:latin typeface="Arial" charset="0"/>
                <a:ea typeface="+mn-ea"/>
                <a:cs typeface="Arial" charset="0"/>
              </a:rPr>
              <a:t>exclusive right </a:t>
            </a:r>
            <a:r>
              <a:rPr lang="en-US" sz="1200" b="0" i="0" u="none" strike="noStrike" kern="1200" baseline="0" dirty="0" smtClean="0">
                <a:solidFill>
                  <a:schemeClr val="tx1"/>
                </a:solidFill>
                <a:latin typeface="Arial" charset="0"/>
                <a:ea typeface="+mn-ea"/>
                <a:cs typeface="Arial" charset="0"/>
              </a:rPr>
              <a:t>to commercially use the trademark </a:t>
            </a:r>
            <a:r>
              <a:rPr lang="en-US" sz="1200" b="1" i="0" u="none" strike="noStrike" kern="1200" baseline="0" dirty="0" smtClean="0">
                <a:solidFill>
                  <a:schemeClr val="tx1"/>
                </a:solidFill>
                <a:latin typeface="Arial" charset="0"/>
                <a:ea typeface="+mn-ea"/>
                <a:cs typeface="Arial" charset="0"/>
              </a:rPr>
              <a:t>anywhere in the country/region </a:t>
            </a:r>
            <a:r>
              <a:rPr lang="en-US" sz="1200" b="0" i="0" u="none" strike="noStrike" kern="1200" baseline="0" dirty="0" smtClean="0">
                <a:solidFill>
                  <a:schemeClr val="tx1"/>
                </a:solidFill>
                <a:latin typeface="Arial" charset="0"/>
                <a:ea typeface="+mn-ea"/>
                <a:cs typeface="Arial" charset="0"/>
              </a:rPr>
              <a:t>where registration was obtained.</a:t>
            </a:r>
          </a:p>
          <a:p>
            <a:pPr algn="just"/>
            <a:r>
              <a:rPr lang="en-US" sz="1200" b="1" i="0" u="none" strike="noStrike" kern="1200" baseline="0" dirty="0" smtClean="0">
                <a:solidFill>
                  <a:schemeClr val="tx1"/>
                </a:solidFill>
                <a:latin typeface="Arial" charset="0"/>
                <a:ea typeface="+mn-ea"/>
                <a:cs typeface="Arial" charset="0"/>
              </a:rPr>
              <a:t>• Easier to enforce. </a:t>
            </a:r>
            <a:r>
              <a:rPr lang="en-US" sz="1200" b="0" i="0" u="none" strike="noStrike" kern="1200" baseline="0" dirty="0" smtClean="0">
                <a:solidFill>
                  <a:schemeClr val="tx1"/>
                </a:solidFill>
                <a:latin typeface="Arial" charset="0"/>
                <a:ea typeface="+mn-ea"/>
                <a:cs typeface="Arial" charset="0"/>
              </a:rPr>
              <a:t>The registration of a trademark usually carries a presumption that you are the owner of the trademark and therefore have the right to prevent use of that trademark by others..</a:t>
            </a:r>
          </a:p>
          <a:p>
            <a:pPr algn="just"/>
            <a:r>
              <a:rPr lang="en-US" sz="1200" b="1" i="0" u="none" strike="noStrike" kern="1200" baseline="0" dirty="0" smtClean="0">
                <a:solidFill>
                  <a:schemeClr val="tx1"/>
                </a:solidFill>
                <a:latin typeface="Arial" charset="0"/>
                <a:ea typeface="+mn-ea"/>
                <a:cs typeface="Arial" charset="0"/>
              </a:rPr>
              <a:t>• Deterrence. </a:t>
            </a:r>
            <a:r>
              <a:rPr lang="en-US" sz="1200" b="0" i="0" u="none" strike="noStrike" kern="1200" baseline="0" dirty="0" smtClean="0">
                <a:solidFill>
                  <a:schemeClr val="tx1"/>
                </a:solidFill>
                <a:latin typeface="Arial" charset="0"/>
                <a:ea typeface="+mn-ea"/>
                <a:cs typeface="Arial" charset="0"/>
              </a:rPr>
              <a:t>Firstly, registration enables you </a:t>
            </a:r>
            <a:r>
              <a:rPr lang="en-US" sz="1200" b="1" i="0" u="none" strike="noStrike" kern="1200" baseline="0" dirty="0" smtClean="0">
                <a:solidFill>
                  <a:schemeClr val="tx1"/>
                </a:solidFill>
                <a:latin typeface="Arial" charset="0"/>
                <a:ea typeface="+mn-ea"/>
                <a:cs typeface="Arial" charset="0"/>
              </a:rPr>
              <a:t>to use the symbol ® after the trademark</a:t>
            </a:r>
            <a:r>
              <a:rPr lang="en-US" sz="1200" b="0" i="0" u="none" strike="noStrike" kern="1200" baseline="0" dirty="0" smtClean="0">
                <a:solidFill>
                  <a:schemeClr val="tx1"/>
                </a:solidFill>
                <a:latin typeface="Arial" charset="0"/>
                <a:ea typeface="+mn-ea"/>
                <a:cs typeface="Arial" charset="0"/>
              </a:rPr>
              <a:t>, which alerts others to the fact that it is registered. Secondly, a registered trademark will most likely appear in the search report which will discourage an attempt to register</a:t>
            </a:r>
            <a:r>
              <a:rPr lang="en-US" sz="1200" b="0" i="0" u="none" strike="noStrike" kern="1200" dirty="0" smtClean="0">
                <a:solidFill>
                  <a:schemeClr val="tx1"/>
                </a:solidFill>
                <a:latin typeface="Arial" charset="0"/>
                <a:ea typeface="+mn-ea"/>
                <a:cs typeface="Arial" charset="0"/>
              </a:rPr>
              <a:t> such a mark and t</a:t>
            </a:r>
            <a:r>
              <a:rPr lang="en-US" sz="1200" b="0" i="0" u="none" strike="noStrike" kern="1200" baseline="0" dirty="0" smtClean="0">
                <a:solidFill>
                  <a:schemeClr val="tx1"/>
                </a:solidFill>
                <a:latin typeface="Arial" charset="0"/>
                <a:ea typeface="+mn-ea"/>
                <a:cs typeface="Arial" charset="0"/>
              </a:rPr>
              <a:t>hirdly, a mark</a:t>
            </a:r>
            <a:r>
              <a:rPr lang="en-US" sz="1200" b="0" i="0" u="none" strike="noStrike" kern="1200" dirty="0" smtClean="0">
                <a:solidFill>
                  <a:schemeClr val="tx1"/>
                </a:solidFill>
                <a:latin typeface="Arial" charset="0"/>
                <a:ea typeface="+mn-ea"/>
                <a:cs typeface="Arial" charset="0"/>
              </a:rPr>
              <a:t> that is considered confusingly similar to an existing </a:t>
            </a:r>
            <a:r>
              <a:rPr lang="en-US" dirty="0"/>
              <a:t>trademark </a:t>
            </a:r>
            <a:r>
              <a:rPr lang="en-US" dirty="0" smtClean="0"/>
              <a:t>in the same </a:t>
            </a:r>
            <a:r>
              <a:rPr lang="en-US" dirty="0"/>
              <a:t>class of goods and services will </a:t>
            </a:r>
            <a:r>
              <a:rPr lang="en-US" sz="1200" b="0" i="0" u="none" strike="noStrike" kern="1200" dirty="0" smtClean="0">
                <a:solidFill>
                  <a:schemeClr val="tx1"/>
                </a:solidFill>
                <a:latin typeface="Arial" charset="0"/>
                <a:ea typeface="+mn-ea"/>
                <a:cs typeface="Arial" charset="0"/>
              </a:rPr>
              <a:t>not be granted registration.</a:t>
            </a:r>
            <a:endParaRPr lang="en-US" sz="1200" b="0" i="0" u="none" strike="noStrike" kern="1200" baseline="0" dirty="0" smtClean="0">
              <a:solidFill>
                <a:schemeClr val="tx1"/>
              </a:solidFill>
              <a:latin typeface="Arial" charset="0"/>
              <a:ea typeface="+mn-ea"/>
              <a:cs typeface="Arial" charset="0"/>
            </a:endParaRPr>
          </a:p>
          <a:p>
            <a:pPr algn="just"/>
            <a:r>
              <a:rPr lang="en-US" sz="1200" b="1" i="0" u="none" strike="noStrike" kern="1200" baseline="0" dirty="0" smtClean="0">
                <a:solidFill>
                  <a:schemeClr val="tx1"/>
                </a:solidFill>
                <a:latin typeface="Arial" charset="0"/>
                <a:ea typeface="+mn-ea"/>
                <a:cs typeface="Arial" charset="0"/>
              </a:rPr>
              <a:t>• Valuable asset. </a:t>
            </a:r>
            <a:r>
              <a:rPr lang="en-US" sz="1200" b="0" i="0" u="none" strike="noStrike" kern="1200" baseline="0" dirty="0" smtClean="0">
                <a:solidFill>
                  <a:schemeClr val="tx1"/>
                </a:solidFill>
                <a:latin typeface="Arial" charset="0"/>
                <a:ea typeface="+mn-ea"/>
                <a:cs typeface="Arial" charset="0"/>
              </a:rPr>
              <a:t>It is </a:t>
            </a:r>
            <a:r>
              <a:rPr lang="en-US" sz="1200" b="1" i="0" u="none" strike="noStrike" kern="1200" baseline="0" dirty="0" smtClean="0">
                <a:solidFill>
                  <a:schemeClr val="tx1"/>
                </a:solidFill>
                <a:latin typeface="Arial" charset="0"/>
                <a:ea typeface="+mn-ea"/>
                <a:cs typeface="Arial" charset="0"/>
              </a:rPr>
              <a:t>easier to sell or license </a:t>
            </a:r>
            <a:r>
              <a:rPr lang="en-US" sz="1200" b="0" i="0" u="none" strike="noStrike" kern="1200" baseline="0" dirty="0" smtClean="0">
                <a:solidFill>
                  <a:schemeClr val="tx1"/>
                </a:solidFill>
                <a:latin typeface="Arial" charset="0"/>
                <a:ea typeface="+mn-ea"/>
                <a:cs typeface="Arial" charset="0"/>
              </a:rPr>
              <a:t>a registered trademark.</a:t>
            </a:r>
          </a:p>
          <a:p>
            <a:pPr algn="just"/>
            <a:r>
              <a:rPr lang="en-US" sz="1200" b="1" i="0" u="none" strike="noStrike" kern="1200" baseline="0" dirty="0" smtClean="0">
                <a:solidFill>
                  <a:schemeClr val="tx1"/>
                </a:solidFill>
                <a:latin typeface="Arial" charset="0"/>
                <a:ea typeface="+mn-ea"/>
                <a:cs typeface="Arial" charset="0"/>
              </a:rPr>
              <a:t>• Funds. </a:t>
            </a:r>
            <a:r>
              <a:rPr lang="en-US" sz="1200" b="0" i="0" u="none" strike="noStrike" kern="1200" baseline="0" dirty="0" smtClean="0">
                <a:solidFill>
                  <a:schemeClr val="tx1"/>
                </a:solidFill>
                <a:latin typeface="Arial" charset="0"/>
                <a:ea typeface="+mn-ea"/>
                <a:cs typeface="Arial" charset="0"/>
              </a:rPr>
              <a:t> A registered trademark may also be used to </a:t>
            </a:r>
            <a:r>
              <a:rPr lang="en-US" sz="1200" b="1" i="0" u="none" strike="noStrike" kern="1200" baseline="0" dirty="0" smtClean="0">
                <a:solidFill>
                  <a:schemeClr val="tx1"/>
                </a:solidFill>
                <a:latin typeface="Arial" charset="0"/>
                <a:ea typeface="+mn-ea"/>
                <a:cs typeface="Arial" charset="0"/>
              </a:rPr>
              <a:t>obtain funding </a:t>
            </a:r>
            <a:r>
              <a:rPr lang="en-US" sz="1200" b="0" i="0" u="none" strike="noStrike" kern="1200" baseline="0" dirty="0" smtClean="0">
                <a:solidFill>
                  <a:schemeClr val="tx1"/>
                </a:solidFill>
                <a:latin typeface="Arial" charset="0"/>
                <a:ea typeface="+mn-ea"/>
                <a:cs typeface="Arial" charset="0"/>
              </a:rPr>
              <a:t>from financial institutions,.</a:t>
            </a:r>
          </a:p>
          <a:p>
            <a:pPr algn="just"/>
            <a:r>
              <a:rPr lang="en-US" sz="1200" b="1" i="0" u="none" strike="noStrike" kern="1200" baseline="0" dirty="0" smtClean="0">
                <a:solidFill>
                  <a:schemeClr val="tx1"/>
                </a:solidFill>
                <a:latin typeface="Arial" charset="0"/>
                <a:ea typeface="+mn-ea"/>
                <a:cs typeface="Arial" charset="0"/>
              </a:rPr>
              <a:t>• Prevent importation. </a:t>
            </a:r>
            <a:r>
              <a:rPr lang="en-US" sz="1200" b="0" i="0" u="none" strike="noStrike" kern="1200" baseline="0" dirty="0" smtClean="0">
                <a:solidFill>
                  <a:schemeClr val="tx1"/>
                </a:solidFill>
                <a:latin typeface="Arial" charset="0"/>
                <a:ea typeface="+mn-ea"/>
                <a:cs typeface="Arial" charset="0"/>
              </a:rPr>
              <a:t>Many countries have put in place systems that enable the owner of a registered trademark to record the trademark with customs authorities for a fee. The purpose is to enable the customs authorities to inspect and seize counterfeit goods that infringe your registered trademark.</a:t>
            </a:r>
            <a:endParaRPr lang="en-GB" altLang="en-US" sz="1000" dirty="0"/>
          </a:p>
        </p:txBody>
      </p:sp>
    </p:spTree>
    <p:extLst>
      <p:ext uri="{BB962C8B-B14F-4D97-AF65-F5344CB8AC3E}">
        <p14:creationId xmlns:p14="http://schemas.microsoft.com/office/powerpoint/2010/main" val="21948389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28</a:t>
            </a:fld>
            <a:endParaRPr lang="en-US"/>
          </a:p>
        </p:txBody>
      </p:sp>
    </p:spTree>
    <p:extLst>
      <p:ext uri="{BB962C8B-B14F-4D97-AF65-F5344CB8AC3E}">
        <p14:creationId xmlns:p14="http://schemas.microsoft.com/office/powerpoint/2010/main" val="2862599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29</a:t>
            </a:fld>
            <a:endParaRPr lang="en-US"/>
          </a:p>
        </p:txBody>
      </p:sp>
    </p:spTree>
    <p:extLst>
      <p:ext uri="{BB962C8B-B14F-4D97-AF65-F5344CB8AC3E}">
        <p14:creationId xmlns:p14="http://schemas.microsoft.com/office/powerpoint/2010/main" val="17057195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It is a common misconception that registering a business and its trade name at the business registry also automatically protects those business and trade names as a trademark. </a:t>
            </a:r>
            <a:r>
              <a:rPr lang="en-US" sz="1200" b="1" i="0" u="none" strike="noStrike" kern="1200" baseline="0" dirty="0" smtClean="0">
                <a:solidFill>
                  <a:schemeClr val="tx1"/>
                </a:solidFill>
                <a:latin typeface="Arial" charset="0"/>
                <a:ea typeface="+mn-ea"/>
                <a:cs typeface="Arial" charset="0"/>
              </a:rPr>
              <a:t>This is not true. </a:t>
            </a:r>
            <a:r>
              <a:rPr lang="en-US" sz="1200" b="0" i="0" u="none" strike="noStrike" kern="1200" baseline="0" dirty="0" smtClean="0">
                <a:solidFill>
                  <a:schemeClr val="tx1"/>
                </a:solidFill>
                <a:latin typeface="Arial" charset="0"/>
                <a:ea typeface="+mn-ea"/>
                <a:cs typeface="Arial" charset="0"/>
              </a:rPr>
              <a:t>It is important to understand the difference between a company name, trade name and trademark:</a:t>
            </a:r>
          </a:p>
          <a:p>
            <a:pPr algn="just"/>
            <a:r>
              <a:rPr lang="en-US" sz="1200" b="0" i="0" u="none" strike="noStrike" kern="1200" baseline="0" dirty="0" smtClean="0">
                <a:solidFill>
                  <a:schemeClr val="tx1"/>
                </a:solidFill>
                <a:latin typeface="Arial" charset="0"/>
                <a:ea typeface="+mn-ea"/>
                <a:cs typeface="Arial" charset="0"/>
              </a:rPr>
              <a:t>• The </a:t>
            </a:r>
            <a:r>
              <a:rPr lang="en-US" sz="1200" b="1" i="0" u="none" strike="noStrike" kern="1200" baseline="0" dirty="0" smtClean="0">
                <a:solidFill>
                  <a:schemeClr val="tx1"/>
                </a:solidFill>
                <a:latin typeface="Arial" charset="0"/>
                <a:ea typeface="+mn-ea"/>
                <a:cs typeface="Arial" charset="0"/>
              </a:rPr>
              <a:t>company name</a:t>
            </a:r>
            <a:r>
              <a:rPr lang="en-US" sz="1200" b="0" i="0" u="none" strike="noStrike" kern="1200" baseline="0" dirty="0" smtClean="0">
                <a:solidFill>
                  <a:schemeClr val="tx1"/>
                </a:solidFill>
                <a:latin typeface="Arial" charset="0"/>
                <a:ea typeface="+mn-ea"/>
                <a:cs typeface="Arial" charset="0"/>
              </a:rPr>
              <a:t>, or corporate name, is the </a:t>
            </a:r>
            <a:r>
              <a:rPr lang="en-US" sz="1200" b="1" i="0" u="none" strike="noStrike" kern="1200" baseline="0" dirty="0" smtClean="0">
                <a:solidFill>
                  <a:schemeClr val="tx1"/>
                </a:solidFill>
                <a:latin typeface="Arial" charset="0"/>
                <a:ea typeface="+mn-ea"/>
                <a:cs typeface="Arial" charset="0"/>
              </a:rPr>
              <a:t>legal name </a:t>
            </a:r>
            <a:r>
              <a:rPr lang="en-US" sz="1200" b="0" i="0" u="none" strike="noStrike" kern="1200" baseline="0" dirty="0" smtClean="0">
                <a:solidFill>
                  <a:schemeClr val="tx1"/>
                </a:solidFill>
                <a:latin typeface="Arial" charset="0"/>
                <a:ea typeface="+mn-ea"/>
                <a:cs typeface="Arial" charset="0"/>
              </a:rPr>
              <a:t>that is recorded in the company/commercial register. It is used in bylaws, contracts, taxes and other administrative activities to identify your business. It often ends with Ltd, Inc. or another similar abbreviation that denotes the legal character of the business. For example: “</a:t>
            </a:r>
            <a:r>
              <a:rPr lang="en-US" sz="1200" b="0" i="0" u="none" strike="noStrike" kern="1200" baseline="0" dirty="0" err="1" smtClean="0">
                <a:solidFill>
                  <a:schemeClr val="tx1"/>
                </a:solidFill>
                <a:latin typeface="Arial" charset="0"/>
                <a:ea typeface="+mn-ea"/>
                <a:cs typeface="Arial" charset="0"/>
              </a:rPr>
              <a:t>Blackmark</a:t>
            </a:r>
            <a:r>
              <a:rPr lang="en-US" sz="1200" b="0" i="0" u="none" strike="noStrike" kern="1200" baseline="0" dirty="0" smtClean="0">
                <a:solidFill>
                  <a:schemeClr val="tx1"/>
                </a:solidFill>
                <a:latin typeface="Arial" charset="0"/>
                <a:ea typeface="+mn-ea"/>
                <a:cs typeface="Arial" charset="0"/>
              </a:rPr>
              <a:t> International Ltd.”</a:t>
            </a:r>
          </a:p>
          <a:p>
            <a:pPr algn="just"/>
            <a:r>
              <a:rPr lang="en-US" sz="1200" b="1" i="0" u="none" strike="noStrike" kern="1200" baseline="0" dirty="0" smtClean="0">
                <a:solidFill>
                  <a:schemeClr val="tx1"/>
                </a:solidFill>
                <a:latin typeface="Arial" charset="0"/>
                <a:ea typeface="+mn-ea"/>
                <a:cs typeface="Arial" charset="0"/>
              </a:rPr>
              <a:t>• A trade name</a:t>
            </a:r>
            <a:r>
              <a:rPr lang="en-US" sz="1200" b="0" i="0" u="none" strike="noStrike" kern="1200" baseline="0" dirty="0" smtClean="0">
                <a:solidFill>
                  <a:schemeClr val="tx1"/>
                </a:solidFill>
                <a:latin typeface="Arial" charset="0"/>
                <a:ea typeface="+mn-ea"/>
                <a:cs typeface="Arial" charset="0"/>
              </a:rPr>
              <a:t>, or business name, is the name that you use to </a:t>
            </a:r>
            <a:r>
              <a:rPr lang="en-US" sz="1200" b="1" i="0" u="none" strike="noStrike" kern="1200" baseline="0" dirty="0" smtClean="0">
                <a:solidFill>
                  <a:schemeClr val="tx1"/>
                </a:solidFill>
                <a:latin typeface="Arial" charset="0"/>
                <a:ea typeface="+mn-ea"/>
                <a:cs typeface="Arial" charset="0"/>
              </a:rPr>
              <a:t>identify </a:t>
            </a:r>
            <a:r>
              <a:rPr lang="en-US" sz="1200" b="0" i="0" u="none" strike="noStrike" kern="1200" baseline="0" dirty="0" smtClean="0">
                <a:solidFill>
                  <a:schemeClr val="tx1"/>
                </a:solidFill>
                <a:latin typeface="Arial" charset="0"/>
                <a:ea typeface="+mn-ea"/>
                <a:cs typeface="Arial" charset="0"/>
              </a:rPr>
              <a:t>your business when communicating with your clients. This may or may not be the same as the company name. In most countries, you acquire certain exclusive rights in a trade/business name merely by using it in public (i.e., without any legal registration or formality).</a:t>
            </a:r>
          </a:p>
          <a:p>
            <a:pPr algn="just"/>
            <a:r>
              <a:rPr lang="en-US" sz="1200" b="0" i="0" u="none" strike="noStrike" kern="1200" baseline="0" dirty="0" smtClean="0">
                <a:solidFill>
                  <a:schemeClr val="tx1"/>
                </a:solidFill>
                <a:latin typeface="Arial" charset="0"/>
                <a:ea typeface="+mn-ea"/>
                <a:cs typeface="Arial" charset="0"/>
              </a:rPr>
              <a:t>• A </a:t>
            </a:r>
            <a:r>
              <a:rPr lang="en-US" sz="1200" b="1" i="0" u="none" strike="noStrike" kern="1200" baseline="0" dirty="0" smtClean="0">
                <a:solidFill>
                  <a:schemeClr val="tx1"/>
                </a:solidFill>
                <a:latin typeface="Arial" charset="0"/>
                <a:ea typeface="+mn-ea"/>
                <a:cs typeface="Arial" charset="0"/>
              </a:rPr>
              <a:t>trademark</a:t>
            </a:r>
            <a:r>
              <a:rPr lang="en-US" sz="1200" b="0" i="0" u="none" strike="noStrike" kern="1200" baseline="0" dirty="0" smtClean="0">
                <a:solidFill>
                  <a:schemeClr val="tx1"/>
                </a:solidFill>
                <a:latin typeface="Arial" charset="0"/>
                <a:ea typeface="+mn-ea"/>
                <a:cs typeface="Arial" charset="0"/>
              </a:rPr>
              <a:t>, or mark, is a sign that you use to </a:t>
            </a:r>
            <a:r>
              <a:rPr lang="en-US" sz="1200" b="1" i="0" u="none" strike="noStrike" kern="1200" baseline="0" dirty="0" smtClean="0">
                <a:solidFill>
                  <a:schemeClr val="tx1"/>
                </a:solidFill>
                <a:latin typeface="Arial" charset="0"/>
                <a:ea typeface="+mn-ea"/>
                <a:cs typeface="Arial" charset="0"/>
              </a:rPr>
              <a:t>distinguish the products </a:t>
            </a:r>
            <a:r>
              <a:rPr lang="en-US" sz="1200" b="0" i="0" u="none" strike="noStrike" kern="1200" baseline="0" dirty="0" smtClean="0">
                <a:solidFill>
                  <a:schemeClr val="tx1"/>
                </a:solidFill>
                <a:latin typeface="Arial" charset="0"/>
                <a:ea typeface="+mn-ea"/>
                <a:cs typeface="Arial" charset="0"/>
              </a:rPr>
              <a:t>of your business from those of competitors. Even a small business may have more than one trademark. For instance, </a:t>
            </a:r>
            <a:r>
              <a:rPr lang="en-US" sz="1200" b="0" i="0" u="none" strike="noStrike" kern="1200" baseline="0" dirty="0" err="1" smtClean="0">
                <a:solidFill>
                  <a:schemeClr val="tx1"/>
                </a:solidFill>
                <a:latin typeface="Arial" charset="0"/>
                <a:ea typeface="+mn-ea"/>
                <a:cs typeface="Arial" charset="0"/>
              </a:rPr>
              <a:t>Blackmark</a:t>
            </a:r>
            <a:r>
              <a:rPr lang="en-US" sz="1200" b="0" i="0" u="none" strike="noStrike" kern="1200" baseline="0" dirty="0" smtClean="0">
                <a:solidFill>
                  <a:schemeClr val="tx1"/>
                </a:solidFill>
                <a:latin typeface="Arial" charset="0"/>
                <a:ea typeface="+mn-ea"/>
                <a:cs typeface="Arial" charset="0"/>
              </a:rPr>
              <a:t> International Ltd. may sell one of its products as BLACKMARK but another as REDMARK. Companies may use a specific trademark to identify all their products, a particular range of products or one specific type of product. When a business uses its trade name, or a part of it, as a trademark, it should also register it as a trademark.</a:t>
            </a:r>
          </a:p>
          <a:p>
            <a:pPr algn="just"/>
            <a:r>
              <a:rPr lang="en-US" sz="1200" b="0" i="1" u="none" strike="noStrike" kern="1200" baseline="0" dirty="0" smtClean="0">
                <a:solidFill>
                  <a:schemeClr val="tx1"/>
                </a:solidFill>
                <a:latin typeface="Arial" charset="0"/>
                <a:ea typeface="+mn-ea"/>
                <a:cs typeface="Arial" charset="0"/>
              </a:rPr>
              <a:t>Examples: </a:t>
            </a:r>
            <a:r>
              <a:rPr lang="en-US" sz="1200" b="0" i="0" u="none" strike="noStrike" kern="1200" baseline="0" dirty="0" err="1" smtClean="0">
                <a:solidFill>
                  <a:schemeClr val="tx1"/>
                </a:solidFill>
                <a:latin typeface="Arial" charset="0"/>
                <a:ea typeface="+mn-ea"/>
                <a:cs typeface="Arial" charset="0"/>
              </a:rPr>
              <a:t>Industria</a:t>
            </a:r>
            <a:r>
              <a:rPr lang="en-US" sz="1200" b="0" i="0" u="none" strike="noStrike" kern="1200" baseline="0" dirty="0" smtClean="0">
                <a:solidFill>
                  <a:schemeClr val="tx1"/>
                </a:solidFill>
                <a:latin typeface="Arial" charset="0"/>
                <a:ea typeface="+mn-ea"/>
                <a:cs typeface="Arial" charset="0"/>
              </a:rPr>
              <a:t> de </a:t>
            </a:r>
            <a:r>
              <a:rPr lang="en-US" sz="1200" b="0" i="0" u="none" strike="noStrike" kern="1200" baseline="0" dirty="0" err="1" smtClean="0">
                <a:solidFill>
                  <a:schemeClr val="tx1"/>
                </a:solidFill>
                <a:latin typeface="Arial" charset="0"/>
                <a:ea typeface="+mn-ea"/>
                <a:cs typeface="Arial" charset="0"/>
              </a:rPr>
              <a:t>Diseño</a:t>
            </a:r>
            <a:r>
              <a:rPr lang="en-US" sz="1200" b="0" i="0" u="none" strike="noStrike" kern="1200" baseline="0" dirty="0" smtClean="0">
                <a:solidFill>
                  <a:schemeClr val="tx1"/>
                </a:solidFill>
                <a:latin typeface="Arial" charset="0"/>
                <a:ea typeface="+mn-ea"/>
                <a:cs typeface="Arial" charset="0"/>
              </a:rPr>
              <a:t> </a:t>
            </a:r>
            <a:r>
              <a:rPr lang="en-US" sz="1200" b="0" i="0" u="none" strike="noStrike" kern="1200" baseline="0" dirty="0" err="1" smtClean="0">
                <a:solidFill>
                  <a:schemeClr val="tx1"/>
                </a:solidFill>
                <a:latin typeface="Arial" charset="0"/>
                <a:ea typeface="+mn-ea"/>
                <a:cs typeface="Arial" charset="0"/>
              </a:rPr>
              <a:t>Textil</a:t>
            </a:r>
            <a:r>
              <a:rPr lang="en-US" sz="1200" b="0" i="0" u="none" strike="noStrike" kern="1200" baseline="0" dirty="0" smtClean="0">
                <a:solidFill>
                  <a:schemeClr val="tx1"/>
                </a:solidFill>
                <a:latin typeface="Arial" charset="0"/>
                <a:ea typeface="+mn-ea"/>
                <a:cs typeface="Arial" charset="0"/>
              </a:rPr>
              <a:t>, S.A. is a Spanish corporation and one of the world’s largest fashion groups. The company uses the trade name INDITEX® and owns trademarks like ZARA®, BERSHKA® and MASSIMO DUTTI®, but also INDITEX® and GRUPO INDITEX®.</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30</a:t>
            </a:fld>
            <a:endParaRPr lang="en-US"/>
          </a:p>
        </p:txBody>
      </p:sp>
    </p:spTree>
    <p:extLst>
      <p:ext uri="{BB962C8B-B14F-4D97-AF65-F5344CB8AC3E}">
        <p14:creationId xmlns:p14="http://schemas.microsoft.com/office/powerpoint/2010/main" val="2708956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THIS SLIDE COULD BE ADAPTED TO THE DEFINTION OF TRADEMARKS OF THE COUNTRY IN QUESTION. </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0" u="none" strike="noStrike" kern="1200" baseline="0" dirty="0" smtClean="0">
                <a:solidFill>
                  <a:schemeClr val="tx1"/>
                </a:solidFill>
                <a:latin typeface="Arial" charset="0"/>
                <a:ea typeface="+mn-ea"/>
                <a:cs typeface="Arial" charset="0"/>
              </a:rPr>
              <a:t>Non-traditional trademarks are rare and many countries limit what may be registered as a trademark, generally allowing only signs that are visually perceptible or can be represented graphically.</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dirty="0" smtClean="0"/>
              <a:t>Brand and trademark is not the same. Brand has a much wider meaning and refers to the visual, emotional, rational and cultural image that customers associate with a company or product. Trademarks are a vital element of a brand, but a brand will usually also include other elements such as designs, trade dress, slogans, symbols and sounds, along with the concept, image and reputation that connect consumers with specified products. For example, the word MERCEDES-BENZ® and the three-pointed star design are two of the trademarks used to identify the German manufacturer Daimler AG. The Mercedes brand encompasses the cars, technology, innovative design, trademarks and the customer’s feeling of associating himself/ herself with an item of quality and luxury.</a:t>
            </a:r>
          </a:p>
          <a:p>
            <a:pPr algn="just"/>
            <a:endParaRPr lang="en-US" dirty="0" smtClean="0"/>
          </a:p>
          <a:p>
            <a:pPr algn="just"/>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a:t>
            </a:fld>
            <a:endParaRPr lang="en-US"/>
          </a:p>
        </p:txBody>
      </p:sp>
    </p:spTree>
    <p:extLst>
      <p:ext uri="{BB962C8B-B14F-4D97-AF65-F5344CB8AC3E}">
        <p14:creationId xmlns:p14="http://schemas.microsoft.com/office/powerpoint/2010/main" val="2770591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100" b="1" i="0" u="none" strike="noStrike" kern="1200" baseline="0" dirty="0" smtClean="0">
                <a:solidFill>
                  <a:schemeClr val="tx1"/>
                </a:solidFill>
              </a:rPr>
              <a:t>• Generic terms </a:t>
            </a:r>
            <a:r>
              <a:rPr lang="en-US" sz="1100" b="0" i="0" u="none" strike="noStrike" kern="1200" baseline="0" dirty="0" smtClean="0">
                <a:solidFill>
                  <a:schemeClr val="tx1"/>
                </a:solidFill>
              </a:rPr>
              <a:t>never receive trademark protection (for example, the word PHONE filed as a trademark for mobile phones).</a:t>
            </a:r>
          </a:p>
          <a:p>
            <a:pPr algn="just"/>
            <a:r>
              <a:rPr lang="en-US" sz="1100" b="1" i="0" u="none" strike="noStrike" kern="1200" baseline="0" dirty="0" smtClean="0">
                <a:solidFill>
                  <a:schemeClr val="tx1"/>
                </a:solidFill>
              </a:rPr>
              <a:t>•</a:t>
            </a:r>
            <a:r>
              <a:rPr lang="en-US" sz="1100" b="1" i="0" u="none" strike="noStrike" kern="1200" dirty="0" smtClean="0">
                <a:solidFill>
                  <a:schemeClr val="tx1"/>
                </a:solidFill>
              </a:rPr>
              <a:t> </a:t>
            </a:r>
            <a:r>
              <a:rPr lang="en-US" sz="1100" b="1" i="0" u="none" strike="noStrike" kern="1200" baseline="0" dirty="0" smtClean="0">
                <a:solidFill>
                  <a:schemeClr val="tx1"/>
                </a:solidFill>
              </a:rPr>
              <a:t>Signs lacking distinctiveness</a:t>
            </a:r>
            <a:r>
              <a:rPr lang="en-US" sz="1100" b="0" i="0" u="none" strike="noStrike" kern="1200" baseline="0" dirty="0" smtClean="0">
                <a:solidFill>
                  <a:schemeClr val="tx1"/>
                </a:solidFill>
              </a:rPr>
              <a:t> </a:t>
            </a:r>
            <a:r>
              <a:rPr lang="en-US" sz="1100" i="0" u="none" strike="noStrike" kern="1200" baseline="0" dirty="0" smtClean="0">
                <a:solidFill>
                  <a:schemeClr val="tx1"/>
                </a:solidFill>
              </a:rPr>
              <a:t>Descriptive</a:t>
            </a:r>
            <a:r>
              <a:rPr lang="en-US" sz="1100" b="1" i="0" u="none" strike="noStrike" kern="1200" baseline="0" dirty="0" smtClean="0">
                <a:solidFill>
                  <a:schemeClr val="tx1"/>
                </a:solidFill>
              </a:rPr>
              <a:t> </a:t>
            </a:r>
            <a:r>
              <a:rPr lang="en-US" sz="1100" b="0" i="0" u="none" strike="noStrike" kern="1200" baseline="0" dirty="0" smtClean="0">
                <a:solidFill>
                  <a:schemeClr val="tx1"/>
                </a:solidFill>
              </a:rPr>
              <a:t>words or signs, </a:t>
            </a:r>
            <a:r>
              <a:rPr lang="en-US" sz="1100" i="0" u="none" strike="noStrike" kern="1200" baseline="0" dirty="0" smtClean="0">
                <a:solidFill>
                  <a:schemeClr val="tx1"/>
                </a:solidFill>
              </a:rPr>
              <a:t>geographically descriptive </a:t>
            </a:r>
            <a:r>
              <a:rPr lang="en-US" sz="1100" dirty="0" smtClean="0"/>
              <a:t>words </a:t>
            </a:r>
            <a:r>
              <a:rPr lang="en-US" sz="1100" dirty="0"/>
              <a:t>or signs, </a:t>
            </a:r>
            <a:r>
              <a:rPr lang="en-US" sz="1100" dirty="0" smtClean="0"/>
              <a:t>(</a:t>
            </a:r>
            <a:r>
              <a:rPr lang="en-US" sz="1100" b="0" i="0" u="none" strike="noStrike" kern="1200" baseline="0" dirty="0" smtClean="0">
                <a:solidFill>
                  <a:schemeClr val="tx1"/>
                </a:solidFill>
              </a:rPr>
              <a:t>a music band in Belgium, called BELGIAN BAND is geographically descriptive and therefore not distinctive),</a:t>
            </a:r>
            <a:r>
              <a:rPr lang="en-US" sz="1100" b="0" i="0" u="none" strike="noStrike" kern="1200" dirty="0" smtClean="0">
                <a:solidFill>
                  <a:schemeClr val="tx1"/>
                </a:solidFill>
              </a:rPr>
              <a:t> a</a:t>
            </a:r>
            <a:r>
              <a:rPr lang="en-US" sz="1100" i="0" u="none" strike="noStrike" kern="1200" baseline="0" dirty="0" smtClean="0">
                <a:solidFill>
                  <a:schemeClr val="tx1"/>
                </a:solidFill>
              </a:rPr>
              <a:t>dvertising</a:t>
            </a:r>
            <a:r>
              <a:rPr lang="en-US" sz="1100" b="1" i="0" u="none" strike="noStrike" kern="1200" baseline="0" dirty="0" smtClean="0">
                <a:solidFill>
                  <a:schemeClr val="tx1"/>
                </a:solidFill>
              </a:rPr>
              <a:t> </a:t>
            </a:r>
            <a:r>
              <a:rPr lang="en-US" sz="1100" i="0" u="none" strike="noStrike" kern="1200" baseline="0" dirty="0" smtClean="0">
                <a:solidFill>
                  <a:schemeClr val="tx1"/>
                </a:solidFill>
              </a:rPr>
              <a:t>slogans</a:t>
            </a:r>
            <a:r>
              <a:rPr lang="en-US" sz="1100" b="0" i="0" u="none" strike="noStrike" kern="1200" baseline="0" dirty="0" smtClean="0">
                <a:solidFill>
                  <a:schemeClr val="tx1"/>
                </a:solidFill>
              </a:rPr>
              <a:t>, if they consist of highly descriptive and non-distinctive material and are incapable of distinguishing the source.</a:t>
            </a:r>
          </a:p>
          <a:p>
            <a:pPr algn="just"/>
            <a:r>
              <a:rPr lang="en-US" sz="1100" b="1" i="0" u="none" strike="noStrike" kern="1200" baseline="0" dirty="0" smtClean="0">
                <a:solidFill>
                  <a:schemeClr val="tx1"/>
                </a:solidFill>
              </a:rPr>
              <a:t>• Trademarks based on someone’s name. </a:t>
            </a:r>
            <a:r>
              <a:rPr lang="en-US" sz="1100" b="0" i="0" u="none" strike="noStrike" kern="1200" baseline="0" dirty="0" smtClean="0">
                <a:solidFill>
                  <a:schemeClr val="tx1"/>
                </a:solidFill>
              </a:rPr>
              <a:t>In some countries this may be an absolute ground for refusal but in most countries the name of a natural person or of a legal entity and even a pseudonym may be registered as a trademark.</a:t>
            </a:r>
          </a:p>
          <a:p>
            <a:pPr algn="just"/>
            <a:r>
              <a:rPr lang="en-US" sz="1100" b="1" i="0" u="none" strike="noStrike" kern="1200" baseline="0" dirty="0" smtClean="0">
                <a:solidFill>
                  <a:schemeClr val="tx1"/>
                </a:solidFill>
              </a:rPr>
              <a:t>• Deceptive signs. </a:t>
            </a:r>
            <a:r>
              <a:rPr lang="en-US" sz="1100" b="0" i="0" u="none" strike="noStrike" kern="1200" baseline="0" dirty="0" smtClean="0">
                <a:solidFill>
                  <a:schemeClr val="tx1"/>
                </a:solidFill>
              </a:rPr>
              <a:t>These are signs that are likely to deceive or mislead consumers as to the nature, quality or geographical origin of the product. For example, marketing margarine under a trademark featuring a “cow” would probably be rejected as it would be considered misleading for consumers, who are likely to associate the sign with dairy products (i.e., butter).</a:t>
            </a:r>
          </a:p>
          <a:p>
            <a:pPr algn="just"/>
            <a:r>
              <a:rPr lang="en-US" sz="1100" b="1" i="0" u="none" strike="noStrike" kern="1200" baseline="0" dirty="0" smtClean="0">
                <a:solidFill>
                  <a:schemeClr val="tx1"/>
                </a:solidFill>
              </a:rPr>
              <a:t>• Functional features. </a:t>
            </a:r>
            <a:r>
              <a:rPr lang="en-US" sz="1100" b="0" i="0" u="none" strike="noStrike" kern="1200" baseline="0" dirty="0" smtClean="0">
                <a:solidFill>
                  <a:schemeClr val="tx1"/>
                </a:solidFill>
              </a:rPr>
              <a:t>Functional elements of a product’s shape or packaging, as opposed to purely decorative elements, are generally not protectable as a trademark.</a:t>
            </a:r>
          </a:p>
          <a:p>
            <a:pPr algn="just"/>
            <a:r>
              <a:rPr lang="en-US" sz="1100" b="1" i="0" u="none" strike="noStrike" kern="1200" baseline="0" dirty="0" smtClean="0">
                <a:solidFill>
                  <a:schemeClr val="tx1"/>
                </a:solidFill>
              </a:rPr>
              <a:t>• Signs which are considered to be contrary to public order or morality. </a:t>
            </a:r>
            <a:r>
              <a:rPr lang="en-US" sz="1100" b="0" i="0" u="none" strike="noStrike" kern="1200" baseline="0" dirty="0" smtClean="0">
                <a:solidFill>
                  <a:schemeClr val="tx1"/>
                </a:solidFill>
              </a:rPr>
              <a:t>Words and illustrations that are considered to violate commonly accepted norms of morality and religion are generally not allowed to be registered as trademarks.</a:t>
            </a:r>
          </a:p>
          <a:p>
            <a:pPr algn="just"/>
            <a:r>
              <a:rPr lang="en-US" sz="1100" b="1" i="0" u="none" strike="noStrike" kern="1200" baseline="0" dirty="0" smtClean="0">
                <a:solidFill>
                  <a:schemeClr val="tx1"/>
                </a:solidFill>
              </a:rPr>
              <a:t>• Lists of prohibited names or symbols. </a:t>
            </a:r>
            <a:r>
              <a:rPr lang="en-US" sz="1100" b="0" i="0" u="none" strike="noStrike" kern="1200" baseline="0" dirty="0" smtClean="0">
                <a:solidFill>
                  <a:schemeClr val="tx1"/>
                </a:solidFill>
              </a:rPr>
              <a:t>Some countries have a list of specific signs that are excluded from registration. </a:t>
            </a:r>
          </a:p>
          <a:p>
            <a:pPr algn="just"/>
            <a:r>
              <a:rPr lang="en-US" sz="1100" b="0" i="0" u="none" strike="noStrike" kern="1200" baseline="0" dirty="0" smtClean="0">
                <a:solidFill>
                  <a:schemeClr val="tx1"/>
                </a:solidFill>
              </a:rPr>
              <a:t>Applications are rejected on </a:t>
            </a:r>
            <a:r>
              <a:rPr lang="en-US" sz="1100" b="1" i="0" u="none" strike="noStrike" kern="1200" baseline="0" dirty="0" smtClean="0">
                <a:solidFill>
                  <a:schemeClr val="tx1"/>
                </a:solidFill>
              </a:rPr>
              <a:t>“relative grounds” </a:t>
            </a:r>
            <a:r>
              <a:rPr lang="en-US" sz="1100" b="0" i="0" u="none" strike="noStrike" kern="1200" baseline="0" dirty="0" smtClean="0">
                <a:solidFill>
                  <a:schemeClr val="tx1"/>
                </a:solidFill>
              </a:rPr>
              <a:t>when the proposed trademark conflicts with </a:t>
            </a:r>
            <a:r>
              <a:rPr lang="en-US" sz="1100" b="1" i="0" u="none" strike="noStrike" kern="1200" baseline="0" dirty="0" smtClean="0">
                <a:solidFill>
                  <a:schemeClr val="tx1"/>
                </a:solidFill>
              </a:rPr>
              <a:t>prior trademark rights</a:t>
            </a:r>
            <a:r>
              <a:rPr lang="en-US" sz="1100" b="0" i="0" u="none" strike="noStrike" kern="1200" baseline="0" dirty="0" smtClean="0">
                <a:solidFill>
                  <a:schemeClr val="tx1"/>
                </a:solidFill>
              </a:rPr>
              <a:t>. In many countries, a trademark can also be refused if it is in conflict with </a:t>
            </a:r>
            <a:r>
              <a:rPr lang="en-US" sz="1100" b="1" i="0" u="none" strike="noStrike" kern="1200" baseline="0" dirty="0" smtClean="0">
                <a:solidFill>
                  <a:schemeClr val="tx1"/>
                </a:solidFill>
              </a:rPr>
              <a:t>other prior rights</a:t>
            </a:r>
            <a:r>
              <a:rPr lang="en-US" sz="1100" b="0" i="0" u="none" strike="noStrike" kern="1200" baseline="0" dirty="0" smtClean="0">
                <a:solidFill>
                  <a:schemeClr val="tx1"/>
                </a:solidFill>
              </a:rPr>
              <a:t>, for example: industrial design, copyright, personal/company/business names, commercial designation, geographical indication or signs of indigenous peoples.</a:t>
            </a:r>
            <a:endParaRPr lang="en-US" sz="110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31</a:t>
            </a:fld>
            <a:endParaRPr lang="en-US"/>
          </a:p>
        </p:txBody>
      </p:sp>
    </p:spTree>
    <p:extLst>
      <p:ext uri="{BB962C8B-B14F-4D97-AF65-F5344CB8AC3E}">
        <p14:creationId xmlns:p14="http://schemas.microsoft.com/office/powerpoint/2010/main" val="5613515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Search in trademark databases for registered trademarks and pending trademark applications.</a:t>
            </a:r>
          </a:p>
          <a:p>
            <a:pPr algn="just"/>
            <a:r>
              <a:rPr lang="en-US" sz="1200" b="0" i="0" u="none" strike="noStrike" kern="1200" baseline="0" dirty="0" smtClean="0">
                <a:solidFill>
                  <a:schemeClr val="tx1"/>
                </a:solidFill>
                <a:latin typeface="Arial" charset="0"/>
                <a:ea typeface="+mn-ea"/>
                <a:cs typeface="Arial" charset="0"/>
              </a:rPr>
              <a:t>Search also for possibly conflicting unregistered trademarks that are already in use.</a:t>
            </a:r>
          </a:p>
          <a:p>
            <a:pPr algn="just"/>
            <a:r>
              <a:rPr lang="en-US" sz="1200" b="0" i="0" u="none" strike="noStrike" kern="1200" baseline="0" dirty="0" smtClean="0">
                <a:solidFill>
                  <a:schemeClr val="tx1"/>
                </a:solidFill>
                <a:latin typeface="Arial" charset="0"/>
                <a:ea typeface="+mn-ea"/>
                <a:cs typeface="Arial" charset="0"/>
              </a:rPr>
              <a:t>Look for identical or similar company and domain names, which can be obstacles to the registration of a trademark.</a:t>
            </a:r>
          </a:p>
          <a:p>
            <a:pPr algn="just"/>
            <a:r>
              <a:rPr lang="en-US" sz="1200" b="0" i="0" u="none" strike="noStrike" kern="1200" baseline="0" dirty="0" smtClean="0">
                <a:solidFill>
                  <a:schemeClr val="tx1"/>
                </a:solidFill>
                <a:latin typeface="Arial" charset="0"/>
                <a:ea typeface="+mn-ea"/>
                <a:cs typeface="Arial" charset="0"/>
              </a:rPr>
              <a:t>If the trademark survives this first round of screening, a professional search may be conducted by a trademark agent who can undertake a more comprehensive search as well interpret the search results.</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0" u="none" strike="noStrike" kern="1200" baseline="0" dirty="0" smtClean="0">
                <a:solidFill>
                  <a:schemeClr val="tx1"/>
                </a:solidFill>
                <a:latin typeface="Arial" charset="0"/>
                <a:ea typeface="+mn-ea"/>
                <a:cs typeface="Arial" charset="0"/>
              </a:rPr>
              <a:t>A comprehensive trademark search will include the countries of interest and in the “classes” into which the products fall.  It will identify phonetic and foreign-language equivalents, spelling variations and the like.</a:t>
            </a:r>
          </a:p>
          <a:p>
            <a:pPr algn="just"/>
            <a:r>
              <a:rPr lang="en-US" sz="1200" b="0" i="0" u="none" strike="noStrike" kern="1200" baseline="0" dirty="0" smtClean="0">
                <a:solidFill>
                  <a:schemeClr val="tx1"/>
                </a:solidFill>
                <a:latin typeface="Arial" charset="0"/>
                <a:ea typeface="+mn-ea"/>
                <a:cs typeface="Arial" charset="0"/>
              </a:rPr>
              <a:t>Important to ensure that the proposed trademark(s) are not problematic in other languages</a:t>
            </a:r>
          </a:p>
          <a:p>
            <a:pPr algn="just"/>
            <a:r>
              <a:rPr lang="en-US" sz="1200" b="0" i="0" u="none" strike="noStrike" kern="1200" baseline="0" dirty="0" smtClean="0">
                <a:solidFill>
                  <a:schemeClr val="tx1"/>
                </a:solidFill>
                <a:latin typeface="Arial" charset="0"/>
                <a:ea typeface="+mn-ea"/>
                <a:cs typeface="Arial" charset="0"/>
              </a:rPr>
              <a:t>The search should also include company or business names directories, phone books and specialized trade directories for the industry.</a:t>
            </a:r>
          </a:p>
          <a:p>
            <a:pPr algn="just"/>
            <a:endParaRPr lang="en-US" sz="1200" b="0" i="0" u="none" strike="noStrike" kern="1200" baseline="0" dirty="0" smtClean="0">
              <a:solidFill>
                <a:schemeClr val="tx1"/>
              </a:solidFill>
              <a:latin typeface="Arial" charset="0"/>
              <a:ea typeface="+mn-ea"/>
              <a:cs typeface="Arial" charset="0"/>
            </a:endParaRPr>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32</a:t>
            </a:fld>
            <a:endParaRPr lang="en-US"/>
          </a:p>
        </p:txBody>
      </p:sp>
    </p:spTree>
    <p:extLst>
      <p:ext uri="{BB962C8B-B14F-4D97-AF65-F5344CB8AC3E}">
        <p14:creationId xmlns:p14="http://schemas.microsoft.com/office/powerpoint/2010/main" val="6223875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lnSpc>
                <a:spcPct val="90000"/>
              </a:lnSpc>
            </a:pPr>
            <a:r>
              <a:rPr lang="en-US" altLang="en-US" sz="1050" dirty="0" smtClean="0"/>
              <a:t>THIS SLIDE CAN BE ADAPTED WITH INFORMATION ON COSTS OF REGISTRATION</a:t>
            </a:r>
            <a:r>
              <a:rPr lang="en-US" altLang="en-US" sz="1050" baseline="0" dirty="0" smtClean="0"/>
              <a:t> AND OTHER KNOWN COSTS IN THE </a:t>
            </a:r>
            <a:r>
              <a:rPr lang="en-US" altLang="en-US" sz="1050" dirty="0" smtClean="0"/>
              <a:t>COUNTRY</a:t>
            </a:r>
            <a:endParaRPr lang="en-GB" altLang="en-US" sz="1050" dirty="0" smtClean="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34</a:t>
            </a:fld>
            <a:endParaRPr lang="en-US"/>
          </a:p>
        </p:txBody>
      </p:sp>
    </p:spTree>
    <p:extLst>
      <p:ext uri="{BB962C8B-B14F-4D97-AF65-F5344CB8AC3E}">
        <p14:creationId xmlns:p14="http://schemas.microsoft.com/office/powerpoint/2010/main" val="8816819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THIS SLIDE CAN BE ADAPTED WITH INFORMATION ON TRADEMARK AGENTS IN THE COUNTRY  </a:t>
            </a:r>
          </a:p>
          <a:p>
            <a:pPr algn="just"/>
            <a:r>
              <a:rPr lang="en-US" sz="1200" b="0" i="0" u="none" strike="noStrike" kern="1200" baseline="0" dirty="0" smtClean="0">
                <a:solidFill>
                  <a:schemeClr val="tx1"/>
                </a:solidFill>
                <a:latin typeface="Arial" charset="0"/>
                <a:ea typeface="+mn-ea"/>
                <a:cs typeface="Arial" charset="0"/>
              </a:rPr>
              <a:t>Filing a trademark application is not a routine administrative matter. You have to develop an appropriate strategy</a:t>
            </a:r>
            <a:r>
              <a:rPr lang="en-US" sz="1200" b="1" i="0" u="none" strike="noStrike" kern="1200" baseline="0" dirty="0" smtClean="0">
                <a:solidFill>
                  <a:schemeClr val="tx1"/>
                </a:solidFill>
                <a:latin typeface="Arial" charset="0"/>
                <a:ea typeface="+mn-ea"/>
                <a:cs typeface="Arial" charset="0"/>
              </a:rPr>
              <a:t> </a:t>
            </a:r>
            <a:r>
              <a:rPr lang="en-US" sz="1200" b="0" i="0" u="none" strike="noStrike" kern="1200" baseline="0" dirty="0" smtClean="0">
                <a:solidFill>
                  <a:schemeClr val="tx1"/>
                </a:solidFill>
                <a:latin typeface="Arial" charset="0"/>
                <a:ea typeface="+mn-ea"/>
                <a:cs typeface="Arial" charset="0"/>
              </a:rPr>
              <a:t>regarding the form of the trademark and how broadly or narrowly to describe the relevant goods or services. You have to take into account the search results and possible disputes down the road. You also have to consider future plans for the trademark to make sure all relevant goods or services are covered by the application. In prosecuting applications, you may need practical advice and risk analysis on the best strategy to respond to office actions, particularly a refusal. For all these reasons, the assistance of a trademark agent is generally recommended. If you apply for trademark registration abroad you may be required to have a trademark agent who is resident in the country. The relevant trademark office will be able to provide you with a list of officially approved trademark agents.</a:t>
            </a:r>
          </a:p>
          <a:p>
            <a:pPr algn="just"/>
            <a:endParaRPr lang="en-US" sz="1200" b="0" i="0" u="none" strike="noStrike" kern="1200" baseline="0" dirty="0" smtClean="0">
              <a:solidFill>
                <a:schemeClr val="tx1"/>
              </a:solidFill>
              <a:latin typeface="Arial" charset="0"/>
              <a:ea typeface="+mn-ea"/>
              <a:cs typeface="Arial" charset="0"/>
            </a:endParaRPr>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35</a:t>
            </a:fld>
            <a:endParaRPr lang="en-US"/>
          </a:p>
        </p:txBody>
      </p:sp>
    </p:spTree>
    <p:extLst>
      <p:ext uri="{BB962C8B-B14F-4D97-AF65-F5344CB8AC3E}">
        <p14:creationId xmlns:p14="http://schemas.microsoft.com/office/powerpoint/2010/main" val="4029997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5C8A44-416A-4FE8-A691-431A93CE6B3C}" type="slidenum">
              <a:rPr lang="en-US" altLang="en-US"/>
              <a:pPr/>
              <a:t>36</a:t>
            </a:fld>
            <a:endParaRPr lang="en-US" altLang="en-US"/>
          </a:p>
        </p:txBody>
      </p:sp>
      <p:sp>
        <p:nvSpPr>
          <p:cNvPr id="54274" name="Rectangle 2"/>
          <p:cNvSpPr>
            <a:spLocks noGrp="1" noRot="1" noChangeAspect="1" noChangeArrowheads="1" noTextEdit="1"/>
          </p:cNvSpPr>
          <p:nvPr>
            <p:ph type="sldImg"/>
          </p:nvPr>
        </p:nvSpPr>
        <p:spPr>
          <a:xfrm>
            <a:off x="1371600" y="1143000"/>
            <a:ext cx="4114800" cy="3086100"/>
          </a:xfrm>
          <a:ln/>
        </p:spPr>
      </p:sp>
      <p:sp>
        <p:nvSpPr>
          <p:cNvPr id="54275" name="Rectangle 3"/>
          <p:cNvSpPr>
            <a:spLocks noGrp="1" noChangeArrowheads="1"/>
          </p:cNvSpPr>
          <p:nvPr>
            <p:ph type="body" idx="1"/>
          </p:nvPr>
        </p:nvSpPr>
        <p:spPr/>
        <p:txBody>
          <a:bodyPr/>
          <a:lstStyle/>
          <a:p>
            <a:pPr marL="0" indent="0" algn="just">
              <a:buNone/>
            </a:pPr>
            <a:r>
              <a:rPr lang="en-US" sz="1000" b="0" i="0" u="none" strike="noStrike" kern="1200" baseline="0" dirty="0" smtClean="0">
                <a:solidFill>
                  <a:schemeClr val="tx1"/>
                </a:solidFill>
              </a:rPr>
              <a:t>THIS SLIDE CAN BE ADAPTED WITH INFORMATION ON THE PROCEDURE IN THE COUNTRY</a:t>
            </a:r>
            <a:r>
              <a:rPr lang="en-US" sz="1000" b="1" i="0" u="none" strike="noStrike" kern="1200" baseline="0" dirty="0" smtClean="0">
                <a:solidFill>
                  <a:schemeClr val="tx1"/>
                </a:solidFill>
              </a:rPr>
              <a:t>. </a:t>
            </a:r>
          </a:p>
          <a:p>
            <a:pPr marL="228600" indent="-228600" algn="just">
              <a:buAutoNum type="arabicPeriod"/>
            </a:pPr>
            <a:r>
              <a:rPr lang="en-US" sz="1000" b="1" i="0" u="none" strike="noStrike" kern="1200" baseline="0" dirty="0" smtClean="0">
                <a:solidFill>
                  <a:schemeClr val="tx1"/>
                </a:solidFill>
              </a:rPr>
              <a:t>The application form  - </a:t>
            </a:r>
            <a:r>
              <a:rPr lang="en-US" sz="1000" b="0" i="0" u="none" strike="noStrike" kern="1200" baseline="0" dirty="0" smtClean="0">
                <a:solidFill>
                  <a:schemeClr val="tx1"/>
                </a:solidFill>
              </a:rPr>
              <a:t>A duly completed trademark application form has to</a:t>
            </a:r>
            <a:r>
              <a:rPr lang="en-US" sz="1000" b="0" i="0" u="none" strike="noStrike" kern="1200" dirty="0" smtClean="0">
                <a:solidFill>
                  <a:schemeClr val="tx1"/>
                </a:solidFill>
              </a:rPr>
              <a:t> be submitted </a:t>
            </a:r>
            <a:r>
              <a:rPr lang="en-US" sz="1000" b="0" i="0" u="none" strike="noStrike" kern="1200" baseline="0" dirty="0" smtClean="0">
                <a:solidFill>
                  <a:schemeClr val="tx1"/>
                </a:solidFill>
              </a:rPr>
              <a:t>which will include the contact details of the business, a graphic illustration of the trademark and a description of the goods and services and/or class(</a:t>
            </a:r>
            <a:r>
              <a:rPr lang="en-US" sz="1000" b="0" i="0" u="none" strike="noStrike" kern="1200" baseline="0" dirty="0" err="1" smtClean="0">
                <a:solidFill>
                  <a:schemeClr val="tx1"/>
                </a:solidFill>
              </a:rPr>
              <a:t>es</a:t>
            </a:r>
            <a:r>
              <a:rPr lang="en-US" sz="1000" b="0" i="0" u="none" strike="noStrike" kern="1200" baseline="0" dirty="0" smtClean="0">
                <a:solidFill>
                  <a:schemeClr val="tx1"/>
                </a:solidFill>
              </a:rPr>
              <a:t>) for which the business wishes to obtain trademark registration. </a:t>
            </a:r>
            <a:r>
              <a:rPr lang="en-US" sz="1000" dirty="0"/>
              <a:t>T</a:t>
            </a:r>
            <a:r>
              <a:rPr lang="en-US" sz="1000" b="0" i="0" u="none" strike="noStrike" kern="1200" baseline="0" dirty="0" smtClean="0">
                <a:solidFill>
                  <a:schemeClr val="tx1"/>
                </a:solidFill>
              </a:rPr>
              <a:t>he required fees have to be paid. </a:t>
            </a:r>
            <a:endParaRPr lang="en-US" altLang="en-US" sz="1000" b="0" i="0" u="none" strike="noStrike" kern="1200" baseline="0" dirty="0" smtClean="0">
              <a:solidFill>
                <a:schemeClr val="tx1"/>
              </a:solidFill>
            </a:endParaRPr>
          </a:p>
          <a:p>
            <a:pPr algn="just"/>
            <a:r>
              <a:rPr lang="en-US" sz="1000" b="1" i="0" u="none" strike="noStrike" kern="1200" baseline="0" dirty="0" smtClean="0">
                <a:solidFill>
                  <a:schemeClr val="tx1"/>
                </a:solidFill>
              </a:rPr>
              <a:t>2. Formal examination - </a:t>
            </a:r>
            <a:r>
              <a:rPr lang="en-US" sz="1000" b="0" i="0" u="none" strike="noStrike" kern="1200" baseline="0" dirty="0" smtClean="0">
                <a:solidFill>
                  <a:schemeClr val="tx1"/>
                </a:solidFill>
              </a:rPr>
              <a:t>The office examines the application to make sure that it complies with the administrative requirements or formalities.</a:t>
            </a:r>
            <a:endParaRPr lang="en-GB" altLang="en-US" sz="1000" dirty="0" smtClean="0"/>
          </a:p>
          <a:p>
            <a:pPr algn="just"/>
            <a:r>
              <a:rPr lang="en-US" sz="1000" b="1" i="0" u="none" strike="noStrike" kern="1200" baseline="0" dirty="0" smtClean="0">
                <a:solidFill>
                  <a:schemeClr val="tx1"/>
                </a:solidFill>
              </a:rPr>
              <a:t>3. Substantive examination - </a:t>
            </a:r>
            <a:r>
              <a:rPr lang="en-US" sz="1000" b="0" i="0" u="none" strike="noStrike" kern="1200" baseline="0" dirty="0" smtClean="0">
                <a:solidFill>
                  <a:schemeClr val="tx1"/>
                </a:solidFill>
              </a:rPr>
              <a:t>In some countries, the trademark office does only a partial substantive examination under which it verifies whether the proposed trademark is liable to be rejected on </a:t>
            </a:r>
            <a:r>
              <a:rPr lang="en-US" sz="1000" b="0" i="1" u="none" strike="noStrike" kern="1200" baseline="0" dirty="0" smtClean="0">
                <a:solidFill>
                  <a:schemeClr val="tx1"/>
                </a:solidFill>
              </a:rPr>
              <a:t>absolute grounds</a:t>
            </a:r>
            <a:r>
              <a:rPr lang="en-US" sz="1000" b="0" i="0" u="none" strike="noStrike" kern="1200" baseline="0" dirty="0" smtClean="0">
                <a:solidFill>
                  <a:schemeClr val="tx1"/>
                </a:solidFill>
              </a:rPr>
              <a:t>). If a full substantive examination is done, it will also include examination on </a:t>
            </a:r>
            <a:r>
              <a:rPr lang="en-US" sz="1000" b="0" i="1" u="none" strike="noStrike" kern="1200" baseline="0" dirty="0" smtClean="0">
                <a:solidFill>
                  <a:schemeClr val="tx1"/>
                </a:solidFill>
              </a:rPr>
              <a:t>relative grounds</a:t>
            </a:r>
            <a:r>
              <a:rPr lang="en-US" sz="1000" b="0" i="0" u="none" strike="noStrike" kern="1200" baseline="0" dirty="0" smtClean="0">
                <a:solidFill>
                  <a:schemeClr val="tx1"/>
                </a:solidFill>
              </a:rPr>
              <a:t>, meaning the office will also check if the proposed trademark conflicts with an existing trademark on the register in the relevant class(</a:t>
            </a:r>
            <a:r>
              <a:rPr lang="en-US" sz="1000" b="0" i="0" u="none" strike="noStrike" kern="1200" baseline="0" dirty="0" err="1" smtClean="0">
                <a:solidFill>
                  <a:schemeClr val="tx1"/>
                </a:solidFill>
              </a:rPr>
              <a:t>es</a:t>
            </a:r>
            <a:r>
              <a:rPr lang="en-US" sz="1000" b="0" i="0" u="none" strike="noStrike" kern="1200" baseline="0" dirty="0" smtClean="0">
                <a:solidFill>
                  <a:schemeClr val="tx1"/>
                </a:solidFill>
              </a:rPr>
              <a:t>).</a:t>
            </a:r>
          </a:p>
          <a:p>
            <a:pPr algn="just"/>
            <a:r>
              <a:rPr lang="en-US" sz="1000" b="1" i="0" u="none" strike="noStrike" kern="1200" baseline="0" dirty="0" smtClean="0">
                <a:solidFill>
                  <a:schemeClr val="tx1"/>
                </a:solidFill>
              </a:rPr>
              <a:t>4. Publication and opposition - </a:t>
            </a:r>
            <a:r>
              <a:rPr lang="en-US" sz="1000" b="0" i="0" u="none" strike="noStrike" kern="1200" baseline="0" dirty="0" smtClean="0">
                <a:solidFill>
                  <a:schemeClr val="tx1"/>
                </a:solidFill>
              </a:rPr>
              <a:t>In many countries, the trademark is published in a journal, with a set period of time for others to oppose its registration. In a number of other countries, the trademark is published only after it has been registered, with a subsequent period provided for petitions to cancel the registration.</a:t>
            </a:r>
          </a:p>
          <a:p>
            <a:pPr algn="just"/>
            <a:r>
              <a:rPr lang="en-US" sz="1000" b="1" i="0" u="none" strike="noStrike" kern="1200" baseline="0" dirty="0" smtClean="0">
                <a:solidFill>
                  <a:schemeClr val="tx1"/>
                </a:solidFill>
              </a:rPr>
              <a:t>5. Registration - </a:t>
            </a:r>
            <a:r>
              <a:rPr lang="en-US" sz="1000" b="0" i="0" u="none" strike="noStrike" kern="1200" baseline="0" dirty="0" smtClean="0">
                <a:solidFill>
                  <a:schemeClr val="tx1"/>
                </a:solidFill>
              </a:rPr>
              <a:t>Once it has been decided that there are no grounds for refusal, the trademark is registered, and a registration certificate is issued that is generally valid for 10 years.</a:t>
            </a:r>
          </a:p>
          <a:p>
            <a:pPr algn="just"/>
            <a:r>
              <a:rPr lang="en-US" sz="1000" b="1" i="0" u="none" strike="noStrike" kern="1200" baseline="0" dirty="0" smtClean="0">
                <a:solidFill>
                  <a:schemeClr val="tx1"/>
                </a:solidFill>
              </a:rPr>
              <a:t>6. Renewal - </a:t>
            </a:r>
            <a:r>
              <a:rPr lang="en-US" sz="1000" b="0" i="0" u="none" strike="noStrike" kern="1200" baseline="0" dirty="0" smtClean="0">
                <a:solidFill>
                  <a:schemeClr val="tx1"/>
                </a:solidFill>
              </a:rPr>
              <a:t>The trademark may be renewed indefinitely by paying the required renewal fees, but the registration may be canceled entirely or for certain goods/services if the trademark has not been used for a certain period of time specified in the relevant trademark law.</a:t>
            </a:r>
          </a:p>
          <a:p>
            <a:pPr algn="just"/>
            <a:endParaRPr lang="en-US" sz="1200" b="0" i="0" u="none" strike="noStrike" kern="1200" baseline="0" dirty="0" smtClean="0">
              <a:solidFill>
                <a:schemeClr val="tx1"/>
              </a:solidFill>
              <a:latin typeface="Arial" charset="0"/>
              <a:ea typeface="+mn-ea"/>
              <a:cs typeface="Arial" charset="0"/>
            </a:endParaRPr>
          </a:p>
          <a:p>
            <a:pPr algn="just"/>
            <a:endParaRPr lang="en-US" sz="1200" b="0" i="0" u="none" strike="noStrike" kern="1200" baseline="0" dirty="0" smtClean="0">
              <a:solidFill>
                <a:schemeClr val="tx1"/>
              </a:solidFill>
              <a:latin typeface="Arial" charset="0"/>
              <a:ea typeface="+mn-ea"/>
              <a:cs typeface="Arial" charset="0"/>
            </a:endParaRPr>
          </a:p>
        </p:txBody>
      </p:sp>
    </p:spTree>
    <p:extLst>
      <p:ext uri="{BB962C8B-B14F-4D97-AF65-F5344CB8AC3E}">
        <p14:creationId xmlns:p14="http://schemas.microsoft.com/office/powerpoint/2010/main" val="2438494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1" u="none" strike="noStrike" kern="1200" baseline="0" dirty="0" smtClean="0">
                <a:solidFill>
                  <a:schemeClr val="tx1"/>
                </a:solidFill>
                <a:latin typeface="Arial" charset="0"/>
                <a:ea typeface="+mn-ea"/>
                <a:cs typeface="Arial" charset="0"/>
              </a:rPr>
              <a:t>Example: </a:t>
            </a:r>
            <a:r>
              <a:rPr lang="en-US" sz="1200" b="0" i="0" u="none" strike="noStrike" kern="1200" baseline="0" dirty="0" smtClean="0">
                <a:solidFill>
                  <a:schemeClr val="tx1"/>
                </a:solidFill>
                <a:latin typeface="Arial" charset="0"/>
                <a:ea typeface="+mn-ea"/>
                <a:cs typeface="Arial" charset="0"/>
              </a:rPr>
              <a:t>DELTA® is a registered trademark in the European Union belonging to different companies for air transportation services,</a:t>
            </a:r>
          </a:p>
          <a:p>
            <a:pPr algn="just"/>
            <a:r>
              <a:rPr lang="en-US" sz="1200" b="0" i="0" u="none" strike="noStrike" kern="1200" baseline="0" dirty="0" smtClean="0">
                <a:solidFill>
                  <a:schemeClr val="tx1"/>
                </a:solidFill>
                <a:latin typeface="Arial" charset="0"/>
                <a:ea typeface="+mn-ea"/>
                <a:cs typeface="Arial" charset="0"/>
              </a:rPr>
              <a:t>welding machines, swimming pools and cigarettes. </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0" u="none" strike="noStrike" kern="1200" baseline="0" dirty="0" smtClean="0">
                <a:solidFill>
                  <a:schemeClr val="tx1"/>
                </a:solidFill>
                <a:latin typeface="Arial" charset="0"/>
                <a:ea typeface="+mn-ea"/>
                <a:cs typeface="Arial" charset="0"/>
              </a:rPr>
              <a:t>Having to deal with identical or similar trademarks in the same marketplace is a situation that is best avoided by conducting a timely trademark search. If, despite such efforts, a conflict arises with the same or a confusingly similar trademark, you will need to judge in each case what would be the appropriate response:</a:t>
            </a:r>
          </a:p>
          <a:p>
            <a:pPr algn="just"/>
            <a:r>
              <a:rPr lang="en-US" sz="1200" b="0" i="0" u="none" strike="noStrike" kern="1200" baseline="0" dirty="0" smtClean="0">
                <a:solidFill>
                  <a:schemeClr val="tx1"/>
                </a:solidFill>
                <a:latin typeface="Arial" charset="0"/>
                <a:ea typeface="+mn-ea"/>
                <a:cs typeface="Arial" charset="0"/>
              </a:rPr>
              <a:t>• One option is to enter into a </a:t>
            </a:r>
            <a:r>
              <a:rPr lang="en-US" sz="1200" b="1" i="0" u="none" strike="noStrike" kern="1200" baseline="0" dirty="0" smtClean="0">
                <a:solidFill>
                  <a:schemeClr val="tx1"/>
                </a:solidFill>
                <a:latin typeface="Arial" charset="0"/>
                <a:ea typeface="+mn-ea"/>
                <a:cs typeface="Arial" charset="0"/>
              </a:rPr>
              <a:t>coexistence agreement </a:t>
            </a:r>
            <a:r>
              <a:rPr lang="en-US" sz="1200" b="0" i="0" u="none" strike="noStrike" kern="1200" baseline="0" dirty="0" smtClean="0">
                <a:solidFill>
                  <a:schemeClr val="tx1"/>
                </a:solidFill>
                <a:latin typeface="Arial" charset="0"/>
                <a:ea typeface="+mn-ea"/>
                <a:cs typeface="Arial" charset="0"/>
              </a:rPr>
              <a:t>with the owner of the conflicting trademark. The main objective of such an agreement is to achieve peaceful coexistence by spelling out how the parties can exist together in the marketplace.</a:t>
            </a:r>
          </a:p>
          <a:p>
            <a:pPr algn="just"/>
            <a:r>
              <a:rPr lang="en-US" sz="1200" b="0" i="0" u="none" strike="noStrike" kern="1200" baseline="0" dirty="0" smtClean="0">
                <a:solidFill>
                  <a:schemeClr val="tx1"/>
                </a:solidFill>
                <a:latin typeface="Arial" charset="0"/>
                <a:ea typeface="+mn-ea"/>
                <a:cs typeface="Arial" charset="0"/>
              </a:rPr>
              <a:t>• In some situations, litigation may be the only appropriate response to settle a conflict with identical or similar trademarks in the same marketplace.</a:t>
            </a:r>
          </a:p>
          <a:p>
            <a:pPr algn="just"/>
            <a:r>
              <a:rPr lang="en-US" sz="1200" b="0" i="0" u="none" strike="noStrike" kern="1200" baseline="0" dirty="0" smtClean="0">
                <a:solidFill>
                  <a:schemeClr val="tx1"/>
                </a:solidFill>
                <a:latin typeface="Arial" charset="0"/>
                <a:ea typeface="+mn-ea"/>
                <a:cs typeface="Arial" charset="0"/>
              </a:rPr>
              <a:t>• Other options are </a:t>
            </a:r>
            <a:r>
              <a:rPr lang="en-US" sz="1200" b="1" i="0" u="none" strike="noStrike" kern="1200" baseline="0" dirty="0" smtClean="0">
                <a:solidFill>
                  <a:schemeClr val="tx1"/>
                </a:solidFill>
                <a:latin typeface="Arial" charset="0"/>
                <a:ea typeface="+mn-ea"/>
                <a:cs typeface="Arial" charset="0"/>
              </a:rPr>
              <a:t>buying </a:t>
            </a:r>
            <a:r>
              <a:rPr lang="en-US" sz="1200" b="0" i="0" u="none" strike="noStrike" kern="1200" baseline="0" dirty="0" smtClean="0">
                <a:solidFill>
                  <a:schemeClr val="tx1"/>
                </a:solidFill>
                <a:latin typeface="Arial" charset="0"/>
                <a:ea typeface="+mn-ea"/>
                <a:cs typeface="Arial" charset="0"/>
              </a:rPr>
              <a:t>(or selling) or </a:t>
            </a:r>
            <a:r>
              <a:rPr lang="en-US" sz="1200" b="1" i="0" u="none" strike="noStrike" kern="1200" baseline="0" dirty="0" smtClean="0">
                <a:solidFill>
                  <a:schemeClr val="tx1"/>
                </a:solidFill>
                <a:latin typeface="Arial" charset="0"/>
                <a:ea typeface="+mn-ea"/>
                <a:cs typeface="Arial" charset="0"/>
              </a:rPr>
              <a:t>licensing </a:t>
            </a:r>
            <a:r>
              <a:rPr lang="en-US" sz="1200" b="0" i="0" u="none" strike="noStrike" kern="1200" baseline="0" dirty="0" smtClean="0">
                <a:solidFill>
                  <a:schemeClr val="tx1"/>
                </a:solidFill>
                <a:latin typeface="Arial" charset="0"/>
                <a:ea typeface="+mn-ea"/>
                <a:cs typeface="Arial" charset="0"/>
              </a:rPr>
              <a:t>the conflicting trademark.</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37</a:t>
            </a:fld>
            <a:endParaRPr lang="en-US"/>
          </a:p>
        </p:txBody>
      </p:sp>
    </p:spTree>
    <p:extLst>
      <p:ext uri="{BB962C8B-B14F-4D97-AF65-F5344CB8AC3E}">
        <p14:creationId xmlns:p14="http://schemas.microsoft.com/office/powerpoint/2010/main" val="33513145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THIS SLIDE CAN BE ADAPTED WITH INFORMATION</a:t>
            </a:r>
            <a:r>
              <a:rPr lang="en-US" baseline="0" dirty="0" smtClean="0"/>
              <a:t> ON WHETHER MODIFICATIONS TO THE TRADEMARK REQUIRE THE SUBMISSION OF A NEW APPLICATION</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38</a:t>
            </a:fld>
            <a:endParaRPr lang="en-US"/>
          </a:p>
        </p:txBody>
      </p:sp>
    </p:spTree>
    <p:extLst>
      <p:ext uri="{BB962C8B-B14F-4D97-AF65-F5344CB8AC3E}">
        <p14:creationId xmlns:p14="http://schemas.microsoft.com/office/powerpoint/2010/main" val="20275412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731837" y="4714410"/>
            <a:ext cx="5438140" cy="4466987"/>
          </a:xfrm>
        </p:spPr>
        <p:txBody>
          <a:bodyPr/>
          <a:lstStyle/>
          <a:p>
            <a:pPr algn="just"/>
            <a:r>
              <a:rPr lang="en-US" sz="1200" b="0" i="0" u="none" strike="noStrike" kern="1200" baseline="0" dirty="0" smtClean="0">
                <a:solidFill>
                  <a:schemeClr val="tx1"/>
                </a:solidFill>
                <a:latin typeface="Arial" charset="0"/>
                <a:ea typeface="+mn-ea"/>
                <a:cs typeface="Arial" charset="0"/>
              </a:rPr>
              <a:t>THIS SLIDE CAN BE ADAPTED WITH INFORMATION ON HOW THE COUNTRY DEALS WITH SUCH A SITUATION</a:t>
            </a:r>
          </a:p>
          <a:p>
            <a:pPr algn="just"/>
            <a:r>
              <a:rPr lang="en-US" sz="1200" b="0" i="0" u="none" strike="noStrike" kern="1200" baseline="0" dirty="0" smtClean="0">
                <a:solidFill>
                  <a:schemeClr val="tx1"/>
                </a:solidFill>
                <a:latin typeface="Arial" charset="0"/>
                <a:ea typeface="+mn-ea"/>
                <a:cs typeface="Arial" charset="0"/>
              </a:rPr>
              <a:t>For example, if the business is producing knives and forks, the trademark application should be made for the corresponding goods in class 8 of the Nice System. If, however, you wish to market other kitchen utensils (such as containers, pans or pots) using the same trademark, you will also have to register the trademark for the corresponding goods in class 21. In some countries you would have to make a separate application for each class of product whereas in others you may cover a number of classes with a single application.</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39</a:t>
            </a:fld>
            <a:endParaRPr lang="en-US"/>
          </a:p>
        </p:txBody>
      </p:sp>
    </p:spTree>
    <p:extLst>
      <p:ext uri="{BB962C8B-B14F-4D97-AF65-F5344CB8AC3E}">
        <p14:creationId xmlns:p14="http://schemas.microsoft.com/office/powerpoint/2010/main" val="15548410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THIS SLIDE CAN BE ADAPTED WITH INFORMATION ON WHETHER THE SHAPE OF THE PRODUCT CAN BE PROTECTED AS A THREE DIMENSIONAL PRODUCT  </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0" u="none" strike="noStrike" kern="1200" baseline="0" dirty="0" smtClean="0">
                <a:solidFill>
                  <a:schemeClr val="tx1"/>
                </a:solidFill>
                <a:latin typeface="Arial" charset="0"/>
                <a:ea typeface="+mn-ea"/>
                <a:cs typeface="Arial" charset="0"/>
              </a:rPr>
              <a:t>The shape of your product can be an important element of your brand and there are a variety of ways to protect this element.</a:t>
            </a:r>
          </a:p>
          <a:p>
            <a:pPr algn="just"/>
            <a:r>
              <a:rPr lang="en-US" sz="1200" b="0" i="0" u="none" strike="noStrike" kern="1200" baseline="0" dirty="0" smtClean="0">
                <a:solidFill>
                  <a:schemeClr val="tx1"/>
                </a:solidFill>
                <a:latin typeface="Arial" charset="0"/>
                <a:ea typeface="+mn-ea"/>
                <a:cs typeface="Arial" charset="0"/>
              </a:rPr>
              <a:t>• The shape of a product may usually be protected as an </a:t>
            </a:r>
            <a:r>
              <a:rPr lang="en-US" sz="1200" b="1" i="0" u="none" strike="noStrike" kern="1200" baseline="0" dirty="0" smtClean="0">
                <a:solidFill>
                  <a:schemeClr val="tx1"/>
                </a:solidFill>
                <a:latin typeface="Arial" charset="0"/>
                <a:ea typeface="+mn-ea"/>
                <a:cs typeface="Arial" charset="0"/>
              </a:rPr>
              <a:t>industrial design</a:t>
            </a:r>
            <a:r>
              <a:rPr lang="en-US" sz="1200" b="0" i="0" u="none" strike="noStrike" kern="1200" baseline="0" dirty="0" smtClean="0">
                <a:solidFill>
                  <a:schemeClr val="tx1"/>
                </a:solidFill>
                <a:latin typeface="Arial" charset="0"/>
                <a:ea typeface="+mn-ea"/>
                <a:cs typeface="Arial" charset="0"/>
              </a:rPr>
              <a:t>. Often, a business will register the shape of its product as an </a:t>
            </a:r>
            <a:r>
              <a:rPr lang="en-US" sz="1200" b="0" i="1" u="none" strike="noStrike" kern="1200" baseline="0" dirty="0" smtClean="0">
                <a:solidFill>
                  <a:schemeClr val="tx1"/>
                </a:solidFill>
                <a:latin typeface="Arial" charset="0"/>
                <a:ea typeface="+mn-ea"/>
                <a:cs typeface="Arial" charset="0"/>
              </a:rPr>
              <a:t>industrial design </a:t>
            </a:r>
            <a:r>
              <a:rPr lang="en-US" sz="1200" b="0" i="0" u="none" strike="noStrike" kern="1200" baseline="0" dirty="0" smtClean="0">
                <a:solidFill>
                  <a:schemeClr val="tx1"/>
                </a:solidFill>
                <a:latin typeface="Arial" charset="0"/>
                <a:ea typeface="+mn-ea"/>
                <a:cs typeface="Arial" charset="0"/>
              </a:rPr>
              <a:t>and once it acquires distinctive character through use, they will then register it as a </a:t>
            </a:r>
            <a:r>
              <a:rPr lang="en-US" sz="1200" b="0" i="1" u="none" strike="noStrike" kern="1200" baseline="0" dirty="0" smtClean="0">
                <a:solidFill>
                  <a:schemeClr val="tx1"/>
                </a:solidFill>
                <a:latin typeface="Arial" charset="0"/>
                <a:ea typeface="+mn-ea"/>
                <a:cs typeface="Arial" charset="0"/>
              </a:rPr>
              <a:t>three-dimensional trademark</a:t>
            </a:r>
            <a:r>
              <a:rPr lang="en-US" sz="1200" b="0" i="0" u="none" strike="noStrike" kern="1200" baseline="0" dirty="0" smtClean="0">
                <a:solidFill>
                  <a:schemeClr val="tx1"/>
                </a:solidFill>
                <a:latin typeface="Arial" charset="0"/>
                <a:ea typeface="+mn-ea"/>
                <a:cs typeface="Arial" charset="0"/>
              </a:rPr>
              <a:t>. In most countries, you can register the shape of a product as a </a:t>
            </a:r>
            <a:r>
              <a:rPr lang="en-US" sz="1200" b="1" i="0" u="none" strike="noStrike" kern="1200" baseline="0" dirty="0" smtClean="0">
                <a:solidFill>
                  <a:schemeClr val="tx1"/>
                </a:solidFill>
                <a:latin typeface="Arial" charset="0"/>
                <a:ea typeface="+mn-ea"/>
                <a:cs typeface="Arial" charset="0"/>
              </a:rPr>
              <a:t>three-dimensional trademark</a:t>
            </a:r>
            <a:r>
              <a:rPr lang="en-US" sz="1200" b="0" i="0" u="none" strike="noStrike" kern="1200" baseline="0" dirty="0" smtClean="0">
                <a:solidFill>
                  <a:schemeClr val="tx1"/>
                </a:solidFill>
                <a:latin typeface="Arial" charset="0"/>
                <a:ea typeface="+mn-ea"/>
                <a:cs typeface="Arial" charset="0"/>
              </a:rPr>
              <a:t>, provided the shape performs the function of a trademark in the marketplace. To qualify, the shape of the product must be distinctive. The shape should also not be dictated by the </a:t>
            </a:r>
            <a:r>
              <a:rPr lang="en-US" sz="1200" b="0" i="1" u="none" strike="noStrike" kern="1200" baseline="0" dirty="0" smtClean="0">
                <a:solidFill>
                  <a:schemeClr val="tx1"/>
                </a:solidFill>
                <a:latin typeface="Arial" charset="0"/>
                <a:ea typeface="+mn-ea"/>
                <a:cs typeface="Arial" charset="0"/>
              </a:rPr>
              <a:t>function </a:t>
            </a:r>
            <a:r>
              <a:rPr lang="en-US" sz="1200" b="0" i="0" u="none" strike="noStrike" kern="1200" baseline="0" dirty="0" smtClean="0">
                <a:solidFill>
                  <a:schemeClr val="tx1"/>
                </a:solidFill>
                <a:latin typeface="Arial" charset="0"/>
                <a:ea typeface="+mn-ea"/>
                <a:cs typeface="Arial" charset="0"/>
              </a:rPr>
              <a:t>of the product. In general, forms and shapes that are too simple or that have been extensively used are not protected. Some countries go even further and require that the particular shape must be </a:t>
            </a:r>
            <a:r>
              <a:rPr lang="en-US" sz="1200" b="0" i="1" u="none" strike="noStrike" kern="1200" baseline="0" dirty="0" smtClean="0">
                <a:solidFill>
                  <a:schemeClr val="tx1"/>
                </a:solidFill>
                <a:latin typeface="Arial" charset="0"/>
                <a:ea typeface="+mn-ea"/>
                <a:cs typeface="Arial" charset="0"/>
              </a:rPr>
              <a:t>distinctive by itself </a:t>
            </a:r>
            <a:r>
              <a:rPr lang="en-US" sz="1200" b="0" i="0" u="none" strike="noStrike" kern="1200" baseline="0" dirty="0" smtClean="0">
                <a:solidFill>
                  <a:schemeClr val="tx1"/>
                </a:solidFill>
                <a:latin typeface="Arial" charset="0"/>
                <a:ea typeface="+mn-ea"/>
                <a:cs typeface="Arial" charset="0"/>
              </a:rPr>
              <a:t>for consumers. This means that consumers must recognize and connect the particular shaped product only with your business (like the triangular shape of TOBLERONE® or the distinctive shape of Apple’s iPod®). The advantage of trademark protection, rather than industrial design protection, is that it may last indefinitely and is usually cheaper to obtain.</a:t>
            </a:r>
          </a:p>
          <a:p>
            <a:pPr algn="just"/>
            <a:r>
              <a:rPr lang="en-US" sz="1200" b="0" i="0" u="none" strike="noStrike" kern="1200" baseline="0" dirty="0" smtClean="0">
                <a:solidFill>
                  <a:schemeClr val="tx1"/>
                </a:solidFill>
                <a:latin typeface="Arial" charset="0"/>
                <a:ea typeface="+mn-ea"/>
                <a:cs typeface="Arial" charset="0"/>
              </a:rPr>
              <a:t>• Some jurisdictions provide protection for </a:t>
            </a:r>
            <a:r>
              <a:rPr lang="en-US" sz="1200" b="1" i="0" u="none" strike="noStrike" kern="1200" baseline="0" dirty="0" smtClean="0">
                <a:solidFill>
                  <a:schemeClr val="tx1"/>
                </a:solidFill>
                <a:latin typeface="Arial" charset="0"/>
                <a:ea typeface="+mn-ea"/>
                <a:cs typeface="Arial" charset="0"/>
              </a:rPr>
              <a:t>trade dress/get-up </a:t>
            </a:r>
            <a:r>
              <a:rPr lang="en-US" sz="1200" b="0" i="0" u="none" strike="noStrike" kern="1200" baseline="0" dirty="0" smtClean="0">
                <a:solidFill>
                  <a:schemeClr val="tx1"/>
                </a:solidFill>
                <a:latin typeface="Arial" charset="0"/>
                <a:ea typeface="+mn-ea"/>
                <a:cs typeface="Arial" charset="0"/>
              </a:rPr>
              <a:t>through trademark or unfair competition laws, which may protect the distinctive packaging or shape of a product. In some countries, the requirements are the same as for trademark law in that the shape needs to be </a:t>
            </a:r>
            <a:r>
              <a:rPr lang="en-US" sz="1200" b="0" i="1" u="none" strike="noStrike" kern="1200" baseline="0" dirty="0" smtClean="0">
                <a:solidFill>
                  <a:schemeClr val="tx1"/>
                </a:solidFill>
                <a:latin typeface="Arial" charset="0"/>
                <a:ea typeface="+mn-ea"/>
                <a:cs typeface="Arial" charset="0"/>
              </a:rPr>
              <a:t>distinctive </a:t>
            </a:r>
            <a:r>
              <a:rPr lang="en-US" sz="1200" b="0" i="0" u="none" strike="noStrike" kern="1200" baseline="0" dirty="0" smtClean="0">
                <a:solidFill>
                  <a:schemeClr val="tx1"/>
                </a:solidFill>
                <a:latin typeface="Arial" charset="0"/>
                <a:ea typeface="+mn-ea"/>
                <a:cs typeface="Arial" charset="0"/>
              </a:rPr>
              <a:t>and the feature protected cannot serve as a </a:t>
            </a:r>
            <a:r>
              <a:rPr lang="en-US" sz="1200" b="0" i="1" u="none" strike="noStrike" kern="1200" baseline="0" dirty="0" smtClean="0">
                <a:solidFill>
                  <a:schemeClr val="tx1"/>
                </a:solidFill>
                <a:latin typeface="Arial" charset="0"/>
                <a:ea typeface="+mn-ea"/>
                <a:cs typeface="Arial" charset="0"/>
              </a:rPr>
              <a:t>functional </a:t>
            </a:r>
            <a:r>
              <a:rPr lang="en-US" sz="1200" b="0" i="0" u="none" strike="noStrike" kern="1200" baseline="0" dirty="0" smtClean="0">
                <a:solidFill>
                  <a:schemeClr val="tx1"/>
                </a:solidFill>
                <a:latin typeface="Arial" charset="0"/>
                <a:ea typeface="+mn-ea"/>
                <a:cs typeface="Arial" charset="0"/>
              </a:rPr>
              <a:t>element.</a:t>
            </a:r>
          </a:p>
          <a:p>
            <a:pPr algn="just"/>
            <a:r>
              <a:rPr lang="en-US" sz="1200" b="0" i="0" u="none" strike="noStrike" kern="1200" baseline="0" dirty="0" smtClean="0">
                <a:solidFill>
                  <a:schemeClr val="tx1"/>
                </a:solidFill>
                <a:latin typeface="Arial" charset="0"/>
                <a:ea typeface="+mn-ea"/>
                <a:cs typeface="Arial" charset="0"/>
              </a:rPr>
              <a:t>• Some original shapes may also qualify for </a:t>
            </a:r>
            <a:r>
              <a:rPr lang="en-US" sz="1200" b="1" i="0" u="none" strike="noStrike" kern="1200" baseline="0" dirty="0" smtClean="0">
                <a:solidFill>
                  <a:schemeClr val="tx1"/>
                </a:solidFill>
                <a:latin typeface="Arial" charset="0"/>
                <a:ea typeface="+mn-ea"/>
                <a:cs typeface="Arial" charset="0"/>
              </a:rPr>
              <a:t>copyright </a:t>
            </a:r>
            <a:r>
              <a:rPr lang="en-US" sz="1200" b="0" i="0" u="none" strike="noStrike" kern="1200" baseline="0" dirty="0" smtClean="0">
                <a:solidFill>
                  <a:schemeClr val="tx1"/>
                </a:solidFill>
                <a:latin typeface="Arial" charset="0"/>
                <a:ea typeface="+mn-ea"/>
                <a:cs typeface="Arial" charset="0"/>
              </a:rPr>
              <a:t>protection. This is not as strong as trademark or design protection, but it is very helpful in certain circumstances; for example in countries where you have not registered a trademark/design, or if your trademark/design has been invalidated.</a:t>
            </a:r>
          </a:p>
          <a:p>
            <a:pPr algn="just"/>
            <a:r>
              <a:rPr lang="en-US" sz="1200" b="0" i="0" u="none" strike="noStrike" kern="1200" baseline="0" dirty="0" smtClean="0">
                <a:solidFill>
                  <a:schemeClr val="tx1"/>
                </a:solidFill>
                <a:latin typeface="Arial" charset="0"/>
                <a:ea typeface="+mn-ea"/>
                <a:cs typeface="Arial" charset="0"/>
              </a:rPr>
              <a:t>• Sometimes, the shape of your product may be protected by a </a:t>
            </a:r>
            <a:r>
              <a:rPr lang="en-US" sz="1200" b="1" i="0" u="none" strike="noStrike" kern="1200" baseline="0" dirty="0" smtClean="0">
                <a:solidFill>
                  <a:schemeClr val="tx1"/>
                </a:solidFill>
                <a:latin typeface="Arial" charset="0"/>
                <a:ea typeface="+mn-ea"/>
                <a:cs typeface="Arial" charset="0"/>
              </a:rPr>
              <a:t>variety of IP rights</a:t>
            </a:r>
            <a:r>
              <a:rPr lang="en-US" sz="1200" b="0" i="0" u="none" strike="noStrike" kern="1200" baseline="0" dirty="0" smtClean="0">
                <a:solidFill>
                  <a:schemeClr val="tx1"/>
                </a:solidFill>
                <a:latin typeface="Arial" charset="0"/>
                <a:ea typeface="+mn-ea"/>
                <a:cs typeface="Arial" charset="0"/>
              </a:rPr>
              <a:t>.</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40</a:t>
            </a:fld>
            <a:endParaRPr lang="en-US"/>
          </a:p>
        </p:txBody>
      </p:sp>
    </p:spTree>
    <p:extLst>
      <p:ext uri="{BB962C8B-B14F-4D97-AF65-F5344CB8AC3E}">
        <p14:creationId xmlns:p14="http://schemas.microsoft.com/office/powerpoint/2010/main" val="25899513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41</a:t>
            </a:fld>
            <a:endParaRPr lang="en-US" sz="1200"/>
          </a:p>
        </p:txBody>
      </p:sp>
      <p:sp>
        <p:nvSpPr>
          <p:cNvPr id="7171" name="Rectangle 2"/>
          <p:cNvSpPr>
            <a:spLocks noGrp="1" noRot="1" noChangeAspect="1" noChangeArrowheads="1" noTextEdit="1"/>
          </p:cNvSpPr>
          <p:nvPr>
            <p:ph type="sldImg"/>
          </p:nvPr>
        </p:nvSpPr>
        <p:spPr>
          <a:xfrm>
            <a:off x="1371600" y="1143000"/>
            <a:ext cx="4114800" cy="3086100"/>
          </a:xfrm>
          <a:ln/>
        </p:spPr>
      </p:sp>
      <p:sp>
        <p:nvSpPr>
          <p:cNvPr id="7172" name="Rectangle 3"/>
          <p:cNvSpPr>
            <a:spLocks noGrp="1" noChangeArrowheads="1"/>
          </p:cNvSpPr>
          <p:nvPr>
            <p:ph type="body" idx="1"/>
          </p:nvPr>
        </p:nvSpPr>
        <p:spPr>
          <a:noFill/>
        </p:spPr>
        <p:txBody>
          <a:bodyPr/>
          <a:lstStyle/>
          <a:p>
            <a:pPr marL="0" indent="0">
              <a:lnSpc>
                <a:spcPct val="80000"/>
              </a:lnSpc>
            </a:pPr>
            <a:endParaRPr lang="en-GB" altLang="en-US" sz="1100" dirty="0" smtClean="0"/>
          </a:p>
        </p:txBody>
      </p:sp>
    </p:spTree>
    <p:extLst>
      <p:ext uri="{BB962C8B-B14F-4D97-AF65-F5344CB8AC3E}">
        <p14:creationId xmlns:p14="http://schemas.microsoft.com/office/powerpoint/2010/main" val="1627565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a:t>
            </a:fld>
            <a:endParaRPr lang="en-US"/>
          </a:p>
        </p:txBody>
      </p:sp>
    </p:spTree>
    <p:extLst>
      <p:ext uri="{BB962C8B-B14F-4D97-AF65-F5344CB8AC3E}">
        <p14:creationId xmlns:p14="http://schemas.microsoft.com/office/powerpoint/2010/main" val="31602139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Unlike patent and design rights, where missing the priority date could be fatal to your subsequent applications, in the case of trademarks missing the six-month due date means that an application filed outside of the country will only take effect from its own filing date and will not enjoy the filing date of the original application. </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42</a:t>
            </a:fld>
            <a:endParaRPr lang="en-US"/>
          </a:p>
        </p:txBody>
      </p:sp>
    </p:spTree>
    <p:extLst>
      <p:ext uri="{BB962C8B-B14F-4D97-AF65-F5344CB8AC3E}">
        <p14:creationId xmlns:p14="http://schemas.microsoft.com/office/powerpoint/2010/main" val="15077897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43</a:t>
            </a:fld>
            <a:endParaRPr lang="en-US"/>
          </a:p>
        </p:txBody>
      </p:sp>
    </p:spTree>
    <p:extLst>
      <p:ext uri="{BB962C8B-B14F-4D97-AF65-F5344CB8AC3E}">
        <p14:creationId xmlns:p14="http://schemas.microsoft.com/office/powerpoint/2010/main" val="22904224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1" i="0" u="none" strike="noStrike" kern="1200" baseline="0" dirty="0" smtClean="0">
                <a:solidFill>
                  <a:schemeClr val="tx1"/>
                </a:solidFill>
                <a:latin typeface="Arial" charset="0"/>
                <a:ea typeface="+mn-ea"/>
                <a:cs typeface="Arial" charset="0"/>
              </a:rPr>
              <a:t>Advantages of using the Madrid System </a:t>
            </a:r>
          </a:p>
          <a:p>
            <a:pPr algn="just"/>
            <a:r>
              <a:rPr lang="en-US" sz="1200" b="0" i="0" u="none" strike="noStrike" kern="1200" baseline="0" dirty="0" smtClean="0">
                <a:solidFill>
                  <a:schemeClr val="tx1"/>
                </a:solidFill>
                <a:latin typeface="Arial" charset="0"/>
                <a:ea typeface="+mn-ea"/>
                <a:cs typeface="Arial" charset="0"/>
              </a:rPr>
              <a:t>• one application form presented through one filing office seeking protection in more than 100 countries;</a:t>
            </a:r>
          </a:p>
          <a:p>
            <a:pPr algn="just"/>
            <a:r>
              <a:rPr lang="en-US" sz="1200" b="0" i="0" u="none" strike="noStrike" kern="1200" baseline="0" dirty="0" smtClean="0">
                <a:solidFill>
                  <a:schemeClr val="tx1"/>
                </a:solidFill>
                <a:latin typeface="Arial" charset="0"/>
                <a:ea typeface="+mn-ea"/>
                <a:cs typeface="Arial" charset="0"/>
              </a:rPr>
              <a:t>• one language (English, French or Spanish);</a:t>
            </a:r>
          </a:p>
          <a:p>
            <a:pPr algn="just"/>
            <a:r>
              <a:rPr lang="en-US" sz="1200" b="0" i="0" u="none" strike="noStrike" kern="1200" baseline="0" dirty="0" smtClean="0">
                <a:solidFill>
                  <a:schemeClr val="tx1"/>
                </a:solidFill>
                <a:latin typeface="Arial" charset="0"/>
                <a:ea typeface="+mn-ea"/>
                <a:cs typeface="Arial" charset="0"/>
              </a:rPr>
              <a:t>• fees paid in one currency (Swiss francs).</a:t>
            </a:r>
          </a:p>
          <a:p>
            <a:pPr algn="just"/>
            <a:r>
              <a:rPr lang="en-US" sz="1200" b="0" i="0" u="none" strike="noStrike" kern="1200" baseline="0" dirty="0" smtClean="0">
                <a:solidFill>
                  <a:schemeClr val="tx1"/>
                </a:solidFill>
                <a:latin typeface="Arial" charset="0"/>
                <a:ea typeface="+mn-ea"/>
                <a:cs typeface="Arial" charset="0"/>
              </a:rPr>
              <a:t>• This will result in one international registration.</a:t>
            </a:r>
          </a:p>
          <a:p>
            <a:pPr algn="just"/>
            <a:r>
              <a:rPr lang="en-US" sz="1200" b="0" i="0" u="none" strike="noStrike" kern="1200" baseline="0" dirty="0" smtClean="0">
                <a:solidFill>
                  <a:schemeClr val="tx1"/>
                </a:solidFill>
                <a:latin typeface="Arial" charset="0"/>
                <a:ea typeface="+mn-ea"/>
                <a:cs typeface="Arial" charset="0"/>
              </a:rPr>
              <a:t>• More countries can be added to the trademark portfolio after registration at any time.</a:t>
            </a:r>
          </a:p>
          <a:p>
            <a:pPr algn="just"/>
            <a:r>
              <a:rPr lang="en-US" sz="1200" b="0" i="0" u="none" strike="noStrike" kern="1200" baseline="0" dirty="0" smtClean="0">
                <a:solidFill>
                  <a:schemeClr val="tx1"/>
                </a:solidFill>
                <a:latin typeface="Arial" charset="0"/>
                <a:ea typeface="+mn-ea"/>
                <a:cs typeface="Arial" charset="0"/>
              </a:rPr>
              <a:t>• Subsequent changes can be managed through a single procedure.</a:t>
            </a:r>
          </a:p>
          <a:p>
            <a:pPr algn="just"/>
            <a:r>
              <a:rPr lang="en-US" sz="1200" b="0" i="0" u="none" strike="noStrike" kern="1200" baseline="0" dirty="0" smtClean="0">
                <a:solidFill>
                  <a:schemeClr val="tx1"/>
                </a:solidFill>
                <a:latin typeface="Arial" charset="0"/>
                <a:ea typeface="+mn-ea"/>
                <a:cs typeface="Arial" charset="0"/>
              </a:rPr>
              <a:t>• Renewal is cheaper and easier to administer.</a:t>
            </a:r>
          </a:p>
          <a:p>
            <a:pPr algn="just"/>
            <a:r>
              <a:rPr lang="en-US" sz="1200" b="0" i="0" u="none" strike="noStrike" kern="1200" baseline="0" dirty="0" smtClean="0">
                <a:solidFill>
                  <a:schemeClr val="tx1"/>
                </a:solidFill>
                <a:latin typeface="Arial" charset="0"/>
                <a:ea typeface="+mn-ea"/>
                <a:cs typeface="Arial" charset="0"/>
              </a:rPr>
              <a:t>• Offices must grant protection within a strict time limit (12 or 18 months from the international registration date).</a:t>
            </a:r>
          </a:p>
          <a:p>
            <a:pPr algn="just"/>
            <a:r>
              <a:rPr lang="en-US" sz="1200" b="0" i="0" u="none" strike="noStrike" kern="1200" baseline="0" dirty="0" smtClean="0">
                <a:solidFill>
                  <a:schemeClr val="tx1"/>
                </a:solidFill>
                <a:latin typeface="Arial" charset="0"/>
                <a:ea typeface="+mn-ea"/>
                <a:cs typeface="Arial" charset="0"/>
              </a:rPr>
              <a:t>• There is no need to hire a local attorney from the beginning (a foreign counsel is only needed in case of refusal).</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0" u="none" strike="noStrike" kern="1200" baseline="0" dirty="0" smtClean="0">
                <a:solidFill>
                  <a:schemeClr val="tx1"/>
                </a:solidFill>
                <a:latin typeface="Arial" charset="0"/>
                <a:ea typeface="+mn-ea"/>
                <a:cs typeface="Arial" charset="0"/>
              </a:rPr>
              <a:t>.</a:t>
            </a:r>
            <a:endParaRPr lang="en-US" dirty="0"/>
          </a:p>
        </p:txBody>
      </p:sp>
      <p:sp>
        <p:nvSpPr>
          <p:cNvPr id="4" name="Slide Number Placeholder 3"/>
          <p:cNvSpPr>
            <a:spLocks noGrp="1"/>
          </p:cNvSpPr>
          <p:nvPr>
            <p:ph type="sldNum" sz="quarter" idx="10"/>
          </p:nvPr>
        </p:nvSpPr>
        <p:spPr/>
        <p:txBody>
          <a:bodyPr/>
          <a:lstStyle/>
          <a:p>
            <a:fld id="{DD759D82-8E7E-4F59-9F48-845790A0373D}" type="slidenum">
              <a:rPr lang="en-US" smtClean="0"/>
              <a:t>44</a:t>
            </a:fld>
            <a:endParaRPr lang="en-US"/>
          </a:p>
        </p:txBody>
      </p:sp>
    </p:spTree>
    <p:extLst>
      <p:ext uri="{BB962C8B-B14F-4D97-AF65-F5344CB8AC3E}">
        <p14:creationId xmlns:p14="http://schemas.microsoft.com/office/powerpoint/2010/main" val="35591768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Consumers usually expect products to bear marks written in the local script and language of their country. As a result, businesses face complicated problems of translation or transliteration in some major consumer markets.</a:t>
            </a:r>
          </a:p>
          <a:p>
            <a:pPr algn="just"/>
            <a:r>
              <a:rPr lang="en-US" sz="1200" b="0" i="0" u="none" strike="noStrike" kern="1200" baseline="0" dirty="0" smtClean="0">
                <a:solidFill>
                  <a:schemeClr val="tx1"/>
                </a:solidFill>
                <a:latin typeface="Arial" charset="0"/>
                <a:ea typeface="+mn-ea"/>
                <a:cs typeface="Arial" charset="0"/>
              </a:rPr>
              <a:t>For example, if a proposed trademark contains non-English words or non-Roman characters, you may be required to provide the trademark office with a translation or transliteration of each of the words or characters, and the words or characters taken as a whole, into an official language of the country concerned. If a trademark contains numerals other than Arabic or Roman, those other numerals may have to be replaced by Arabic or Roman numerals. Very importantly, in certain circumstances/countries a transliterated trademark is deemed to be </a:t>
            </a:r>
            <a:r>
              <a:rPr lang="en-US" sz="1200" b="1" i="0" u="none" strike="noStrike" kern="1200" baseline="0" dirty="0" smtClean="0">
                <a:solidFill>
                  <a:schemeClr val="tx1"/>
                </a:solidFill>
                <a:latin typeface="Arial" charset="0"/>
                <a:ea typeface="+mn-ea"/>
                <a:cs typeface="Arial" charset="0"/>
              </a:rPr>
              <a:t>automatically </a:t>
            </a:r>
            <a:r>
              <a:rPr lang="en-US" sz="1200" b="0" i="0" u="none" strike="noStrike" kern="1200" baseline="0" dirty="0" smtClean="0">
                <a:solidFill>
                  <a:schemeClr val="tx1"/>
                </a:solidFill>
                <a:latin typeface="Arial" charset="0"/>
                <a:ea typeface="+mn-ea"/>
                <a:cs typeface="Arial" charset="0"/>
              </a:rPr>
              <a:t>registered once the original trademark is duly registered, while in others it needs a second, </a:t>
            </a:r>
            <a:r>
              <a:rPr lang="en-US" sz="1200" b="1" i="0" u="none" strike="noStrike" kern="1200" baseline="0" dirty="0" smtClean="0">
                <a:solidFill>
                  <a:schemeClr val="tx1"/>
                </a:solidFill>
                <a:latin typeface="Arial" charset="0"/>
                <a:ea typeface="+mn-ea"/>
                <a:cs typeface="Arial" charset="0"/>
              </a:rPr>
              <a:t>separate </a:t>
            </a:r>
            <a:r>
              <a:rPr lang="en-US" sz="1200" b="0" i="0" u="none" strike="noStrike" kern="1200" baseline="0" dirty="0" smtClean="0">
                <a:solidFill>
                  <a:schemeClr val="tx1"/>
                </a:solidFill>
                <a:latin typeface="Arial" charset="0"/>
                <a:ea typeface="+mn-ea"/>
                <a:cs typeface="Arial" charset="0"/>
              </a:rPr>
              <a:t>registration. In such countries, it is strongly recommended to also register the trademark separately in the local language.</a:t>
            </a:r>
          </a:p>
          <a:p>
            <a:pPr algn="just"/>
            <a:r>
              <a:rPr lang="en-US" sz="1200" b="0" i="0" u="none" strike="noStrike" kern="1200" baseline="0" dirty="0" smtClean="0">
                <a:solidFill>
                  <a:schemeClr val="tx1"/>
                </a:solidFill>
                <a:latin typeface="Arial" charset="0"/>
                <a:ea typeface="+mn-ea"/>
                <a:cs typeface="Arial" charset="0"/>
              </a:rPr>
              <a:t>The transliteration of characters can be more or less complex depending on the country’s requirements, and each country has its own peculiarities. Transliterating a trademark should also be examined alongside the issue of transliterating the corresponding </a:t>
            </a:r>
            <a:r>
              <a:rPr lang="en-US" sz="1200" b="1" i="0" u="none" strike="noStrike" kern="1200" baseline="0" dirty="0" smtClean="0">
                <a:solidFill>
                  <a:schemeClr val="tx1"/>
                </a:solidFill>
                <a:latin typeface="Arial" charset="0"/>
                <a:ea typeface="+mn-ea"/>
                <a:cs typeface="Arial" charset="0"/>
              </a:rPr>
              <a:t>domain name</a:t>
            </a:r>
            <a:r>
              <a:rPr lang="en-US" sz="1200" b="0" i="0" u="none" strike="noStrike" kern="1200" baseline="0" dirty="0" smtClean="0">
                <a:solidFill>
                  <a:schemeClr val="tx1"/>
                </a:solidFill>
                <a:latin typeface="Arial" charset="0"/>
                <a:ea typeface="+mn-ea"/>
                <a:cs typeface="Arial" charset="0"/>
              </a:rPr>
              <a:t>, which will be registered in the script of the local country code. Always consult a local trademark agent as this can be a very tricky issue which needs handling by an expert.</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45</a:t>
            </a:fld>
            <a:endParaRPr lang="en-US"/>
          </a:p>
        </p:txBody>
      </p:sp>
    </p:spTree>
    <p:extLst>
      <p:ext uri="{BB962C8B-B14F-4D97-AF65-F5344CB8AC3E}">
        <p14:creationId xmlns:p14="http://schemas.microsoft.com/office/powerpoint/2010/main" val="40247952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Consumers usually expect products to bear marks written in the local script and language of their country. As a result, businesses face complicated problems of translation or transliteration in some major consumer markets.</a:t>
            </a:r>
          </a:p>
          <a:p>
            <a:pPr algn="just"/>
            <a:r>
              <a:rPr lang="en-US" sz="1200" b="0" i="0" u="none" strike="noStrike" kern="1200" baseline="0" dirty="0" smtClean="0">
                <a:solidFill>
                  <a:schemeClr val="tx1"/>
                </a:solidFill>
                <a:latin typeface="Arial" charset="0"/>
                <a:ea typeface="+mn-ea"/>
                <a:cs typeface="Arial" charset="0"/>
              </a:rPr>
              <a:t>For example, if a proposed trademark contains non-English words or non-Roman characters, you may be required to provide the trademark office with a translation or transliteration of each of the words or characters, and the words or characters taken as a whole, into an official language of the country concerned. If a trademark contains numerals other than Arabic or Roman, those other numerals may have to be replaced by Arabic or Roman numerals. Very importantly, in certain circumstances/countries a transliterated trademark is deemed to be </a:t>
            </a:r>
            <a:r>
              <a:rPr lang="en-US" sz="1200" b="1" i="0" u="none" strike="noStrike" kern="1200" baseline="0" dirty="0" smtClean="0">
                <a:solidFill>
                  <a:schemeClr val="tx1"/>
                </a:solidFill>
                <a:latin typeface="Arial" charset="0"/>
                <a:ea typeface="+mn-ea"/>
                <a:cs typeface="Arial" charset="0"/>
              </a:rPr>
              <a:t>automatically </a:t>
            </a:r>
            <a:r>
              <a:rPr lang="en-US" sz="1200" b="0" i="0" u="none" strike="noStrike" kern="1200" baseline="0" dirty="0" smtClean="0">
                <a:solidFill>
                  <a:schemeClr val="tx1"/>
                </a:solidFill>
                <a:latin typeface="Arial" charset="0"/>
                <a:ea typeface="+mn-ea"/>
                <a:cs typeface="Arial" charset="0"/>
              </a:rPr>
              <a:t>registered once the original trademark is duly registered, while in others it needs a second, </a:t>
            </a:r>
            <a:r>
              <a:rPr lang="en-US" sz="1200" b="1" i="0" u="none" strike="noStrike" kern="1200" baseline="0" dirty="0" smtClean="0">
                <a:solidFill>
                  <a:schemeClr val="tx1"/>
                </a:solidFill>
                <a:latin typeface="Arial" charset="0"/>
                <a:ea typeface="+mn-ea"/>
                <a:cs typeface="Arial" charset="0"/>
              </a:rPr>
              <a:t>separate </a:t>
            </a:r>
            <a:r>
              <a:rPr lang="en-US" sz="1200" b="0" i="0" u="none" strike="noStrike" kern="1200" baseline="0" dirty="0" smtClean="0">
                <a:solidFill>
                  <a:schemeClr val="tx1"/>
                </a:solidFill>
                <a:latin typeface="Arial" charset="0"/>
                <a:ea typeface="+mn-ea"/>
                <a:cs typeface="Arial" charset="0"/>
              </a:rPr>
              <a:t>registration. In such countries, it is strongly recommended to also register the trademark separately in the local language.</a:t>
            </a:r>
          </a:p>
          <a:p>
            <a:pPr algn="just"/>
            <a:r>
              <a:rPr lang="en-US" sz="1200" b="0" i="0" u="none" strike="noStrike" kern="1200" baseline="0" dirty="0" smtClean="0">
                <a:solidFill>
                  <a:schemeClr val="tx1"/>
                </a:solidFill>
                <a:latin typeface="Arial" charset="0"/>
                <a:ea typeface="+mn-ea"/>
                <a:cs typeface="Arial" charset="0"/>
              </a:rPr>
              <a:t>The transliteration of characters can be more or less complex depending on the country’s requirements, and each country has its own peculiarities. Transliterating a trademark should also be examined alongside the issue of transliterating the corresponding </a:t>
            </a:r>
            <a:r>
              <a:rPr lang="en-US" sz="1200" b="1" i="0" u="none" strike="noStrike" kern="1200" baseline="0" dirty="0" smtClean="0">
                <a:solidFill>
                  <a:schemeClr val="tx1"/>
                </a:solidFill>
                <a:latin typeface="Arial" charset="0"/>
                <a:ea typeface="+mn-ea"/>
                <a:cs typeface="Arial" charset="0"/>
              </a:rPr>
              <a:t>domain name</a:t>
            </a:r>
            <a:r>
              <a:rPr lang="en-US" sz="1200" b="0" i="0" u="none" strike="noStrike" kern="1200" baseline="0" dirty="0" smtClean="0">
                <a:solidFill>
                  <a:schemeClr val="tx1"/>
                </a:solidFill>
                <a:latin typeface="Arial" charset="0"/>
                <a:ea typeface="+mn-ea"/>
                <a:cs typeface="Arial" charset="0"/>
              </a:rPr>
              <a:t>, which will be registered in the script of the local country code. Always consult a local trademark agent as this can be a very tricky issue which needs handling by an expert.</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46</a:t>
            </a:fld>
            <a:endParaRPr lang="en-US"/>
          </a:p>
        </p:txBody>
      </p:sp>
    </p:spTree>
    <p:extLst>
      <p:ext uri="{BB962C8B-B14F-4D97-AF65-F5344CB8AC3E}">
        <p14:creationId xmlns:p14="http://schemas.microsoft.com/office/powerpoint/2010/main" val="10540360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47</a:t>
            </a:fld>
            <a:endParaRPr lang="en-US" sz="1200"/>
          </a:p>
        </p:txBody>
      </p:sp>
      <p:sp>
        <p:nvSpPr>
          <p:cNvPr id="7171" name="Rectangle 2"/>
          <p:cNvSpPr>
            <a:spLocks noGrp="1" noRot="1" noChangeAspect="1" noChangeArrowheads="1" noTextEdit="1"/>
          </p:cNvSpPr>
          <p:nvPr>
            <p:ph type="sldImg"/>
          </p:nvPr>
        </p:nvSpPr>
        <p:spPr>
          <a:xfrm>
            <a:off x="1371600" y="1143000"/>
            <a:ext cx="4114800" cy="3086100"/>
          </a:xfrm>
          <a:ln/>
        </p:spPr>
      </p:sp>
      <p:sp>
        <p:nvSpPr>
          <p:cNvPr id="7172" name="Rectangle 3"/>
          <p:cNvSpPr>
            <a:spLocks noGrp="1" noChangeArrowheads="1"/>
          </p:cNvSpPr>
          <p:nvPr>
            <p:ph type="body" idx="1"/>
          </p:nvPr>
        </p:nvSpPr>
        <p:spPr>
          <a:xfrm>
            <a:off x="917575" y="4810919"/>
            <a:ext cx="5438140" cy="4466987"/>
          </a:xfrm>
          <a:noFill/>
        </p:spPr>
        <p:txBody>
          <a:bodyPr/>
          <a:lstStyle/>
          <a:p>
            <a:pPr marL="0" indent="0">
              <a:lnSpc>
                <a:spcPct val="80000"/>
              </a:lnSpc>
            </a:pPr>
            <a:endParaRPr lang="en-GB" altLang="en-US" sz="1100" dirty="0" smtClean="0"/>
          </a:p>
        </p:txBody>
      </p:sp>
    </p:spTree>
    <p:extLst>
      <p:ext uri="{BB962C8B-B14F-4D97-AF65-F5344CB8AC3E}">
        <p14:creationId xmlns:p14="http://schemas.microsoft.com/office/powerpoint/2010/main" val="11080403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What constitutes use of a registered trademark differs from country to country. However, generally speaking the “use” of a registered trademark in the legal sense, refers to the use of the trademark exactly as it is registered. This use should be in the course of trade and by the owner, or with the owner’s consent. The use of the trademark should be on or in relation to the products or services for which it is registered in the territory in which it is registered. Use of the mark in a form differing in elements may be regarded as use of the mark, provided that there is no alteration of the distinctive character of the mark. Use must be serious use; token use is not sufficient in most countries to constitute use. Further, applying the trademark to goods or to materials for the labeling or packaging of goods in the territory registered solely for export purposes may constitute use. However, this is a grey area in many countries. </a:t>
            </a:r>
          </a:p>
          <a:p>
            <a:pPr algn="just"/>
            <a:r>
              <a:rPr lang="en-US" sz="1200" b="0" i="0" u="none" strike="noStrike" kern="1200" baseline="0" dirty="0" smtClean="0">
                <a:solidFill>
                  <a:schemeClr val="tx1"/>
                </a:solidFill>
                <a:latin typeface="Arial" charset="0"/>
                <a:ea typeface="+mn-ea"/>
                <a:cs typeface="Arial" charset="0"/>
              </a:rPr>
              <a:t>Again, the legal requirements for “use” of a trademark vary from country to country, but generally they are met if the owner:</a:t>
            </a:r>
          </a:p>
          <a:p>
            <a:pPr algn="just"/>
            <a:r>
              <a:rPr lang="en-US" sz="1200" b="0" i="0" u="none" strike="noStrike" kern="1200" baseline="0" dirty="0" smtClean="0">
                <a:solidFill>
                  <a:schemeClr val="tx1"/>
                </a:solidFill>
                <a:latin typeface="Arial" charset="0"/>
                <a:ea typeface="+mn-ea"/>
                <a:cs typeface="Arial" charset="0"/>
              </a:rPr>
              <a:t>• applies the sign to goods or the packaging;</a:t>
            </a:r>
          </a:p>
          <a:p>
            <a:pPr algn="just"/>
            <a:r>
              <a:rPr lang="en-US" sz="1200" b="0" i="0" u="none" strike="noStrike" kern="1200" baseline="0" dirty="0" smtClean="0">
                <a:solidFill>
                  <a:schemeClr val="tx1"/>
                </a:solidFill>
                <a:latin typeface="Arial" charset="0"/>
                <a:ea typeface="+mn-ea"/>
                <a:cs typeface="Arial" charset="0"/>
              </a:rPr>
              <a:t>• offers or exposes goods for sale, puts them on the market or stocks them for those purposes under the sign, or offers goods or supplies services under the sign;</a:t>
            </a:r>
          </a:p>
          <a:p>
            <a:pPr algn="just"/>
            <a:r>
              <a:rPr lang="en-US" sz="1200" b="0" i="0" u="none" strike="noStrike" kern="1200" baseline="0" dirty="0" smtClean="0">
                <a:solidFill>
                  <a:schemeClr val="tx1"/>
                </a:solidFill>
                <a:latin typeface="Arial" charset="0"/>
                <a:ea typeface="+mn-ea"/>
                <a:cs typeface="Arial" charset="0"/>
              </a:rPr>
              <a:t>• imports or exports goods under the sign;</a:t>
            </a:r>
          </a:p>
          <a:p>
            <a:pPr algn="just"/>
            <a:r>
              <a:rPr lang="en-US" sz="1200" b="0" i="0" u="none" strike="noStrike" kern="1200" baseline="0" dirty="0" smtClean="0">
                <a:solidFill>
                  <a:schemeClr val="tx1"/>
                </a:solidFill>
                <a:latin typeface="Arial" charset="0"/>
                <a:ea typeface="+mn-ea"/>
                <a:cs typeface="Arial" charset="0"/>
              </a:rPr>
              <a:t>• uses the sign on an invoice, wine list, catalogue, business letter, business paper, price list or other commercial document; or</a:t>
            </a:r>
          </a:p>
          <a:p>
            <a:pPr algn="just"/>
            <a:r>
              <a:rPr lang="en-US" sz="1200" b="0" i="0" u="none" strike="noStrike" kern="1200" baseline="0" dirty="0" smtClean="0">
                <a:solidFill>
                  <a:schemeClr val="tx1"/>
                </a:solidFill>
                <a:latin typeface="Arial" charset="0"/>
                <a:ea typeface="+mn-ea"/>
                <a:cs typeface="Arial" charset="0"/>
              </a:rPr>
              <a:t>• uses the sign in advertising.</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48</a:t>
            </a:fld>
            <a:endParaRPr lang="en-US"/>
          </a:p>
        </p:txBody>
      </p:sp>
    </p:spTree>
    <p:extLst>
      <p:ext uri="{BB962C8B-B14F-4D97-AF65-F5344CB8AC3E}">
        <p14:creationId xmlns:p14="http://schemas.microsoft.com/office/powerpoint/2010/main" val="29707596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The most important thing to remember is that in all situations it is best to check the local law and register the trademark as soon as possible. Note also that, in most countries, if you don’t use your trademark for a given period of time (generally three to five years) following its registration, it may be taken off the trademark register as it is deemed to be </a:t>
            </a:r>
            <a:r>
              <a:rPr lang="en-US" sz="1200" b="1" i="0" u="none" strike="noStrike" kern="1200" baseline="0" dirty="0" smtClean="0">
                <a:solidFill>
                  <a:schemeClr val="tx1"/>
                </a:solidFill>
                <a:latin typeface="Arial" charset="0"/>
                <a:ea typeface="+mn-ea"/>
                <a:cs typeface="Arial" charset="0"/>
              </a:rPr>
              <a:t>abandoned</a:t>
            </a:r>
            <a:r>
              <a:rPr lang="en-US" sz="1200" b="0" i="0" u="none" strike="noStrike" kern="1200" baseline="0" dirty="0" smtClean="0">
                <a:solidFill>
                  <a:schemeClr val="tx1"/>
                </a:solidFill>
                <a:latin typeface="Arial" charset="0"/>
                <a:ea typeface="+mn-ea"/>
                <a:cs typeface="Arial" charset="0"/>
              </a:rPr>
              <a:t>. This means trademark rights</a:t>
            </a:r>
            <a:r>
              <a:rPr lang="en-US" sz="1200" b="0" i="0" u="none" strike="noStrike" kern="1200" dirty="0" smtClean="0">
                <a:solidFill>
                  <a:schemeClr val="tx1"/>
                </a:solidFill>
                <a:latin typeface="Arial" charset="0"/>
                <a:ea typeface="+mn-ea"/>
                <a:cs typeface="Arial" charset="0"/>
              </a:rPr>
              <a:t> could be lost</a:t>
            </a:r>
            <a:r>
              <a:rPr lang="en-US" sz="1200" b="0" i="0" u="none" strike="noStrike" kern="1200" baseline="0" dirty="0" smtClean="0">
                <a:solidFill>
                  <a:schemeClr val="tx1"/>
                </a:solidFill>
                <a:latin typeface="Arial" charset="0"/>
                <a:ea typeface="+mn-ea"/>
                <a:cs typeface="Arial" charset="0"/>
              </a:rPr>
              <a:t>.</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49</a:t>
            </a:fld>
            <a:endParaRPr lang="en-US"/>
          </a:p>
        </p:txBody>
      </p:sp>
    </p:spTree>
    <p:extLst>
      <p:ext uri="{BB962C8B-B14F-4D97-AF65-F5344CB8AC3E}">
        <p14:creationId xmlns:p14="http://schemas.microsoft.com/office/powerpoint/2010/main" val="21948762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886087" y="4810919"/>
            <a:ext cx="5438140" cy="4466987"/>
          </a:xfrm>
        </p:spPr>
        <p:txBody>
          <a:bodyPr/>
          <a:lstStyle/>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0" u="none" strike="noStrike" kern="1200" baseline="0" dirty="0" smtClean="0">
                <a:solidFill>
                  <a:schemeClr val="tx1"/>
                </a:solidFill>
                <a:latin typeface="Arial" charset="0"/>
                <a:ea typeface="+mn-ea"/>
                <a:cs typeface="Arial" charset="0"/>
              </a:rPr>
              <a:t>•</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50</a:t>
            </a:fld>
            <a:endParaRPr lang="en-US"/>
          </a:p>
        </p:txBody>
      </p:sp>
    </p:spTree>
    <p:extLst>
      <p:ext uri="{BB962C8B-B14F-4D97-AF65-F5344CB8AC3E}">
        <p14:creationId xmlns:p14="http://schemas.microsoft.com/office/powerpoint/2010/main" val="30289783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In such instances, the trademark will not be registrable and a previous registration for such a trademark may be cancelled. Some marks retain trademark protection in certain countries despite being declared generic in others.</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51</a:t>
            </a:fld>
            <a:endParaRPr lang="en-US"/>
          </a:p>
        </p:txBody>
      </p:sp>
    </p:spTree>
    <p:extLst>
      <p:ext uri="{BB962C8B-B14F-4D97-AF65-F5344CB8AC3E}">
        <p14:creationId xmlns:p14="http://schemas.microsoft.com/office/powerpoint/2010/main" val="1587411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79767" y="4582319"/>
            <a:ext cx="5438140" cy="4466987"/>
          </a:xfrm>
        </p:spPr>
        <p:txBody>
          <a:bodyPr/>
          <a:lstStyle/>
          <a:p>
            <a:pPr marL="171450" indent="-171450" algn="just">
              <a:buFont typeface="Arial" panose="020B0604020202020204" pitchFamily="34" charset="0"/>
              <a:buChar char="•"/>
            </a:pPr>
            <a:r>
              <a:rPr lang="en-US" sz="1000" b="1" i="0" u="none" strike="noStrike" kern="1200" baseline="0" dirty="0" smtClean="0">
                <a:solidFill>
                  <a:schemeClr val="tx1"/>
                </a:solidFill>
              </a:rPr>
              <a:t>Easy for consumers to find your products. </a:t>
            </a:r>
            <a:r>
              <a:rPr lang="en-US" sz="1000" b="0" i="0" u="none" strike="noStrike" kern="1200" baseline="0" dirty="0" smtClean="0">
                <a:solidFill>
                  <a:schemeClr val="tx1"/>
                </a:solidFill>
              </a:rPr>
              <a:t>They help to distinguish your products from those of competitors, and help to identify your business as the source of the product.</a:t>
            </a:r>
          </a:p>
          <a:p>
            <a:pPr marL="171450" indent="-171450" algn="just">
              <a:buFont typeface="Arial" panose="020B0604020202020204" pitchFamily="34" charset="0"/>
              <a:buChar char="•"/>
            </a:pPr>
            <a:r>
              <a:rPr lang="en-US" sz="1000" b="1" i="0" u="none" strike="noStrike" kern="1200" baseline="0" dirty="0" smtClean="0">
                <a:solidFill>
                  <a:schemeClr val="tx1"/>
                </a:solidFill>
              </a:rPr>
              <a:t>Marketing and communication tool. </a:t>
            </a:r>
            <a:r>
              <a:rPr lang="en-US" sz="1000" b="0" i="0" u="none" strike="noStrike" kern="1200" baseline="0" dirty="0" smtClean="0">
                <a:solidFill>
                  <a:schemeClr val="tx1"/>
                </a:solidFill>
              </a:rPr>
              <a:t>They capture the consumer’s attention and make your products stand out. They can wrap up in a single sign all the intellectual and emotional attributes and messages about your business, reputation and products, and your target consumers’ lifestyles, aspirations and desires, that you want to convey. They also open the way to effective use of the Internet by your business.</a:t>
            </a:r>
          </a:p>
          <a:p>
            <a:pPr marL="171450" indent="-171450" algn="just">
              <a:buFont typeface="Arial" panose="020B0604020202020204" pitchFamily="34" charset="0"/>
              <a:buChar char="•"/>
            </a:pPr>
            <a:r>
              <a:rPr lang="en-US" sz="1000" b="1" i="0" u="none" strike="noStrike" kern="1200" baseline="0" dirty="0" smtClean="0">
                <a:solidFill>
                  <a:schemeClr val="tx1"/>
                </a:solidFill>
              </a:rPr>
              <a:t>Basis for building brand image and reputation. </a:t>
            </a:r>
            <a:r>
              <a:rPr lang="en-US" sz="1000" b="0" i="0" u="none" strike="noStrike" kern="1200" baseline="0" dirty="0" smtClean="0">
                <a:solidFill>
                  <a:schemeClr val="tx1"/>
                </a:solidFill>
              </a:rPr>
              <a:t>They create a relationship of trust which can enable you to establish a loyal clientele and enhance the goodwill of your business. Consumers often develop an emotional attachment to certain trademarks based on a set of desired qualities or features embodied in the products bearing those trademarks. Trademarks also encourage companies to invest in maintaining or improving the quality of their products in order to maintain or further improve their reputation. </a:t>
            </a:r>
          </a:p>
          <a:p>
            <a:pPr marL="171450" indent="-171450" algn="just">
              <a:buFont typeface="Arial" panose="020B0604020202020204" pitchFamily="34" charset="0"/>
              <a:buChar char="•"/>
            </a:pPr>
            <a:r>
              <a:rPr lang="en-US" sz="1000" b="1" i="0" u="none" strike="noStrike" kern="1200" baseline="0" dirty="0" smtClean="0">
                <a:solidFill>
                  <a:schemeClr val="tx1"/>
                </a:solidFill>
              </a:rPr>
              <a:t>Prevents consumer confusion. </a:t>
            </a:r>
            <a:r>
              <a:rPr lang="en-US" sz="1000" b="0" i="0" u="none" strike="noStrike" kern="1200" baseline="0" dirty="0" smtClean="0">
                <a:solidFill>
                  <a:schemeClr val="tx1"/>
                </a:solidFill>
              </a:rPr>
              <a:t>They protect consumers by indicating (a) the source of the products and (b) consistent level of quality. They help consumers decide whether or not to purchase a product again. If the product turns out to be defective, consumers have accurate information about its source</a:t>
            </a:r>
            <a:r>
              <a:rPr lang="en-US" sz="1000" b="0" i="0" u="none" strike="noStrike" kern="1200" dirty="0" smtClean="0">
                <a:solidFill>
                  <a:schemeClr val="tx1"/>
                </a:solidFill>
              </a:rPr>
              <a:t> </a:t>
            </a:r>
            <a:r>
              <a:rPr lang="en-US" sz="1000" b="0" i="0" u="none" strike="noStrike" kern="1200" baseline="0" dirty="0" smtClean="0">
                <a:solidFill>
                  <a:schemeClr val="tx1"/>
                </a:solidFill>
              </a:rPr>
              <a:t>(be it the supplier or the manufacturer).</a:t>
            </a:r>
          </a:p>
          <a:p>
            <a:pPr marL="171450" indent="-171450" algn="just">
              <a:buFont typeface="Arial" panose="020B0604020202020204" pitchFamily="34" charset="0"/>
              <a:buChar char="•"/>
            </a:pPr>
            <a:r>
              <a:rPr lang="en-US" sz="1000" b="1" i="0" u="none" strike="noStrike" kern="1200" baseline="0" dirty="0" smtClean="0">
                <a:solidFill>
                  <a:schemeClr val="tx1"/>
                </a:solidFill>
              </a:rPr>
              <a:t>Business asset. </a:t>
            </a:r>
            <a:r>
              <a:rPr lang="en-US" sz="1000" b="0" i="0" u="none" strike="noStrike" kern="1200" baseline="0" dirty="0" smtClean="0">
                <a:solidFill>
                  <a:schemeClr val="tx1"/>
                </a:solidFill>
              </a:rPr>
              <a:t>They can last a long time, and provide your business with a long-term competitive advantage. They often pave the way for the expansion of the business into other products. They may be licensed or merchandised, and so provide an additional source of income through royalties; they are a crucial component of franchising agreements; and they may be sold along with or separately from the business. Trademarks support a more robust sales volume and stronger margins. In addition, they may be used to provide collateral security in obtaining financing. </a:t>
            </a:r>
          </a:p>
          <a:p>
            <a:pPr marL="171450" indent="-171450" algn="just">
              <a:buFont typeface="Arial" panose="020B0604020202020204" pitchFamily="34" charset="0"/>
              <a:buChar char="•"/>
            </a:pPr>
            <a:r>
              <a:rPr lang="en-US" sz="1000" b="1" i="0" u="none" strike="noStrike" kern="1200" baseline="0" dirty="0" smtClean="0">
                <a:solidFill>
                  <a:schemeClr val="tx1"/>
                </a:solidFill>
              </a:rPr>
              <a:t>Strong trademarks make it easier to hire and retain employees. </a:t>
            </a:r>
            <a:r>
              <a:rPr lang="en-US" sz="1000" b="0" i="0" u="none" strike="noStrike" kern="1200" baseline="0" dirty="0" smtClean="0">
                <a:solidFill>
                  <a:schemeClr val="tx1"/>
                </a:solidFill>
              </a:rPr>
              <a:t>People prefer to work for popular and well regarded brands and their companies.</a:t>
            </a:r>
          </a:p>
          <a:p>
            <a:pPr marL="171450" indent="-171450" algn="just">
              <a:buFont typeface="Arial" panose="020B0604020202020204" pitchFamily="34" charset="0"/>
              <a:buChar char="•"/>
            </a:pPr>
            <a:r>
              <a:rPr lang="en-US" sz="1000" b="1" i="0" u="none" strike="noStrike" kern="1200" baseline="0" dirty="0" smtClean="0">
                <a:solidFill>
                  <a:schemeClr val="tx1"/>
                </a:solidFill>
              </a:rPr>
              <a:t>Effective weapon against unfair competition. </a:t>
            </a:r>
            <a:r>
              <a:rPr lang="en-US" sz="1000" b="0" i="0" u="none" strike="noStrike" kern="1200" baseline="0" dirty="0" smtClean="0">
                <a:solidFill>
                  <a:schemeClr val="tx1"/>
                </a:solidFill>
              </a:rPr>
              <a:t>Trademarks enable your business to prohibit competitors from unauthorized use of your trademark. In addition, they may be used to oppose parallel imports and prevent import of counterfeit products. And they may enable you to stop others from using your trademark as part of a domain name.</a:t>
            </a:r>
            <a:endParaRPr lang="en-US" sz="1000" dirty="0"/>
          </a:p>
        </p:txBody>
      </p:sp>
    </p:spTree>
    <p:extLst>
      <p:ext uri="{BB962C8B-B14F-4D97-AF65-F5344CB8AC3E}">
        <p14:creationId xmlns:p14="http://schemas.microsoft.com/office/powerpoint/2010/main" val="39783782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52</a:t>
            </a:fld>
            <a:endParaRPr lang="en-US"/>
          </a:p>
        </p:txBody>
      </p:sp>
    </p:spTree>
    <p:extLst>
      <p:ext uri="{BB962C8B-B14F-4D97-AF65-F5344CB8AC3E}">
        <p14:creationId xmlns:p14="http://schemas.microsoft.com/office/powerpoint/2010/main" val="32958432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Using a competitor’s trademark in the course of advertising is often a dangerous adventure. The law is different in each country and if you think it is necessary to use a competitor’s trademark in your advertising, you should first consult a local lawyer and keep the following in mind:</a:t>
            </a:r>
          </a:p>
          <a:p>
            <a:pPr algn="just"/>
            <a:r>
              <a:rPr lang="en-US" sz="1200" b="0" i="0" u="none" strike="noStrike" kern="1200" baseline="0" dirty="0" smtClean="0">
                <a:solidFill>
                  <a:schemeClr val="tx1"/>
                </a:solidFill>
                <a:latin typeface="Arial" charset="0"/>
                <a:ea typeface="+mn-ea"/>
                <a:cs typeface="Arial" charset="0"/>
              </a:rPr>
              <a:t>• Be cautious if you plan to mention in your advertising that your product is better than your competitor’s product. Doing so may be illegal in some countries. Consult a local lawyer about the laws and regulations that apply to </a:t>
            </a:r>
            <a:r>
              <a:rPr lang="en-US" sz="1200" b="1" i="0" u="none" strike="noStrike" kern="1200" baseline="0" dirty="0" smtClean="0">
                <a:solidFill>
                  <a:schemeClr val="tx1"/>
                </a:solidFill>
                <a:latin typeface="Arial" charset="0"/>
                <a:ea typeface="+mn-ea"/>
                <a:cs typeface="Arial" charset="0"/>
              </a:rPr>
              <a:t>comparative advertising </a:t>
            </a:r>
            <a:r>
              <a:rPr lang="en-US" sz="1200" b="0" i="0" u="none" strike="noStrike" kern="1200" baseline="0" dirty="0" smtClean="0">
                <a:solidFill>
                  <a:schemeClr val="tx1"/>
                </a:solidFill>
                <a:latin typeface="Arial" charset="0"/>
                <a:ea typeface="+mn-ea"/>
                <a:cs typeface="Arial" charset="0"/>
              </a:rPr>
              <a:t>in that country.</a:t>
            </a:r>
          </a:p>
          <a:p>
            <a:pPr algn="just"/>
            <a:r>
              <a:rPr lang="en-US" sz="1200" b="0" i="0" u="none" strike="noStrike" kern="1200" baseline="0" dirty="0" smtClean="0">
                <a:solidFill>
                  <a:schemeClr val="tx1"/>
                </a:solidFill>
                <a:latin typeface="Arial" charset="0"/>
                <a:ea typeface="+mn-ea"/>
                <a:cs typeface="Arial" charset="0"/>
              </a:rPr>
              <a:t>• If you use a competitor’s trademark in your advertising, </a:t>
            </a:r>
            <a:r>
              <a:rPr lang="en-US" sz="1200" b="1" i="0" u="none" strike="noStrike" kern="1200" baseline="0" dirty="0" smtClean="0">
                <a:solidFill>
                  <a:schemeClr val="tx1"/>
                </a:solidFill>
                <a:latin typeface="Arial" charset="0"/>
                <a:ea typeface="+mn-ea"/>
                <a:cs typeface="Arial" charset="0"/>
              </a:rPr>
              <a:t>do it fairly and properly </a:t>
            </a:r>
            <a:r>
              <a:rPr lang="en-US" sz="1200" b="0" i="0" u="none" strike="noStrike" kern="1200" baseline="0" dirty="0" smtClean="0">
                <a:solidFill>
                  <a:schemeClr val="tx1"/>
                </a:solidFill>
                <a:latin typeface="Arial" charset="0"/>
                <a:ea typeface="+mn-ea"/>
                <a:cs typeface="Arial" charset="0"/>
              </a:rPr>
              <a:t>as the primary meaning of your advertising should be to inform the consumer and not to discredit or unfairly attack a competitor.</a:t>
            </a:r>
          </a:p>
          <a:p>
            <a:pPr algn="just"/>
            <a:r>
              <a:rPr lang="en-US" sz="1200" b="0" i="0" u="none" strike="noStrike" kern="1200" baseline="0" dirty="0" smtClean="0">
                <a:solidFill>
                  <a:schemeClr val="tx1"/>
                </a:solidFill>
                <a:latin typeface="Arial" charset="0"/>
                <a:ea typeface="+mn-ea"/>
                <a:cs typeface="Arial" charset="0"/>
              </a:rPr>
              <a:t>• Avoid using a competitor’s trademark in a way that may suggest that the competitor endorses or sponsors your product. Also, </a:t>
            </a:r>
            <a:r>
              <a:rPr lang="en-US" sz="1200" b="1" i="0" u="none" strike="noStrike" kern="1200" baseline="0" dirty="0" smtClean="0">
                <a:solidFill>
                  <a:schemeClr val="tx1"/>
                </a:solidFill>
                <a:latin typeface="Arial" charset="0"/>
                <a:ea typeface="+mn-ea"/>
                <a:cs typeface="Arial" charset="0"/>
              </a:rPr>
              <a:t>do not take unfair advantage </a:t>
            </a:r>
            <a:r>
              <a:rPr lang="en-US" sz="1200" b="0" i="0" u="none" strike="noStrike" kern="1200" baseline="0" dirty="0" smtClean="0">
                <a:solidFill>
                  <a:schemeClr val="tx1"/>
                </a:solidFill>
                <a:latin typeface="Arial" charset="0"/>
                <a:ea typeface="+mn-ea"/>
                <a:cs typeface="Arial" charset="0"/>
              </a:rPr>
              <a:t>of the reputation of a competitor’s trademark to promote your own business.</a:t>
            </a:r>
          </a:p>
          <a:p>
            <a:pPr algn="just"/>
            <a:r>
              <a:rPr lang="en-US" sz="1200" b="0" i="0" u="none" strike="noStrike" kern="1200" baseline="0" dirty="0" smtClean="0">
                <a:solidFill>
                  <a:schemeClr val="tx1"/>
                </a:solidFill>
                <a:latin typeface="Arial" charset="0"/>
                <a:ea typeface="+mn-ea"/>
                <a:cs typeface="Arial" charset="0"/>
              </a:rPr>
              <a:t>• In comparative advertising, be careful </a:t>
            </a:r>
            <a:r>
              <a:rPr lang="en-US" sz="1200" b="1" i="0" u="none" strike="noStrike" kern="1200" baseline="0" dirty="0" smtClean="0">
                <a:solidFill>
                  <a:schemeClr val="tx1"/>
                </a:solidFill>
                <a:latin typeface="Arial" charset="0"/>
                <a:ea typeface="+mn-ea"/>
                <a:cs typeface="Arial" charset="0"/>
              </a:rPr>
              <a:t>not to alter </a:t>
            </a:r>
            <a:r>
              <a:rPr lang="en-US" sz="1200" b="0" i="0" u="none" strike="noStrike" kern="1200" baseline="0" dirty="0" smtClean="0">
                <a:solidFill>
                  <a:schemeClr val="tx1"/>
                </a:solidFill>
                <a:latin typeface="Arial" charset="0"/>
                <a:ea typeface="+mn-ea"/>
                <a:cs typeface="Arial" charset="0"/>
              </a:rPr>
              <a:t>a competitor’s trademark, especially if the trademark is a logo, and use the appropriate trademark symbol. An altered version of a competitor’s trademark could “blur” the trademark’s ability to identify the product concerned, and the alteration might therefore be considered to be an infringement of the rights in the trademark.</a:t>
            </a:r>
          </a:p>
          <a:p>
            <a:pPr algn="just"/>
            <a:r>
              <a:rPr lang="en-US" sz="1200" b="0" i="0" u="none" strike="noStrike" kern="1200" baseline="0" dirty="0" smtClean="0">
                <a:solidFill>
                  <a:schemeClr val="tx1"/>
                </a:solidFill>
                <a:latin typeface="Arial" charset="0"/>
                <a:ea typeface="+mn-ea"/>
                <a:cs typeface="Arial" charset="0"/>
              </a:rPr>
              <a:t>•A competitor’s trademark may contain one or more </a:t>
            </a:r>
            <a:r>
              <a:rPr lang="en-US" sz="1200" b="1" i="0" u="none" strike="noStrike" kern="1200" baseline="0" dirty="0" smtClean="0">
                <a:solidFill>
                  <a:schemeClr val="tx1"/>
                </a:solidFill>
                <a:latin typeface="Arial" charset="0"/>
                <a:ea typeface="+mn-ea"/>
                <a:cs typeface="Arial" charset="0"/>
              </a:rPr>
              <a:t>graphic elements</a:t>
            </a:r>
            <a:r>
              <a:rPr lang="en-US" sz="1200" b="0" i="0" u="none" strike="noStrike" kern="1200" baseline="0" dirty="0" smtClean="0">
                <a:solidFill>
                  <a:schemeClr val="tx1"/>
                </a:solidFill>
                <a:latin typeface="Arial" charset="0"/>
                <a:ea typeface="+mn-ea"/>
                <a:cs typeface="Arial" charset="0"/>
              </a:rPr>
              <a:t>, such as a logo, label, design or three-dimensional figure. All such elements are likely to also be protected by copyright law, so obtain authorization from the copyright owner before using the graphic elements in your advertising.</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53</a:t>
            </a:fld>
            <a:endParaRPr lang="en-US"/>
          </a:p>
        </p:txBody>
      </p:sp>
    </p:spTree>
    <p:extLst>
      <p:ext uri="{BB962C8B-B14F-4D97-AF65-F5344CB8AC3E}">
        <p14:creationId xmlns:p14="http://schemas.microsoft.com/office/powerpoint/2010/main" val="34677926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Domain names are available for registration on a first-come, first-served basis.</a:t>
            </a:r>
            <a:r>
              <a:rPr lang="en-US" sz="1200" b="0" i="0" u="none" strike="noStrike" kern="1200" dirty="0" smtClean="0">
                <a:solidFill>
                  <a:schemeClr val="tx1"/>
                </a:solidFill>
                <a:latin typeface="Arial" charset="0"/>
                <a:ea typeface="+mn-ea"/>
                <a:cs typeface="Arial" charset="0"/>
              </a:rPr>
              <a:t> </a:t>
            </a:r>
            <a:r>
              <a:rPr lang="en-US" sz="1200" b="0" i="0" u="none" strike="noStrike" kern="1200" baseline="0" dirty="0" smtClean="0">
                <a:solidFill>
                  <a:schemeClr val="tx1"/>
                </a:solidFill>
                <a:latin typeface="Arial" charset="0"/>
                <a:ea typeface="+mn-ea"/>
                <a:cs typeface="Arial" charset="0"/>
              </a:rPr>
              <a:t>The bad-faith, abusive registration and use of domain names is commonly referred to as </a:t>
            </a:r>
            <a:r>
              <a:rPr lang="en-US" sz="1200" b="1" i="0" u="none" strike="noStrike" kern="1200" baseline="0" dirty="0" smtClean="0">
                <a:solidFill>
                  <a:schemeClr val="tx1"/>
                </a:solidFill>
                <a:latin typeface="Arial" charset="0"/>
                <a:ea typeface="+mn-ea"/>
                <a:cs typeface="Arial" charset="0"/>
              </a:rPr>
              <a:t>cybersquatting </a:t>
            </a:r>
            <a:r>
              <a:rPr lang="en-US" sz="1200" i="0" u="none" strike="noStrike" kern="1200" baseline="0" dirty="0" smtClean="0">
                <a:solidFill>
                  <a:schemeClr val="tx1"/>
                </a:solidFill>
                <a:latin typeface="Arial" charset="0"/>
                <a:ea typeface="+mn-ea"/>
                <a:cs typeface="Arial" charset="0"/>
              </a:rPr>
              <a:t>and</a:t>
            </a:r>
            <a:r>
              <a:rPr lang="en-US" sz="1200" i="0" u="none" strike="noStrike" kern="1200" dirty="0" smtClean="0">
                <a:solidFill>
                  <a:schemeClr val="tx1"/>
                </a:solidFill>
                <a:latin typeface="Arial" charset="0"/>
                <a:ea typeface="+mn-ea"/>
                <a:cs typeface="Arial" charset="0"/>
              </a:rPr>
              <a:t> if a </a:t>
            </a:r>
            <a:r>
              <a:rPr lang="en-US" sz="1200" b="0" i="0" u="none" strike="noStrike" kern="1200" baseline="0" dirty="0" smtClean="0">
                <a:solidFill>
                  <a:schemeClr val="tx1"/>
                </a:solidFill>
                <a:latin typeface="Arial" charset="0"/>
                <a:ea typeface="+mn-ea"/>
                <a:cs typeface="Arial" charset="0"/>
              </a:rPr>
              <a:t>business engages in cybersquatting the domain name would have to be</a:t>
            </a:r>
            <a:r>
              <a:rPr lang="en-US" sz="1200" b="0" i="0" u="none" strike="noStrike" kern="1200" dirty="0" smtClean="0">
                <a:solidFill>
                  <a:schemeClr val="tx1"/>
                </a:solidFill>
                <a:latin typeface="Arial" charset="0"/>
                <a:ea typeface="+mn-ea"/>
                <a:cs typeface="Arial" charset="0"/>
              </a:rPr>
              <a:t> transferred or cancelled and damages may have to be paid</a:t>
            </a:r>
            <a:r>
              <a:rPr lang="en-US" sz="1200" b="0" i="0" u="none" strike="noStrike" kern="1200" baseline="0" dirty="0" smtClean="0">
                <a:solidFill>
                  <a:schemeClr val="tx1"/>
                </a:solidFill>
                <a:latin typeface="Arial" charset="0"/>
                <a:ea typeface="+mn-ea"/>
                <a:cs typeface="Arial" charset="0"/>
              </a:rPr>
              <a:t>. See WIPO’s services for </a:t>
            </a:r>
            <a:r>
              <a:rPr lang="en-US" sz="1200" b="1" i="0" u="none" strike="noStrike" kern="1200" baseline="0" dirty="0" smtClean="0">
                <a:solidFill>
                  <a:schemeClr val="tx1"/>
                </a:solidFill>
                <a:latin typeface="Arial" charset="0"/>
                <a:ea typeface="+mn-ea"/>
                <a:cs typeface="Arial" charset="0"/>
              </a:rPr>
              <a:t>domain name dispute resolution </a:t>
            </a:r>
            <a:r>
              <a:rPr lang="en-US" sz="1200" b="0" i="0" u="none" strike="noStrike" kern="1200" baseline="0" dirty="0" smtClean="0">
                <a:solidFill>
                  <a:schemeClr val="tx1"/>
                </a:solidFill>
                <a:latin typeface="Arial" charset="0"/>
                <a:ea typeface="+mn-ea"/>
                <a:cs typeface="Arial" charset="0"/>
              </a:rPr>
              <a:t>at: </a:t>
            </a:r>
            <a:r>
              <a:rPr lang="en-US" sz="1200" b="0" i="1" u="none" strike="noStrike" kern="1200" baseline="0" dirty="0" smtClean="0">
                <a:solidFill>
                  <a:schemeClr val="tx1"/>
                </a:solidFill>
                <a:latin typeface="Arial" charset="0"/>
                <a:ea typeface="+mn-ea"/>
                <a:cs typeface="Arial" charset="0"/>
              </a:rPr>
              <a:t>www.wipo.int/amc/en/domains</a:t>
            </a:r>
            <a:r>
              <a:rPr lang="en-US" sz="1200" b="0" i="0" u="none" strike="noStrike" kern="1200" baseline="0" dirty="0" smtClean="0">
                <a:solidFill>
                  <a:schemeClr val="tx1"/>
                </a:solidFill>
                <a:latin typeface="Arial" charset="0"/>
                <a:ea typeface="+mn-ea"/>
                <a:cs typeface="Arial" charset="0"/>
              </a:rPr>
              <a:t>.</a:t>
            </a:r>
          </a:p>
          <a:p>
            <a:pPr algn="just"/>
            <a:r>
              <a:rPr lang="en-US" sz="1200" b="0" i="0" u="none" strike="noStrike" kern="1200" baseline="0" dirty="0" smtClean="0">
                <a:solidFill>
                  <a:schemeClr val="tx1"/>
                </a:solidFill>
                <a:latin typeface="Arial" charset="0"/>
                <a:ea typeface="+mn-ea"/>
                <a:cs typeface="Arial" charset="0"/>
              </a:rPr>
              <a:t>Tips for domain names</a:t>
            </a:r>
          </a:p>
          <a:p>
            <a:pPr algn="just"/>
            <a:r>
              <a:rPr lang="en-US" sz="1200" b="0" i="0" u="none" strike="noStrike" kern="1200" baseline="0" dirty="0" smtClean="0">
                <a:solidFill>
                  <a:schemeClr val="tx1"/>
                </a:solidFill>
                <a:latin typeface="Arial" charset="0"/>
                <a:ea typeface="+mn-ea"/>
                <a:cs typeface="Arial" charset="0"/>
              </a:rPr>
              <a:t>• The domain name should not conflict with a third party’s trademark. A trademark search to find out whether the selected name is being used as a trademark by a competitor for similar goods or services, or is a well-known mark.</a:t>
            </a:r>
          </a:p>
          <a:p>
            <a:pPr algn="just"/>
            <a:r>
              <a:rPr lang="en-US" sz="1200" b="0" i="0" u="none" strike="noStrike" kern="1200" baseline="0" dirty="0" smtClean="0">
                <a:solidFill>
                  <a:schemeClr val="tx1"/>
                </a:solidFill>
                <a:latin typeface="Arial" charset="0"/>
                <a:ea typeface="+mn-ea"/>
                <a:cs typeface="Arial" charset="0"/>
              </a:rPr>
              <a:t>• Consider registering your trademark(s) as a domain name. Customers will find your company’s website easily if you use a domain name that is the same as or similar to your business name or trademark, so try to register your trademark(s) as a domain name before someone else does. Also, when selecting a new trademark for your products, check whether the corresponding domain name is available.</a:t>
            </a:r>
          </a:p>
          <a:p>
            <a:pPr algn="just"/>
            <a:r>
              <a:rPr lang="en-US" sz="1200" b="0" i="0" u="none" strike="noStrike" kern="1200" baseline="0" dirty="0" smtClean="0">
                <a:solidFill>
                  <a:schemeClr val="tx1"/>
                </a:solidFill>
                <a:latin typeface="Arial" charset="0"/>
                <a:ea typeface="+mn-ea"/>
                <a:cs typeface="Arial" charset="0"/>
              </a:rPr>
              <a:t>• Register your domain name as a trademark. Registration of a domain name does not automatically grant trademark rights. </a:t>
            </a:r>
          </a:p>
          <a:p>
            <a:pPr algn="just"/>
            <a:r>
              <a:rPr lang="en-US" sz="1200" b="0" i="0" u="none" strike="noStrike" kern="1200" baseline="0" dirty="0" smtClean="0">
                <a:solidFill>
                  <a:schemeClr val="tx1"/>
                </a:solidFill>
                <a:latin typeface="Arial" charset="0"/>
                <a:ea typeface="+mn-ea"/>
                <a:cs typeface="Arial" charset="0"/>
              </a:rPr>
              <a:t>•The easiest way to register a domain name is through any of the approved domain name registrars listed at </a:t>
            </a:r>
            <a:r>
              <a:rPr lang="en-US" sz="1200" b="0" i="1" u="none" strike="noStrike" kern="1200" baseline="0" dirty="0" smtClean="0">
                <a:solidFill>
                  <a:schemeClr val="tx1"/>
                </a:solidFill>
                <a:latin typeface="Arial" charset="0"/>
                <a:ea typeface="+mn-ea"/>
                <a:cs typeface="Arial" charset="0"/>
              </a:rPr>
              <a:t>www.icann.org </a:t>
            </a:r>
            <a:r>
              <a:rPr lang="en-US" sz="1200" b="0" i="0" u="none" strike="noStrike" kern="1200" baseline="0" dirty="0" smtClean="0">
                <a:solidFill>
                  <a:schemeClr val="tx1"/>
                </a:solidFill>
                <a:latin typeface="Arial" charset="0"/>
                <a:ea typeface="+mn-ea"/>
                <a:cs typeface="Arial" charset="0"/>
              </a:rPr>
              <a:t>or </a:t>
            </a:r>
            <a:r>
              <a:rPr lang="en-US" sz="1200" b="0" i="1" u="none" strike="noStrike" kern="1200" baseline="0" dirty="0" smtClean="0">
                <a:solidFill>
                  <a:schemeClr val="tx1"/>
                </a:solidFill>
                <a:latin typeface="Arial" charset="0"/>
                <a:ea typeface="+mn-ea"/>
                <a:cs typeface="Arial" charset="0"/>
              </a:rPr>
              <a:t>www.internic.net</a:t>
            </a:r>
            <a:r>
              <a:rPr lang="en-US" sz="1200" b="0" i="0" u="none" strike="noStrike" kern="1200" baseline="0" dirty="0" smtClean="0">
                <a:solidFill>
                  <a:schemeClr val="tx1"/>
                </a:solidFill>
                <a:latin typeface="Arial" charset="0"/>
                <a:ea typeface="+mn-ea"/>
                <a:cs typeface="Arial" charset="0"/>
              </a:rPr>
              <a:t>. </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54</a:t>
            </a:fld>
            <a:endParaRPr lang="en-US"/>
          </a:p>
        </p:txBody>
      </p:sp>
    </p:spTree>
    <p:extLst>
      <p:ext uri="{BB962C8B-B14F-4D97-AF65-F5344CB8AC3E}">
        <p14:creationId xmlns:p14="http://schemas.microsoft.com/office/powerpoint/2010/main" val="17200270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000" b="0" i="0" u="none" strike="noStrike" kern="1200" baseline="0" dirty="0" smtClean="0">
                <a:solidFill>
                  <a:schemeClr val="tx1"/>
                </a:solidFill>
              </a:rPr>
              <a:t>Trademark rights</a:t>
            </a:r>
            <a:r>
              <a:rPr lang="en-US" sz="1000" b="0" i="0" u="none" strike="noStrike" kern="1200" dirty="0" smtClean="0">
                <a:solidFill>
                  <a:schemeClr val="tx1"/>
                </a:solidFill>
              </a:rPr>
              <a:t> are territorial whereas the internet has a global reach - </a:t>
            </a:r>
            <a:r>
              <a:rPr lang="en-US" sz="1000" b="0" i="0" u="none" strike="noStrike" kern="1200" baseline="0" dirty="0" smtClean="0">
                <a:solidFill>
                  <a:schemeClr val="tx1"/>
                </a:solidFill>
              </a:rPr>
              <a:t>This creates problems when it comes to settling disputes between businesses that legitimately own </a:t>
            </a:r>
            <a:r>
              <a:rPr lang="en-US" sz="1000" b="1" i="0" u="none" strike="noStrike" kern="1200" baseline="0" dirty="0" smtClean="0">
                <a:solidFill>
                  <a:schemeClr val="tx1"/>
                </a:solidFill>
              </a:rPr>
              <a:t>identical or confusingly similar trademarks for identical or similar products in different countries. </a:t>
            </a:r>
            <a:r>
              <a:rPr lang="en-US" sz="1000" b="0" i="0" u="none" strike="noStrike" kern="1200" baseline="0" dirty="0" smtClean="0">
                <a:solidFill>
                  <a:schemeClr val="tx1"/>
                </a:solidFill>
              </a:rPr>
              <a:t>As the law in this area is still developing, the way courts treat this issue varies considerably from one country to another. </a:t>
            </a:r>
          </a:p>
          <a:p>
            <a:pPr algn="just"/>
            <a:r>
              <a:rPr lang="en-US" sz="1000" b="1" i="0" u="none" strike="noStrike" kern="1200" baseline="0" dirty="0" smtClean="0">
                <a:solidFill>
                  <a:schemeClr val="tx1"/>
                </a:solidFill>
              </a:rPr>
              <a:t>Keyword advertising </a:t>
            </a:r>
            <a:r>
              <a:rPr lang="en-US" sz="1000" b="0" i="0" u="none" strike="noStrike" kern="1200" baseline="0" dirty="0" smtClean="0">
                <a:solidFill>
                  <a:schemeClr val="tx1"/>
                </a:solidFill>
              </a:rPr>
              <a:t>is a form of online advertising. It relies on keywords to trigger the display of advertisements</a:t>
            </a:r>
            <a:r>
              <a:rPr lang="en-US" sz="1000" b="0" i="0" u="none" strike="noStrike" kern="1200" dirty="0" smtClean="0">
                <a:solidFill>
                  <a:schemeClr val="tx1"/>
                </a:solidFill>
              </a:rPr>
              <a:t> i</a:t>
            </a:r>
            <a:r>
              <a:rPr lang="en-US" sz="1000" b="0" i="0" u="none" strike="noStrike" kern="1200" baseline="0" dirty="0" smtClean="0">
                <a:solidFill>
                  <a:schemeClr val="tx1"/>
                </a:solidFill>
              </a:rPr>
              <a:t>n a separate column from the actual hits. Some search engine operators sell keywords to businesses. When a web user enters those particular keywords in a search engine, advertisements appear alongside the actual search results. For example, a bike business may buy the word MOUNTAINBIKE from a search engine. Each time a web user enters the word MOUNTAINBIKE into the search engine, the advertising banner of the bike business will appear. If the user clicks on the banner, he or she will be directed to the website of the bike business. However, a problem arises when a search engine sells a competitor’s trademark as a keyword to trigger advertisement. For example, suppose that the above-mentioned bike business bought the word CANNONDALE®, the trademark of a competing business. If a web user entered CANNONDALE®, a banner of the competing bike business would appear at the top of the result list. This kind of keyword triggering may in some countries expose both the search engine operator and the advertising business to legal liability for trademark infringement, misleading advertising and unfair competition.</a:t>
            </a:r>
          </a:p>
          <a:p>
            <a:pPr algn="just"/>
            <a:r>
              <a:rPr lang="en-US" sz="1000" b="1" i="0" u="none" strike="noStrike" kern="1200" baseline="0" dirty="0" smtClean="0">
                <a:solidFill>
                  <a:schemeClr val="tx1"/>
                </a:solidFill>
              </a:rPr>
              <a:t>Hyperlinks- i</a:t>
            </a:r>
            <a:r>
              <a:rPr lang="en-US" sz="1000" b="0" i="0" u="none" strike="noStrike" kern="1200" baseline="0" dirty="0" smtClean="0">
                <a:solidFill>
                  <a:schemeClr val="tx1"/>
                </a:solidFill>
              </a:rPr>
              <a:t>n many countries there is no clear law on when and how you can use such links. In most cases, links are completely legal and no permission from the linked site is needed to include a link. However, some types of links can create legal liability, so it makes sense to get permission for them or to avoid including them.</a:t>
            </a:r>
            <a:r>
              <a:rPr lang="en-US" sz="1000" b="1" i="0" u="none" strike="noStrike" kern="1200" baseline="0" dirty="0" smtClean="0">
                <a:solidFill>
                  <a:schemeClr val="tx1"/>
                </a:solidFill>
              </a:rPr>
              <a:t> Problems may arise with:</a:t>
            </a:r>
          </a:p>
          <a:p>
            <a:pPr algn="just"/>
            <a:r>
              <a:rPr lang="en-US" sz="1000" b="0" i="0" u="none" strike="noStrike" kern="1200" baseline="0" dirty="0" smtClean="0">
                <a:solidFill>
                  <a:schemeClr val="tx1"/>
                </a:solidFill>
              </a:rPr>
              <a:t>– links that lead to sites containing </a:t>
            </a:r>
            <a:r>
              <a:rPr lang="en-US" sz="1000" b="1" i="0" u="none" strike="noStrike" kern="1200" baseline="0" dirty="0" smtClean="0">
                <a:solidFill>
                  <a:schemeClr val="tx1"/>
                </a:solidFill>
              </a:rPr>
              <a:t>illegal content</a:t>
            </a:r>
            <a:r>
              <a:rPr lang="en-US" sz="1000" b="0" i="0" u="none" strike="noStrike" kern="1200" baseline="0" dirty="0" smtClean="0">
                <a:solidFill>
                  <a:schemeClr val="tx1"/>
                </a:solidFill>
              </a:rPr>
              <a:t>;</a:t>
            </a:r>
          </a:p>
          <a:p>
            <a:pPr algn="just"/>
            <a:r>
              <a:rPr lang="en-US" sz="1000" b="0" i="0" u="none" strike="noStrike" kern="1200" baseline="0" dirty="0" smtClean="0">
                <a:solidFill>
                  <a:schemeClr val="tx1"/>
                </a:solidFill>
              </a:rPr>
              <a:t>– links that comprise the </a:t>
            </a:r>
            <a:r>
              <a:rPr lang="en-US" sz="1000" b="1" i="0" u="none" strike="noStrike" kern="1200" baseline="0" dirty="0" smtClean="0">
                <a:solidFill>
                  <a:schemeClr val="tx1"/>
                </a:solidFill>
              </a:rPr>
              <a:t>logo of a business</a:t>
            </a:r>
            <a:r>
              <a:rPr lang="en-US" sz="1000" b="0" i="0" u="none" strike="noStrike" kern="1200" baseline="0" dirty="0" smtClean="0">
                <a:solidFill>
                  <a:schemeClr val="tx1"/>
                </a:solidFill>
              </a:rPr>
              <a:t>;</a:t>
            </a:r>
          </a:p>
          <a:p>
            <a:pPr algn="just"/>
            <a:r>
              <a:rPr lang="en-US" sz="1000" b="0" i="0" u="none" strike="noStrike" kern="1200" baseline="0" dirty="0" smtClean="0">
                <a:solidFill>
                  <a:schemeClr val="tx1"/>
                </a:solidFill>
              </a:rPr>
              <a:t>– </a:t>
            </a:r>
            <a:r>
              <a:rPr lang="en-US" sz="1000" b="1" i="0" u="none" strike="noStrike" kern="1200" baseline="0" dirty="0" smtClean="0">
                <a:solidFill>
                  <a:schemeClr val="tx1"/>
                </a:solidFill>
              </a:rPr>
              <a:t>deep links </a:t>
            </a:r>
            <a:r>
              <a:rPr lang="en-US" sz="1000" b="0" i="0" u="none" strike="noStrike" kern="1200" baseline="0" dirty="0" smtClean="0">
                <a:solidFill>
                  <a:schemeClr val="tx1"/>
                </a:solidFill>
              </a:rPr>
              <a:t>(links that bypass a website’s homepage and instead go straight to a specific page within the site), if such a link is a way of bypassing a subscription or payment mechanism, or if it is expressly forbidden by the site itself; and</a:t>
            </a:r>
          </a:p>
          <a:p>
            <a:pPr algn="just"/>
            <a:r>
              <a:rPr lang="en-US" sz="1000" b="0" i="0" u="none" strike="noStrike" kern="1200" baseline="0" dirty="0" smtClean="0">
                <a:solidFill>
                  <a:schemeClr val="tx1"/>
                </a:solidFill>
              </a:rPr>
              <a:t>– </a:t>
            </a:r>
            <a:r>
              <a:rPr lang="en-US" sz="1000" b="1" i="0" u="none" strike="noStrike" kern="1200" baseline="0" dirty="0" smtClean="0">
                <a:solidFill>
                  <a:schemeClr val="tx1"/>
                </a:solidFill>
              </a:rPr>
              <a:t>framing </a:t>
            </a:r>
            <a:r>
              <a:rPr lang="en-US" sz="1000" b="0" i="0" u="none" strike="noStrike" kern="1200" baseline="0" dirty="0" smtClean="0">
                <a:solidFill>
                  <a:schemeClr val="tx1"/>
                </a:solidFill>
              </a:rPr>
              <a:t>(displaying the contents of someone else’s site within a frame at your website) or </a:t>
            </a:r>
            <a:r>
              <a:rPr lang="en-US" sz="1000" b="1" i="0" u="none" strike="noStrike" kern="1200" baseline="0" dirty="0" err="1" smtClean="0">
                <a:solidFill>
                  <a:schemeClr val="tx1"/>
                </a:solidFill>
              </a:rPr>
              <a:t>inlining</a:t>
            </a:r>
            <a:r>
              <a:rPr lang="en-US" sz="1000" b="1" i="0" u="none" strike="noStrike" kern="1200" baseline="0" dirty="0" smtClean="0">
                <a:solidFill>
                  <a:schemeClr val="tx1"/>
                </a:solidFill>
              </a:rPr>
              <a:t> </a:t>
            </a:r>
            <a:r>
              <a:rPr lang="en-US" sz="1000" b="0" i="0" u="none" strike="noStrike" kern="1200" baseline="0" dirty="0" smtClean="0">
                <a:solidFill>
                  <a:schemeClr val="tx1"/>
                </a:solidFill>
              </a:rPr>
              <a:t>(incorporating a graphic file from another website into your own website).</a:t>
            </a:r>
            <a:endParaRPr lang="en-US" sz="100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55</a:t>
            </a:fld>
            <a:endParaRPr lang="en-US"/>
          </a:p>
        </p:txBody>
      </p:sp>
    </p:spTree>
    <p:extLst>
      <p:ext uri="{BB962C8B-B14F-4D97-AF65-F5344CB8AC3E}">
        <p14:creationId xmlns:p14="http://schemas.microsoft.com/office/powerpoint/2010/main" val="24705581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A portfolio audit may be helpful for the following:</a:t>
            </a:r>
          </a:p>
          <a:p>
            <a:pPr marL="171450" indent="-171450" algn="just">
              <a:buFont typeface="Arial" panose="020B0604020202020204" pitchFamily="34" charset="0"/>
              <a:buChar char="•"/>
            </a:pPr>
            <a:r>
              <a:rPr lang="en-US" sz="1200" b="0" i="0" u="none" strike="noStrike" kern="1200" baseline="0" dirty="0" smtClean="0">
                <a:solidFill>
                  <a:schemeClr val="tx1"/>
                </a:solidFill>
                <a:latin typeface="Arial" charset="0"/>
                <a:ea typeface="+mn-ea"/>
                <a:cs typeface="Arial" charset="0"/>
              </a:rPr>
              <a:t>preparing a status report on all registered trademarks and pending applications, organized by product, trademark and country;</a:t>
            </a:r>
          </a:p>
          <a:p>
            <a:pPr marL="171450" indent="-171450" algn="just">
              <a:buFont typeface="Arial" panose="020B0604020202020204" pitchFamily="34" charset="0"/>
              <a:buChar char="•"/>
            </a:pPr>
            <a:r>
              <a:rPr lang="en-US" sz="1200" b="0" i="0" u="none" strike="noStrike" kern="1200" baseline="0" dirty="0" smtClean="0">
                <a:solidFill>
                  <a:schemeClr val="tx1"/>
                </a:solidFill>
                <a:latin typeface="Arial" charset="0"/>
                <a:ea typeface="+mn-ea"/>
                <a:cs typeface="Arial" charset="0"/>
              </a:rPr>
              <a:t>deciding whether specific registrations should be maintained, or whether costs could be saved by abandoning registrations, partially or completely;</a:t>
            </a:r>
          </a:p>
          <a:p>
            <a:pPr marL="171450" indent="-171450" algn="just">
              <a:buFont typeface="Arial" panose="020B0604020202020204" pitchFamily="34" charset="0"/>
              <a:buChar char="•"/>
            </a:pPr>
            <a:r>
              <a:rPr lang="en-US" sz="1200" b="0" i="0" u="none" strike="noStrike" kern="1200" baseline="0" dirty="0" smtClean="0">
                <a:solidFill>
                  <a:schemeClr val="tx1"/>
                </a:solidFill>
                <a:latin typeface="Arial" charset="0"/>
                <a:ea typeface="+mn-ea"/>
                <a:cs typeface="Arial" charset="0"/>
              </a:rPr>
              <a:t>reviewing products and collateral marketing materials to ensure that trademarks are being used consistently and in accordance with their registrations and applicable trademark laws;</a:t>
            </a:r>
          </a:p>
          <a:p>
            <a:pPr marL="171450" indent="-171450" algn="just">
              <a:buFont typeface="Arial" panose="020B0604020202020204" pitchFamily="34" charset="0"/>
              <a:buChar char="•"/>
            </a:pPr>
            <a:r>
              <a:rPr lang="en-US" sz="1200" b="0" i="0" u="none" strike="noStrike" kern="1200" baseline="0" dirty="0" smtClean="0">
                <a:solidFill>
                  <a:schemeClr val="tx1"/>
                </a:solidFill>
                <a:latin typeface="Arial" charset="0"/>
                <a:ea typeface="+mn-ea"/>
                <a:cs typeface="Arial" charset="0"/>
              </a:rPr>
              <a:t>assessing whether unregistered trademarks, slogans, taglines and logos ought to be registered and, if so, where;</a:t>
            </a:r>
          </a:p>
          <a:p>
            <a:pPr marL="171450" indent="-171450" algn="just">
              <a:buFont typeface="Arial" panose="020B0604020202020204" pitchFamily="34" charset="0"/>
              <a:buChar char="•"/>
            </a:pPr>
            <a:r>
              <a:rPr lang="en-US" sz="1200" b="0" i="0" u="none" strike="noStrike" kern="1200" baseline="0" dirty="0" smtClean="0">
                <a:solidFill>
                  <a:schemeClr val="tx1"/>
                </a:solidFill>
                <a:latin typeface="Arial" charset="0"/>
                <a:ea typeface="+mn-ea"/>
                <a:cs typeface="Arial" charset="0"/>
              </a:rPr>
              <a:t>reviewing procedures for selecting and registering trademarks, and making recommendations for improvements; and</a:t>
            </a:r>
          </a:p>
          <a:p>
            <a:pPr marL="171450" indent="-171450" algn="just">
              <a:buFont typeface="Arial" panose="020B0604020202020204" pitchFamily="34" charset="0"/>
              <a:buChar char="•"/>
            </a:pPr>
            <a:r>
              <a:rPr lang="en-US" sz="1200" b="0" i="0" u="none" strike="noStrike" kern="1200" baseline="0" dirty="0" smtClean="0">
                <a:solidFill>
                  <a:schemeClr val="tx1"/>
                </a:solidFill>
                <a:latin typeface="Arial" charset="0"/>
                <a:ea typeface="+mn-ea"/>
                <a:cs typeface="Arial" charset="0"/>
              </a:rPr>
              <a:t>preparing the trademark portfolio for transaction due diligence and for use as collateral in asset-based financing.</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56</a:t>
            </a:fld>
            <a:endParaRPr lang="en-US"/>
          </a:p>
        </p:txBody>
      </p:sp>
    </p:spTree>
    <p:extLst>
      <p:ext uri="{BB962C8B-B14F-4D97-AF65-F5344CB8AC3E}">
        <p14:creationId xmlns:p14="http://schemas.microsoft.com/office/powerpoint/2010/main" val="22956581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57</a:t>
            </a:fld>
            <a:endParaRPr lang="en-US" sz="1200"/>
          </a:p>
        </p:txBody>
      </p:sp>
      <p:sp>
        <p:nvSpPr>
          <p:cNvPr id="7171" name="Rectangle 2"/>
          <p:cNvSpPr>
            <a:spLocks noGrp="1" noRot="1" noChangeAspect="1" noChangeArrowheads="1" noTextEdit="1"/>
          </p:cNvSpPr>
          <p:nvPr>
            <p:ph type="sldImg"/>
          </p:nvPr>
        </p:nvSpPr>
        <p:spPr>
          <a:xfrm>
            <a:off x="1371600" y="1143000"/>
            <a:ext cx="4114800" cy="3086100"/>
          </a:xfrm>
          <a:ln/>
        </p:spPr>
      </p:sp>
      <p:sp>
        <p:nvSpPr>
          <p:cNvPr id="7172" name="Rectangle 3"/>
          <p:cNvSpPr>
            <a:spLocks noGrp="1" noChangeArrowheads="1"/>
          </p:cNvSpPr>
          <p:nvPr>
            <p:ph type="body" idx="1"/>
          </p:nvPr>
        </p:nvSpPr>
        <p:spPr>
          <a:noFill/>
        </p:spPr>
        <p:txBody>
          <a:bodyPr/>
          <a:lstStyle/>
          <a:p>
            <a:pPr marL="0" indent="0">
              <a:lnSpc>
                <a:spcPct val="80000"/>
              </a:lnSpc>
            </a:pPr>
            <a:endParaRPr lang="en-GB" altLang="en-US" sz="1100" dirty="0" smtClean="0"/>
          </a:p>
        </p:txBody>
      </p:sp>
    </p:spTree>
    <p:extLst>
      <p:ext uri="{BB962C8B-B14F-4D97-AF65-F5344CB8AC3E}">
        <p14:creationId xmlns:p14="http://schemas.microsoft.com/office/powerpoint/2010/main" val="5823183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79767" y="4714410"/>
            <a:ext cx="5438140" cy="4466987"/>
          </a:xfrm>
        </p:spPr>
        <p:txBody>
          <a:bodyPr/>
          <a:lstStyle/>
          <a:p>
            <a:pPr algn="just"/>
            <a:r>
              <a:rPr lang="en-US" sz="1200" b="1" i="0" u="none" strike="noStrike" kern="1200" baseline="0" dirty="0" smtClean="0">
                <a:solidFill>
                  <a:schemeClr val="tx1"/>
                </a:solidFill>
                <a:latin typeface="Arial" charset="0"/>
                <a:ea typeface="+mn-ea"/>
                <a:cs typeface="Arial" charset="0"/>
              </a:rPr>
              <a:t>What does a franchising agreement have to do with trademarks? </a:t>
            </a:r>
          </a:p>
          <a:p>
            <a:pPr algn="just"/>
            <a:r>
              <a:rPr lang="en-US" sz="1200" b="0" i="0" u="none" strike="noStrike" kern="1200" baseline="0" dirty="0" smtClean="0">
                <a:solidFill>
                  <a:schemeClr val="tx1"/>
                </a:solidFill>
                <a:latin typeface="Arial" charset="0"/>
                <a:ea typeface="+mn-ea"/>
                <a:cs typeface="Arial" charset="0"/>
              </a:rPr>
              <a:t>Franchising is where a person (franchisor) who has developed a certain way of doing a business expands the business by giving other entrepreneurs (franchisees) the right to use the business model in exchange for a fee. Along with providing the right to use the business model, the franchisor will license to the franchisee the right to use the franchisor’s IP and know-how as well as provide training and support. In essence, a successful business would be replicated and run by entrepreneurs, the franchisees, under the supervision and control of, and assisted by, the franchisor. The right to use the IP associated with that business must be granted to the franchisee to enable them to successfully run the business. The IPRs that are licensed in a franchising arrangement are usually trademarks, designs, copyrights, patents and trade secrets, in other words the whole spectrum of IPRs.</a:t>
            </a:r>
          </a:p>
          <a:p>
            <a:pPr algn="just"/>
            <a:endParaRPr lang="en-US" sz="1200" b="1" i="0" u="none" strike="noStrike" kern="1200" baseline="0" dirty="0" smtClean="0">
              <a:solidFill>
                <a:schemeClr val="tx1"/>
              </a:solidFill>
              <a:latin typeface="Arial" charset="0"/>
              <a:ea typeface="+mn-ea"/>
              <a:cs typeface="Arial" charset="0"/>
            </a:endParaRPr>
          </a:p>
          <a:p>
            <a:pPr algn="just"/>
            <a:r>
              <a:rPr lang="en-US" sz="1200" b="1" i="0" u="none" strike="noStrike" kern="1200" baseline="0" dirty="0" smtClean="0">
                <a:solidFill>
                  <a:schemeClr val="tx1"/>
                </a:solidFill>
                <a:latin typeface="Arial" charset="0"/>
                <a:ea typeface="+mn-ea"/>
                <a:cs typeface="Arial" charset="0"/>
              </a:rPr>
              <a:t>Revenue</a:t>
            </a:r>
            <a:r>
              <a:rPr lang="en-US" sz="1200" b="1" i="0" u="none" strike="noStrike" kern="1200" dirty="0" smtClean="0">
                <a:solidFill>
                  <a:schemeClr val="tx1"/>
                </a:solidFill>
                <a:latin typeface="Arial" charset="0"/>
                <a:ea typeface="+mn-ea"/>
                <a:cs typeface="Arial" charset="0"/>
              </a:rPr>
              <a:t> from </a:t>
            </a:r>
            <a:r>
              <a:rPr lang="en-US" sz="1200" b="1" i="0" u="none" strike="noStrike" kern="1200" baseline="0" dirty="0" smtClean="0">
                <a:solidFill>
                  <a:schemeClr val="tx1"/>
                </a:solidFill>
                <a:latin typeface="Arial" charset="0"/>
                <a:ea typeface="+mn-ea"/>
                <a:cs typeface="Arial" charset="0"/>
              </a:rPr>
              <a:t>trademark license?</a:t>
            </a:r>
          </a:p>
          <a:p>
            <a:pPr algn="just"/>
            <a:r>
              <a:rPr lang="en-US" sz="1200" b="0" i="0" u="none" strike="noStrike" kern="1200" baseline="0" dirty="0" smtClean="0">
                <a:solidFill>
                  <a:schemeClr val="tx1"/>
                </a:solidFill>
                <a:latin typeface="Arial" charset="0"/>
                <a:ea typeface="+mn-ea"/>
                <a:cs typeface="Arial" charset="0"/>
              </a:rPr>
              <a:t>Remuneration is through lump-sum payments and/or recurring royalties, which may be based on sales volume of the licensed product (per-unit royalty) or on net sales (net sales based royalty). While industry standards for royalty rates exist for particular industries and may usefully be consulted, each licensing agreement is unique and the royalty rate depends on the particular and very distinct factors being negotiated.</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58</a:t>
            </a:fld>
            <a:endParaRPr lang="en-US"/>
          </a:p>
        </p:txBody>
      </p:sp>
    </p:spTree>
    <p:extLst>
      <p:ext uri="{BB962C8B-B14F-4D97-AF65-F5344CB8AC3E}">
        <p14:creationId xmlns:p14="http://schemas.microsoft.com/office/powerpoint/2010/main" val="33934413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In a single licensing agreement, there may be provisions that grant some rights on an exclusive basis and others on a sole or non-exclusive basis.</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1" i="0" u="none" strike="noStrike" kern="1200" baseline="0" dirty="0" smtClean="0">
                <a:solidFill>
                  <a:schemeClr val="tx1"/>
                </a:solidFill>
                <a:latin typeface="Arial" charset="0"/>
                <a:ea typeface="+mn-ea"/>
                <a:cs typeface="Arial" charset="0"/>
              </a:rPr>
              <a:t>Should you grant an exclusive or non-exclusive license for your trademark?</a:t>
            </a:r>
          </a:p>
          <a:p>
            <a:pPr algn="just"/>
            <a:r>
              <a:rPr lang="en-US" sz="1200" b="0" i="0" u="none" strike="noStrike" kern="1200" baseline="0" dirty="0" smtClean="0">
                <a:solidFill>
                  <a:schemeClr val="tx1"/>
                </a:solidFill>
                <a:latin typeface="Arial" charset="0"/>
                <a:ea typeface="+mn-ea"/>
                <a:cs typeface="Arial" charset="0"/>
              </a:rPr>
              <a:t>It depends on the product and on your company’s business strategy. For example, if your business strategy can be turned into a franchise then a non-exclusive, widely held license would be the most advantageous. If your product needs one company to invest heavily in order to make a joint venture successful then that potential licensee will not want to face competition from other licensees, and may rightly insist on obtaining an exclusive license.</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0" u="none" strike="noStrike" kern="1200" baseline="0" dirty="0" smtClean="0">
                <a:solidFill>
                  <a:schemeClr val="tx1"/>
                </a:solidFill>
                <a:latin typeface="Arial" charset="0"/>
                <a:ea typeface="+mn-ea"/>
                <a:cs typeface="Arial" charset="0"/>
              </a:rPr>
              <a:t>For more information on franchising, see </a:t>
            </a:r>
            <a:r>
              <a:rPr lang="en-US" sz="1200" b="0" i="1" u="none" strike="noStrike" kern="1200" baseline="0" dirty="0" smtClean="0">
                <a:solidFill>
                  <a:schemeClr val="tx1"/>
                </a:solidFill>
                <a:latin typeface="Arial" charset="0"/>
                <a:ea typeface="+mn-ea"/>
                <a:cs typeface="Arial" charset="0"/>
              </a:rPr>
              <a:t>In Good Company: Managing IP Issues in Franchising</a:t>
            </a:r>
            <a:r>
              <a:rPr lang="en-US" sz="1200" b="0" i="0" u="none" strike="noStrike" kern="1200" baseline="0" dirty="0" smtClean="0">
                <a:solidFill>
                  <a:schemeClr val="tx1"/>
                </a:solidFill>
                <a:latin typeface="Arial" charset="0"/>
                <a:ea typeface="+mn-ea"/>
                <a:cs typeface="Arial" charset="0"/>
              </a:rPr>
              <a:t>, WIPO publication No. 1035.</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59</a:t>
            </a:fld>
            <a:endParaRPr lang="en-US"/>
          </a:p>
        </p:txBody>
      </p:sp>
    </p:spTree>
    <p:extLst>
      <p:ext uri="{BB962C8B-B14F-4D97-AF65-F5344CB8AC3E}">
        <p14:creationId xmlns:p14="http://schemas.microsoft.com/office/powerpoint/2010/main" val="3001704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60</a:t>
            </a:fld>
            <a:endParaRPr lang="en-US"/>
          </a:p>
        </p:txBody>
      </p:sp>
    </p:spTree>
    <p:extLst>
      <p:ext uri="{BB962C8B-B14F-4D97-AF65-F5344CB8AC3E}">
        <p14:creationId xmlns:p14="http://schemas.microsoft.com/office/powerpoint/2010/main" val="32131485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61</a:t>
            </a:fld>
            <a:endParaRPr lang="en-US" sz="1200"/>
          </a:p>
        </p:txBody>
      </p:sp>
      <p:sp>
        <p:nvSpPr>
          <p:cNvPr id="7171" name="Rectangle 2"/>
          <p:cNvSpPr>
            <a:spLocks noGrp="1" noRot="1" noChangeAspect="1" noChangeArrowheads="1" noTextEdit="1"/>
          </p:cNvSpPr>
          <p:nvPr>
            <p:ph type="sldImg"/>
          </p:nvPr>
        </p:nvSpPr>
        <p:spPr>
          <a:xfrm>
            <a:off x="1371600" y="1143000"/>
            <a:ext cx="4114800" cy="3086100"/>
          </a:xfrm>
          <a:ln/>
        </p:spPr>
      </p:sp>
      <p:sp>
        <p:nvSpPr>
          <p:cNvPr id="7172" name="Rectangle 3"/>
          <p:cNvSpPr>
            <a:spLocks noGrp="1" noChangeArrowheads="1"/>
          </p:cNvSpPr>
          <p:nvPr>
            <p:ph type="body" idx="1"/>
          </p:nvPr>
        </p:nvSpPr>
        <p:spPr>
          <a:noFill/>
        </p:spPr>
        <p:txBody>
          <a:bodyPr/>
          <a:lstStyle/>
          <a:p>
            <a:pPr marL="0" indent="0">
              <a:lnSpc>
                <a:spcPct val="80000"/>
              </a:lnSpc>
            </a:pPr>
            <a:endParaRPr lang="en-GB" altLang="en-US" sz="1100" dirty="0" smtClean="0"/>
          </a:p>
        </p:txBody>
      </p:sp>
    </p:spTree>
    <p:extLst>
      <p:ext uri="{BB962C8B-B14F-4D97-AF65-F5344CB8AC3E}">
        <p14:creationId xmlns:p14="http://schemas.microsoft.com/office/powerpoint/2010/main" val="888362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THIS SLIDE MAY BE ADAPTED</a:t>
            </a:r>
            <a:r>
              <a:rPr lang="en-US" baseline="0" dirty="0" smtClean="0"/>
              <a:t> TO THE VALUE OF TRADEMARKS FROM THE RELEVANT COUNTRY OR REGION.  SEE INTERBRAND.COM</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a:t>
            </a:fld>
            <a:endParaRPr lang="en-US"/>
          </a:p>
        </p:txBody>
      </p:sp>
    </p:spTree>
    <p:extLst>
      <p:ext uri="{BB962C8B-B14F-4D97-AF65-F5344CB8AC3E}">
        <p14:creationId xmlns:p14="http://schemas.microsoft.com/office/powerpoint/2010/main" val="22689964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The following factors increase the “likelihood of confusion:”</a:t>
            </a:r>
          </a:p>
          <a:p>
            <a:pPr algn="just"/>
            <a:r>
              <a:rPr lang="en-US" sz="1200" b="1" i="0" u="none" strike="noStrike" kern="1200" baseline="0" dirty="0" smtClean="0">
                <a:solidFill>
                  <a:schemeClr val="tx1"/>
                </a:solidFill>
                <a:latin typeface="Arial" charset="0"/>
                <a:ea typeface="+mn-ea"/>
                <a:cs typeface="Arial" charset="0"/>
              </a:rPr>
              <a:t>• If you have a strong trademark. </a:t>
            </a:r>
            <a:r>
              <a:rPr lang="en-US" sz="1200" b="0" i="0" u="none" strike="noStrike" kern="1200" baseline="0" dirty="0" smtClean="0">
                <a:solidFill>
                  <a:schemeClr val="tx1"/>
                </a:solidFill>
                <a:latin typeface="Arial" charset="0"/>
                <a:ea typeface="+mn-ea"/>
                <a:cs typeface="Arial" charset="0"/>
              </a:rPr>
              <a:t>The legal strength of the trademark is determined by whether you have registered the trademark, how distinctive the trademark is in relation to the products offered, how long you have been using the trademark and how much advertising you have done.</a:t>
            </a:r>
          </a:p>
          <a:p>
            <a:pPr algn="just"/>
            <a:r>
              <a:rPr lang="en-US" sz="1200" b="1" i="0" u="none" strike="noStrike" kern="1200" baseline="0" dirty="0" smtClean="0">
                <a:solidFill>
                  <a:schemeClr val="tx1"/>
                </a:solidFill>
                <a:latin typeface="Arial" charset="0"/>
                <a:ea typeface="+mn-ea"/>
                <a:cs typeface="Arial" charset="0"/>
              </a:rPr>
              <a:t>• If the two trademarks are very similar. </a:t>
            </a:r>
            <a:r>
              <a:rPr lang="en-US" sz="1200" b="0" i="0" u="none" strike="noStrike" kern="1200" baseline="0" dirty="0" smtClean="0">
                <a:solidFill>
                  <a:schemeClr val="tx1"/>
                </a:solidFill>
                <a:latin typeface="Arial" charset="0"/>
                <a:ea typeface="+mn-ea"/>
                <a:cs typeface="Arial" charset="0"/>
              </a:rPr>
              <a:t>There may be similarities in terms of the way the trademarks look (two similar logos), sound (LIGHT versus LITE) and their meaning (WHITE HORSE versus CHEVAL BLANC).</a:t>
            </a:r>
          </a:p>
          <a:p>
            <a:pPr algn="just"/>
            <a:r>
              <a:rPr lang="en-US" sz="1200" b="1" i="0" u="none" strike="noStrike" kern="1200" baseline="0" dirty="0" smtClean="0">
                <a:solidFill>
                  <a:schemeClr val="tx1"/>
                </a:solidFill>
                <a:latin typeface="Arial" charset="0"/>
                <a:ea typeface="+mn-ea"/>
                <a:cs typeface="Arial" charset="0"/>
              </a:rPr>
              <a:t>• If the products are very similar. </a:t>
            </a:r>
            <a:r>
              <a:rPr lang="en-US" sz="1200" b="0" i="0" u="none" strike="noStrike" kern="1200" baseline="0" dirty="0" smtClean="0">
                <a:solidFill>
                  <a:schemeClr val="tx1"/>
                </a:solidFill>
                <a:latin typeface="Arial" charset="0"/>
                <a:ea typeface="+mn-ea"/>
                <a:cs typeface="Arial" charset="0"/>
              </a:rPr>
              <a:t>If the products are competing directly, the danger is that consumers will erroneously believe there is an association between the producers.</a:t>
            </a:r>
          </a:p>
          <a:p>
            <a:pPr algn="just"/>
            <a:r>
              <a:rPr lang="en-US" sz="1200" b="1" i="0" u="none" strike="noStrike" kern="1200" baseline="0" dirty="0" smtClean="0">
                <a:solidFill>
                  <a:schemeClr val="tx1"/>
                </a:solidFill>
                <a:latin typeface="Arial" charset="0"/>
                <a:ea typeface="+mn-ea"/>
                <a:cs typeface="Arial" charset="0"/>
              </a:rPr>
              <a:t>• If there is evidence of actual confusion. </a:t>
            </a:r>
            <a:r>
              <a:rPr lang="en-US" sz="1200" b="0" i="0" u="none" strike="noStrike" kern="1200" baseline="0" dirty="0" smtClean="0">
                <a:solidFill>
                  <a:schemeClr val="tx1"/>
                </a:solidFill>
                <a:latin typeface="Arial" charset="0"/>
                <a:ea typeface="+mn-ea"/>
                <a:cs typeface="Arial" charset="0"/>
              </a:rPr>
              <a:t>All instances of misdirected mail, faxes, email and telephone calls as well as any consumer complaints are useful in assessing the public’s level of confusion. A consumer survey is helpful to show public confusion.</a:t>
            </a:r>
          </a:p>
          <a:p>
            <a:pPr algn="just"/>
            <a:r>
              <a:rPr lang="en-US" sz="1200" b="0" i="0" u="none" strike="noStrike" kern="1200" baseline="0" dirty="0" smtClean="0">
                <a:solidFill>
                  <a:schemeClr val="tx1"/>
                </a:solidFill>
                <a:latin typeface="Arial" charset="0"/>
                <a:ea typeface="+mn-ea"/>
                <a:cs typeface="Arial" charset="0"/>
              </a:rPr>
              <a:t>• If the products are </a:t>
            </a:r>
            <a:r>
              <a:rPr lang="en-US" sz="1200" b="1" i="0" u="none" strike="noStrike" kern="1200" baseline="0" dirty="0" smtClean="0">
                <a:solidFill>
                  <a:schemeClr val="tx1"/>
                </a:solidFill>
                <a:latin typeface="Arial" charset="0"/>
                <a:ea typeface="+mn-ea"/>
                <a:cs typeface="Arial" charset="0"/>
              </a:rPr>
              <a:t>marketed through the same marketing channels</a:t>
            </a:r>
            <a:r>
              <a:rPr lang="en-US" sz="1200" b="0" i="0" u="none" strike="noStrike" kern="1200" baseline="0" dirty="0" smtClean="0">
                <a:solidFill>
                  <a:schemeClr val="tx1"/>
                </a:solidFill>
                <a:latin typeface="Arial" charset="0"/>
                <a:ea typeface="+mn-ea"/>
                <a:cs typeface="Arial" charset="0"/>
              </a:rPr>
              <a:t>. This traditional level of protection is not adequate to protect well-known marks against unfair attempts to profit from or dilute their reputation. Such trademarks benefit from stronger protection in most countries.</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62</a:t>
            </a:fld>
            <a:endParaRPr lang="en-US"/>
          </a:p>
        </p:txBody>
      </p:sp>
    </p:spTree>
    <p:extLst>
      <p:ext uri="{BB962C8B-B14F-4D97-AF65-F5344CB8AC3E}">
        <p14:creationId xmlns:p14="http://schemas.microsoft.com/office/powerpoint/2010/main" val="13152967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endParaRPr lang="en-US" sz="1200" b="0" i="0" u="none" strike="noStrike" kern="1200" baseline="0" dirty="0" smtClean="0">
              <a:solidFill>
                <a:schemeClr val="tx1"/>
              </a:solidFill>
              <a:latin typeface="Arial" charset="0"/>
              <a:ea typeface="+mn-ea"/>
              <a:cs typeface="Arial" charset="0"/>
            </a:endParaRPr>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63</a:t>
            </a:fld>
            <a:endParaRPr lang="en-US"/>
          </a:p>
        </p:txBody>
      </p:sp>
    </p:spTree>
    <p:extLst>
      <p:ext uri="{BB962C8B-B14F-4D97-AF65-F5344CB8AC3E}">
        <p14:creationId xmlns:p14="http://schemas.microsoft.com/office/powerpoint/2010/main" val="967050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Many customs can search, examine and seize goods suspected of infringing trademark or other IP rights. </a:t>
            </a:r>
            <a:r>
              <a:rPr lang="en-US" sz="1200" b="1" i="0" u="none" strike="noStrike" kern="1200" baseline="0" dirty="0" smtClean="0">
                <a:solidFill>
                  <a:schemeClr val="tx1"/>
                </a:solidFill>
                <a:latin typeface="Arial" charset="0"/>
                <a:ea typeface="+mn-ea"/>
                <a:cs typeface="Arial" charset="0"/>
              </a:rPr>
              <a:t>Customs actions </a:t>
            </a:r>
            <a:r>
              <a:rPr lang="en-US" sz="1200" b="0" i="0" u="none" strike="noStrike" kern="1200" baseline="0" dirty="0" smtClean="0">
                <a:solidFill>
                  <a:schemeClr val="tx1"/>
                </a:solidFill>
                <a:latin typeface="Arial" charset="0"/>
                <a:ea typeface="+mn-ea"/>
                <a:cs typeface="Arial" charset="0"/>
              </a:rPr>
              <a:t>are principally taken against goods that are being imported into the country. Some customs also detain suspected goods which are in transit or exported. Customs officials can be an enormous help to trademark owners and provide valuable information to assist with in-house enforcement work.</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64</a:t>
            </a:fld>
            <a:endParaRPr lang="en-US"/>
          </a:p>
        </p:txBody>
      </p:sp>
    </p:spTree>
    <p:extLst>
      <p:ext uri="{BB962C8B-B14F-4D97-AF65-F5344CB8AC3E}">
        <p14:creationId xmlns:p14="http://schemas.microsoft.com/office/powerpoint/2010/main" val="22765905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65</a:t>
            </a:fld>
            <a:endParaRPr lang="en-US"/>
          </a:p>
        </p:txBody>
      </p:sp>
    </p:spTree>
    <p:extLst>
      <p:ext uri="{BB962C8B-B14F-4D97-AF65-F5344CB8AC3E}">
        <p14:creationId xmlns:p14="http://schemas.microsoft.com/office/powerpoint/2010/main" val="248476319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9FA85F-7585-4095-940E-F578B77562B8}" type="slidenum">
              <a:rPr lang="en-US" altLang="en-US"/>
              <a:pPr/>
              <a:t>66</a:t>
            </a:fld>
            <a:endParaRPr lang="en-US" altLang="en-US"/>
          </a:p>
        </p:txBody>
      </p:sp>
      <p:sp>
        <p:nvSpPr>
          <p:cNvPr id="77826" name="Rectangle 2"/>
          <p:cNvSpPr>
            <a:spLocks noGrp="1" noRot="1" noChangeAspect="1" noChangeArrowheads="1" noTextEdit="1"/>
          </p:cNvSpPr>
          <p:nvPr>
            <p:ph type="sldImg"/>
          </p:nvPr>
        </p:nvSpPr>
        <p:spPr>
          <a:xfrm>
            <a:off x="1371600" y="1143000"/>
            <a:ext cx="4114800" cy="3086100"/>
          </a:xfrm>
          <a:ln/>
        </p:spPr>
      </p:sp>
      <p:sp>
        <p:nvSpPr>
          <p:cNvPr id="77827" name="Rectangle 3"/>
          <p:cNvSpPr>
            <a:spLocks noGrp="1" noChangeArrowheads="1"/>
          </p:cNvSpPr>
          <p:nvPr>
            <p:ph type="body" idx="1"/>
          </p:nvPr>
        </p:nvSpPr>
        <p:spPr/>
        <p:txBody>
          <a:bodyPr/>
          <a:lstStyle/>
          <a:p>
            <a:endParaRPr lang="en-GB" altLang="en-US" dirty="0"/>
          </a:p>
          <a:p>
            <a:endParaRPr lang="en-US" altLang="en-US" dirty="0"/>
          </a:p>
        </p:txBody>
      </p:sp>
    </p:spTree>
    <p:extLst>
      <p:ext uri="{BB962C8B-B14F-4D97-AF65-F5344CB8AC3E}">
        <p14:creationId xmlns:p14="http://schemas.microsoft.com/office/powerpoint/2010/main" val="1442543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7</a:t>
            </a:fld>
            <a:endParaRPr lang="en-US" sz="1200"/>
          </a:p>
        </p:txBody>
      </p:sp>
      <p:sp>
        <p:nvSpPr>
          <p:cNvPr id="7171" name="Rectangle 2"/>
          <p:cNvSpPr>
            <a:spLocks noGrp="1" noRot="1" noChangeAspect="1" noChangeArrowheads="1" noTextEdit="1"/>
          </p:cNvSpPr>
          <p:nvPr>
            <p:ph type="sldImg"/>
          </p:nvPr>
        </p:nvSpPr>
        <p:spPr>
          <a:xfrm>
            <a:off x="1371600" y="1143000"/>
            <a:ext cx="4114800" cy="3086100"/>
          </a:xfrm>
          <a:ln/>
        </p:spPr>
      </p:sp>
      <p:sp>
        <p:nvSpPr>
          <p:cNvPr id="7172" name="Rectangle 3"/>
          <p:cNvSpPr>
            <a:spLocks noGrp="1" noChangeArrowheads="1"/>
          </p:cNvSpPr>
          <p:nvPr>
            <p:ph type="body" idx="1"/>
          </p:nvPr>
        </p:nvSpPr>
        <p:spPr>
          <a:xfrm>
            <a:off x="731837" y="4810919"/>
            <a:ext cx="5438140" cy="4466987"/>
          </a:xfrm>
          <a:noFill/>
        </p:spPr>
        <p:txBody>
          <a:bodyPr/>
          <a:lstStyle/>
          <a:p>
            <a:pPr marL="0" indent="0">
              <a:lnSpc>
                <a:spcPct val="80000"/>
              </a:lnSpc>
            </a:pPr>
            <a:endParaRPr lang="en-GB" altLang="en-US" sz="1100" dirty="0" smtClean="0"/>
          </a:p>
        </p:txBody>
      </p:sp>
    </p:spTree>
    <p:extLst>
      <p:ext uri="{BB962C8B-B14F-4D97-AF65-F5344CB8AC3E}">
        <p14:creationId xmlns:p14="http://schemas.microsoft.com/office/powerpoint/2010/main" val="1591743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Legally there is no difference between the two terms: service marks can be registered, renewed, cancelled, assigned and licensed under the same conditions as trademarks. Service marks are often referred to as trademarks for convenience, or because certain countries do not recognize the term service mark.  </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0" u="none" strike="noStrike" kern="1200" baseline="0" dirty="0" smtClean="0">
                <a:solidFill>
                  <a:schemeClr val="tx1"/>
                </a:solidFill>
                <a:latin typeface="Arial" charset="0"/>
                <a:ea typeface="+mn-ea"/>
                <a:cs typeface="Arial" charset="0"/>
              </a:rPr>
              <a:t>THIS SLIDE CAN BE ADAPTED WITH EXAMPLES OF SERVICE MARKS FROM THE COUNTRY OR INDUSTRY IN QUESTION</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8</a:t>
            </a:fld>
            <a:endParaRPr lang="en-US"/>
          </a:p>
        </p:txBody>
      </p:sp>
    </p:spTree>
    <p:extLst>
      <p:ext uri="{BB962C8B-B14F-4D97-AF65-F5344CB8AC3E}">
        <p14:creationId xmlns:p14="http://schemas.microsoft.com/office/powerpoint/2010/main" val="2522730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just"/>
            <a:r>
              <a:rPr lang="en-US" sz="1200" b="0" i="0" u="none" strike="noStrike" kern="1200" baseline="0" dirty="0" smtClean="0">
                <a:solidFill>
                  <a:schemeClr val="tx1"/>
                </a:solidFill>
                <a:latin typeface="Arial" charset="0"/>
                <a:ea typeface="+mn-ea"/>
                <a:cs typeface="Arial" charset="0"/>
              </a:rPr>
              <a:t>THIS SLIDE CAN BE ADAPTED WITH EXAMPLES OF WELL KNOWN MARKS FROM THE COUNTRY OR INDUSTRY IN QUESTION</a:t>
            </a:r>
          </a:p>
          <a:p>
            <a:pPr algn="just"/>
            <a:endParaRPr lang="en-US" sz="1200" b="0" i="0" u="none" strike="noStrike" kern="1200" baseline="0" dirty="0" smtClean="0">
              <a:solidFill>
                <a:schemeClr val="tx1"/>
              </a:solidFill>
              <a:latin typeface="Arial" charset="0"/>
              <a:ea typeface="+mn-ea"/>
              <a:cs typeface="Arial" charset="0"/>
            </a:endParaRPr>
          </a:p>
          <a:p>
            <a:pPr algn="just"/>
            <a:r>
              <a:rPr lang="en-US" sz="1200" b="0" i="0" u="none" strike="noStrike" kern="1200" baseline="0" dirty="0" smtClean="0">
                <a:solidFill>
                  <a:schemeClr val="tx1"/>
                </a:solidFill>
                <a:latin typeface="Arial" charset="0"/>
                <a:ea typeface="+mn-ea"/>
                <a:cs typeface="Arial" charset="0"/>
              </a:rPr>
              <a:t>Usually, the burden rests upon the trademark owner to prove that their trademark is well known by the consuming public in a particular territory. There are some countries that provide the possibility of seeking recognition of well-known trademark status via either administrative means or judicial procedures. It is advisable: </a:t>
            </a:r>
          </a:p>
          <a:p>
            <a:pPr marL="228600" indent="-228600" algn="just">
              <a:buAutoNum type="alphaLcParenBoth"/>
            </a:pPr>
            <a:r>
              <a:rPr lang="en-US" sz="1200" b="0" i="0" u="none" strike="noStrike" kern="1200" baseline="0" dirty="0" smtClean="0">
                <a:solidFill>
                  <a:schemeClr val="tx1"/>
                </a:solidFill>
                <a:latin typeface="Arial" charset="0"/>
                <a:ea typeface="+mn-ea"/>
                <a:cs typeface="Arial" charset="0"/>
              </a:rPr>
              <a:t>to register your well-known marks, at least in relation to the most relevant goods or services; </a:t>
            </a:r>
          </a:p>
          <a:p>
            <a:pPr marL="228600" indent="-228600" algn="just">
              <a:buAutoNum type="alphaLcParenBoth"/>
            </a:pPr>
            <a:r>
              <a:rPr lang="en-US" sz="1200" b="0" i="0" u="none" strike="noStrike" kern="1200" baseline="0" dirty="0" smtClean="0">
                <a:solidFill>
                  <a:schemeClr val="tx1"/>
                </a:solidFill>
                <a:latin typeface="Arial" charset="0"/>
                <a:ea typeface="+mn-ea"/>
                <a:cs typeface="Arial" charset="0"/>
              </a:rPr>
              <a:t>to oppose registrations by competitors of the trademark; and </a:t>
            </a:r>
          </a:p>
          <a:p>
            <a:pPr marL="228600" indent="-228600" algn="just">
              <a:buAutoNum type="alphaLcParenBoth"/>
            </a:pPr>
            <a:r>
              <a:rPr lang="en-US" sz="1200" b="0" i="0" u="none" strike="noStrike" kern="1200" baseline="0" dirty="0" smtClean="0">
                <a:solidFill>
                  <a:schemeClr val="tx1"/>
                </a:solidFill>
                <a:latin typeface="Arial" charset="0"/>
                <a:ea typeface="+mn-ea"/>
                <a:cs typeface="Arial" charset="0"/>
              </a:rPr>
              <a:t>to keep evidence of the use and reputation of your trademarks, such as sales figures, advertising campaigns, annual reports and mentions by third parties.</a:t>
            </a:r>
          </a:p>
          <a:p>
            <a:pPr algn="just"/>
            <a:r>
              <a:rPr lang="en-US" sz="1200" b="0" i="1" u="none" strike="noStrike" kern="1200" baseline="0" dirty="0" smtClean="0">
                <a:solidFill>
                  <a:schemeClr val="tx1"/>
                </a:solidFill>
                <a:latin typeface="Arial" charset="0"/>
                <a:ea typeface="+mn-ea"/>
                <a:cs typeface="Arial" charset="0"/>
              </a:rPr>
              <a:t>Example: </a:t>
            </a:r>
            <a:r>
              <a:rPr lang="en-US" sz="1200" b="0" i="0" u="none" strike="noStrike" kern="1200" baseline="0" dirty="0" smtClean="0">
                <a:solidFill>
                  <a:schemeClr val="tx1"/>
                </a:solidFill>
                <a:latin typeface="Arial" charset="0"/>
                <a:ea typeface="+mn-ea"/>
                <a:cs typeface="Arial" charset="0"/>
              </a:rPr>
              <a:t>Imagine WONDERCOLA is the famous trademark of a soft drink. </a:t>
            </a:r>
            <a:r>
              <a:rPr lang="en-US" sz="1200" b="0" i="0" u="none" strike="noStrike" kern="1200" baseline="0" dirty="0" err="1" smtClean="0">
                <a:solidFill>
                  <a:schemeClr val="tx1"/>
                </a:solidFill>
                <a:latin typeface="Arial" charset="0"/>
                <a:ea typeface="+mn-ea"/>
                <a:cs typeface="Arial" charset="0"/>
              </a:rPr>
              <a:t>Wondercola</a:t>
            </a:r>
            <a:r>
              <a:rPr lang="en-US" sz="1200" b="0" i="0" u="none" strike="noStrike" kern="1200" baseline="0" dirty="0" smtClean="0">
                <a:solidFill>
                  <a:schemeClr val="tx1"/>
                </a:solidFill>
                <a:latin typeface="Arial" charset="0"/>
                <a:ea typeface="+mn-ea"/>
                <a:cs typeface="Arial" charset="0"/>
              </a:rPr>
              <a:t> Inc. will benefit from the right to prevent others from using an identical or confusingly similar trademark in those countries where well-known marks enjoy stronger protection and where the trademark is well known for soft drinks. The protection will also be available for unrelated goods and services. So if another business decides to market computers or sunglasses using the WONDERCOLA trademark, it will have to seek authorization from </a:t>
            </a:r>
            <a:r>
              <a:rPr lang="en-US" sz="1200" b="0" i="0" u="none" strike="noStrike" kern="1200" baseline="0" dirty="0" err="1" smtClean="0">
                <a:solidFill>
                  <a:schemeClr val="tx1"/>
                </a:solidFill>
                <a:latin typeface="Arial" charset="0"/>
                <a:ea typeface="+mn-ea"/>
                <a:cs typeface="Arial" charset="0"/>
              </a:rPr>
              <a:t>Wondercola</a:t>
            </a:r>
            <a:r>
              <a:rPr lang="en-US" sz="1200" b="0" i="0" u="none" strike="noStrike" kern="1200" baseline="0" dirty="0" smtClean="0">
                <a:solidFill>
                  <a:schemeClr val="tx1"/>
                </a:solidFill>
                <a:latin typeface="Arial" charset="0"/>
                <a:ea typeface="+mn-ea"/>
                <a:cs typeface="Arial" charset="0"/>
              </a:rPr>
              <a:t> Inc. or risk being sued for infringement of trademark rights.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9</a:t>
            </a:fld>
            <a:endParaRPr lang="en-US"/>
          </a:p>
        </p:txBody>
      </p:sp>
    </p:spTree>
    <p:extLst>
      <p:ext uri="{BB962C8B-B14F-4D97-AF65-F5344CB8AC3E}">
        <p14:creationId xmlns:p14="http://schemas.microsoft.com/office/powerpoint/2010/main" val="1223163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82A5DCA-3C72-46A8-B0C1-6941CC398E8D}"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13BF13-AC8D-4154-A2A4-4314CA91109D}"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578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2A5DCA-3C72-46A8-B0C1-6941CC398E8D}"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9AC3305F-35F4-4D38-853F-6972B7651A04}" type="slidenum">
              <a:rPr lang="en-US" smtClean="0"/>
              <a:pPr>
                <a:defRPr/>
              </a:pPr>
              <a:t>‹#›</a:t>
            </a:fld>
            <a:endParaRPr lang="en-US"/>
          </a:p>
        </p:txBody>
      </p:sp>
    </p:spTree>
    <p:extLst>
      <p:ext uri="{BB962C8B-B14F-4D97-AF65-F5344CB8AC3E}">
        <p14:creationId xmlns:p14="http://schemas.microsoft.com/office/powerpoint/2010/main" val="3111036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2A5DCA-3C72-46A8-B0C1-6941CC398E8D}"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0DA1C06C-5FA2-4438-B070-4F16D45DBAED}" type="slidenum">
              <a:rPr lang="en-US" smtClean="0"/>
              <a:pPr>
                <a:defRPr/>
              </a:pPr>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5218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3858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790272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2715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CDA81C8-6046-4439-9AB3-34B67696E101}"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3764915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DA81C8-6046-4439-9AB3-34B67696E101}" type="datetimeFigureOut">
              <a:rPr lang="en-US" smtClean="0"/>
              <a:t>10/16/2022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1663949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CDA81C8-6046-4439-9AB3-34B67696E101}" type="datetimeFigureOut">
              <a:rPr lang="en-US" smtClean="0"/>
              <a:t>10/16/2022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49705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DA81C8-6046-4439-9AB3-34B67696E101}" type="datetimeFigureOut">
              <a:rPr lang="en-US" smtClean="0"/>
              <a:t>10/16/2022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9581650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CDA81C8-6046-4439-9AB3-34B67696E101}"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4208048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2A5DCA-3C72-46A8-B0C1-6941CC398E8D}"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DA79EEDA-9492-4994-BB18-1005CD6866B1}" type="slidenum">
              <a:rPr lang="en-US" smtClean="0"/>
              <a:pPr>
                <a:defRPr/>
              </a:pPr>
              <a:t>‹#›</a:t>
            </a:fld>
            <a:endParaRPr lang="en-US"/>
          </a:p>
        </p:txBody>
      </p:sp>
    </p:spTree>
    <p:extLst>
      <p:ext uri="{BB962C8B-B14F-4D97-AF65-F5344CB8AC3E}">
        <p14:creationId xmlns:p14="http://schemas.microsoft.com/office/powerpoint/2010/main" val="684002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2CDA81C8-6046-4439-9AB3-34B67696E101}"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79FB8A-4DAF-488E-81C4-CA2F987BB64C}"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35707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5531985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51370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6"/>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A3CFCAA1-22B3-4E69-B761-EA62E88D04D6}" type="slidenum">
              <a:rPr lang="en-US" altLang="en-US"/>
              <a:pPr/>
              <a:t>‹#›</a:t>
            </a:fld>
            <a:endParaRPr lang="en-US" altLang="en-US"/>
          </a:p>
        </p:txBody>
      </p:sp>
    </p:spTree>
    <p:extLst>
      <p:ext uri="{BB962C8B-B14F-4D97-AF65-F5344CB8AC3E}">
        <p14:creationId xmlns:p14="http://schemas.microsoft.com/office/powerpoint/2010/main" val="1909449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2A5DCA-3C72-46A8-B0C1-6941CC398E8D}"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3DAB5F7D-D5B1-4D98-B310-16D211F23652}" type="slidenum">
              <a:rPr lang="en-US" smtClean="0"/>
              <a:pPr>
                <a:defRPr/>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5748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82A5DCA-3C72-46A8-B0C1-6941CC398E8D}"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fld id="{21517826-A1A8-4B20-83BB-6B4226365DCE}" type="slidenum">
              <a:rPr lang="en-US" smtClean="0"/>
              <a:pPr>
                <a:defRPr/>
              </a:pPr>
              <a:t>‹#›</a:t>
            </a:fld>
            <a:endParaRPr lang="en-US"/>
          </a:p>
        </p:txBody>
      </p:sp>
    </p:spTree>
    <p:extLst>
      <p:ext uri="{BB962C8B-B14F-4D97-AF65-F5344CB8AC3E}">
        <p14:creationId xmlns:p14="http://schemas.microsoft.com/office/powerpoint/2010/main" val="3026491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82A5DCA-3C72-46A8-B0C1-6941CC398E8D}" type="datetimeFigureOut">
              <a:rPr lang="en-US" smtClean="0"/>
              <a:t>10/16/2022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defRPr/>
            </a:pPr>
            <a:fld id="{76546D48-0F63-43E9-B47C-935DCDFAA143}" type="slidenum">
              <a:rPr lang="en-US" smtClean="0"/>
              <a:pPr>
                <a:defRPr/>
              </a:pPr>
              <a:t>‹#›</a:t>
            </a:fld>
            <a:endParaRPr lang="en-US"/>
          </a:p>
        </p:txBody>
      </p:sp>
    </p:spTree>
    <p:extLst>
      <p:ext uri="{BB962C8B-B14F-4D97-AF65-F5344CB8AC3E}">
        <p14:creationId xmlns:p14="http://schemas.microsoft.com/office/powerpoint/2010/main" val="3079967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82A5DCA-3C72-46A8-B0C1-6941CC398E8D}" type="datetimeFigureOut">
              <a:rPr lang="en-US" smtClean="0"/>
              <a:t>10/16/2022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defRPr/>
            </a:pPr>
            <a:fld id="{7DE760F4-0BB2-41F5-A823-5656424847FC}" type="slidenum">
              <a:rPr lang="en-US" smtClean="0"/>
              <a:pPr>
                <a:defRPr/>
              </a:pPr>
              <a:t>‹#›</a:t>
            </a:fld>
            <a:endParaRPr lang="en-US"/>
          </a:p>
        </p:txBody>
      </p:sp>
    </p:spTree>
    <p:extLst>
      <p:ext uri="{BB962C8B-B14F-4D97-AF65-F5344CB8AC3E}">
        <p14:creationId xmlns:p14="http://schemas.microsoft.com/office/powerpoint/2010/main" val="441041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A5DCA-3C72-46A8-B0C1-6941CC398E8D}" type="datetimeFigureOut">
              <a:rPr lang="en-US" smtClean="0"/>
              <a:t>10/16/2022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886D60C8-7BA5-467F-BCD3-E871B6D034EA}" type="slidenum">
              <a:rPr lang="en-US" smtClean="0"/>
              <a:pPr>
                <a:defRPr/>
              </a:pPr>
              <a:t>‹#›</a:t>
            </a:fld>
            <a:endParaRPr lang="en-US"/>
          </a:p>
        </p:txBody>
      </p:sp>
    </p:spTree>
    <p:extLst>
      <p:ext uri="{BB962C8B-B14F-4D97-AF65-F5344CB8AC3E}">
        <p14:creationId xmlns:p14="http://schemas.microsoft.com/office/powerpoint/2010/main" val="4061866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82A5DCA-3C72-46A8-B0C1-6941CC398E8D}"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fld id="{ADC813F8-B5E0-463F-B52D-A76CAE1804A7}" type="slidenum">
              <a:rPr lang="en-US" smtClean="0"/>
              <a:pPr>
                <a:defRPr/>
              </a:pPr>
              <a:t>‹#›</a:t>
            </a:fld>
            <a:endParaRPr lang="en-US"/>
          </a:p>
        </p:txBody>
      </p:sp>
    </p:spTree>
    <p:extLst>
      <p:ext uri="{BB962C8B-B14F-4D97-AF65-F5344CB8AC3E}">
        <p14:creationId xmlns:p14="http://schemas.microsoft.com/office/powerpoint/2010/main" val="2200525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682A5DCA-3C72-46A8-B0C1-6941CC398E8D}"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fld id="{D177A5B0-4E40-4836-BF8A-4DD351994794}" type="slidenum">
              <a:rPr lang="en-US" smtClean="0"/>
              <a:pPr>
                <a:defRPr/>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787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82A5DCA-3C72-46A8-B0C1-6941CC398E8D}" type="datetimeFigureOut">
              <a:rPr lang="en-US" smtClean="0"/>
              <a:t>10/16/2022</a:t>
            </a:fld>
            <a:endParaRPr lang="en-US"/>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fld id="{7F3150A8-B334-48D8-BDDC-A2E01CBB87C9}" type="slidenum">
              <a:rPr lang="en-US" smtClean="0"/>
              <a:pPr>
                <a:defRPr/>
              </a:pPr>
              <a:t>‹#›</a:t>
            </a:fld>
            <a:endParaRPr lang="en-US"/>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fc" descr="WIPO PUBLIC"/>
          <p:cNvSpPr txBox="1"/>
          <p:nvPr userDrawn="1"/>
        </p:nvSpPr>
        <p:spPr>
          <a:xfrm>
            <a:off x="0" y="6537960"/>
            <a:ext cx="9144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PUBLIC</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95328442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CDA81C8-6046-4439-9AB3-34B67696E101}" type="datetimeFigureOut">
              <a:rPr lang="en-US" smtClean="0"/>
              <a:t>10/16/2022</a:t>
            </a:fld>
            <a:endParaRPr lang="en-US"/>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679FB8A-4DAF-488E-81C4-CA2F987BB64C}" type="slidenum">
              <a:rPr lang="en-US" smtClean="0"/>
              <a:t>‹#›</a:t>
            </a:fld>
            <a:endParaRPr lang="en-US"/>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fc" descr="WIPO PUBLIC"/>
          <p:cNvSpPr txBox="1"/>
          <p:nvPr userDrawn="1"/>
        </p:nvSpPr>
        <p:spPr>
          <a:xfrm>
            <a:off x="0" y="6537960"/>
            <a:ext cx="9144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PUBLIC</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328721303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6.emf"/><Relationship Id="rId5" Type="http://schemas.openxmlformats.org/officeDocument/2006/relationships/image" Target="../media/image5.png"/><Relationship Id="rId4" Type="http://schemas.openxmlformats.org/officeDocument/2006/relationships/image" Target="../media/image4.emf"/></Relationships>
</file>

<file path=ppt/slides/_rels/slide4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ea typeface="ヒラギノ角ゴ Pro W3" pitchFamily="1" charset="-128"/>
              </a:rPr>
              <a:t/>
            </a:r>
            <a:br>
              <a:rPr lang="en-US" dirty="0" smtClean="0">
                <a:ea typeface="ヒラギノ角ゴ Pro W3" pitchFamily="1" charset="-128"/>
              </a:rPr>
            </a:br>
            <a:r>
              <a:rPr lang="en-US" dirty="0" smtClean="0">
                <a:ea typeface="ヒラギノ角ゴ Pro W3" pitchFamily="1" charset="-128"/>
              </a:rPr>
              <a:t>USING </a:t>
            </a:r>
            <a:r>
              <a:rPr lang="en-US" dirty="0">
                <a:ea typeface="ヒラギノ角ゴ Pro W3" pitchFamily="1" charset="-128"/>
              </a:rPr>
              <a:t>THE INTELLECTUAL PROPERTY SYSTEM FOR BUSINESS COMPETITIVENESS </a:t>
            </a:r>
            <a:r>
              <a:rPr lang="en-US" dirty="0" smtClean="0">
                <a:ea typeface="ヒラギノ角ゴ Pro W3" pitchFamily="1" charset="-128"/>
              </a:rPr>
              <a:t> </a:t>
            </a:r>
            <a:r>
              <a:rPr lang="en-US" dirty="0">
                <a:ea typeface="ヒラギノ角ゴ Pro W3" pitchFamily="1" charset="-128"/>
              </a:rPr>
              <a:t/>
            </a:r>
            <a:br>
              <a:rPr lang="en-US" dirty="0">
                <a:ea typeface="ヒラギノ角ゴ Pro W3" pitchFamily="1" charset="-128"/>
              </a:rPr>
            </a:br>
            <a:endParaRPr lang="en-US" dirty="0"/>
          </a:p>
        </p:txBody>
      </p:sp>
      <p:sp>
        <p:nvSpPr>
          <p:cNvPr id="3074" name="Rectangle 4"/>
          <p:cNvSpPr>
            <a:spLocks noGrp="1" noChangeArrowheads="1"/>
          </p:cNvSpPr>
          <p:nvPr>
            <p:ph type="subTitle" idx="1"/>
          </p:nvPr>
        </p:nvSpPr>
        <p:spPr>
          <a:noFill/>
        </p:spPr>
        <p:txBody>
          <a:bodyPr/>
          <a:lstStyle/>
          <a:p>
            <a:r>
              <a:rPr lang="en-US" sz="2100" dirty="0">
                <a:ea typeface="ヒラギノ角ゴ Pro W3" pitchFamily="1" charset="-128"/>
              </a:rPr>
              <a:t>THE TRADEMARK SYSTEM</a:t>
            </a:r>
            <a:endParaRPr lang="en-US" sz="1950" dirty="0">
              <a:solidFill>
                <a:srgbClr val="00408C"/>
              </a:solidFill>
              <a:ea typeface="ヒラギノ角ゴ Pro W3" pitchFamily="1" charset="-128"/>
            </a:endParaRPr>
          </a:p>
        </p:txBody>
      </p:sp>
      <p:sp>
        <p:nvSpPr>
          <p:cNvPr id="3077" name="Rectangle 7"/>
          <p:cNvSpPr>
            <a:spLocks noChangeArrowheads="1"/>
          </p:cNvSpPr>
          <p:nvPr/>
        </p:nvSpPr>
        <p:spPr bwMode="auto">
          <a:xfrm>
            <a:off x="2065735" y="5008963"/>
            <a:ext cx="5200650" cy="534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defTabSz="342892">
              <a:spcBef>
                <a:spcPct val="20000"/>
              </a:spcBef>
            </a:pPr>
            <a:endParaRPr lang="en-US" sz="1350" dirty="0">
              <a:solidFill>
                <a:srgbClr val="00408C"/>
              </a:solidFill>
              <a:latin typeface="Tw Cen MT" panose="020B0602020104020603"/>
              <a:ea typeface="ヒラギノ角ゴ Pro W3" pitchFamily="1" charset="-128"/>
            </a:endParaRPr>
          </a:p>
        </p:txBody>
      </p:sp>
    </p:spTree>
    <p:extLst>
      <p:ext uri="{BB962C8B-B14F-4D97-AF65-F5344CB8AC3E}">
        <p14:creationId xmlns:p14="http://schemas.microsoft.com/office/powerpoint/2010/main" val="16235962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102" y="1210883"/>
            <a:ext cx="2395433" cy="1062214"/>
          </a:xfrm>
        </p:spPr>
        <p:txBody>
          <a:bodyPr/>
          <a:lstStyle/>
          <a:p>
            <a:pPr algn="ctr"/>
            <a:r>
              <a:rPr lang="en-US" sz="2700" dirty="0">
                <a:solidFill>
                  <a:schemeClr val="tx1"/>
                </a:solidFill>
              </a:rPr>
              <a:t>Collective marks</a:t>
            </a:r>
          </a:p>
        </p:txBody>
      </p:sp>
      <p:sp>
        <p:nvSpPr>
          <p:cNvPr id="3" name="Content Placeholder 2"/>
          <p:cNvSpPr>
            <a:spLocks noGrp="1"/>
          </p:cNvSpPr>
          <p:nvPr>
            <p:ph idx="1"/>
          </p:nvPr>
        </p:nvSpPr>
        <p:spPr>
          <a:xfrm>
            <a:off x="4286250" y="2273101"/>
            <a:ext cx="4258818" cy="3089861"/>
          </a:xfrm>
        </p:spPr>
        <p:txBody>
          <a:bodyPr/>
          <a:lstStyle/>
          <a:p>
            <a:r>
              <a:rPr lang="en-US" sz="1500" dirty="0"/>
              <a:t>A collective mark is generally owned by an association or cooperative whose members may use the collective mark to market their products. The association generally establishes a set of criteria for using the collective mark (e.g., quality standards) and permits individual businesses to use it if they comply with such standards.</a:t>
            </a:r>
          </a:p>
          <a:p>
            <a:r>
              <a:rPr lang="en-US" sz="1500" dirty="0"/>
              <a:t>Collective marks may be an effective way of jointly marketing the products of a group of enterprises that might find it more difficult for their individual trademarks to be recognized by consumers and/or handled by the main distributors.</a:t>
            </a:r>
          </a:p>
        </p:txBody>
      </p:sp>
      <p:sp>
        <p:nvSpPr>
          <p:cNvPr id="4" name="Text Placeholder 3"/>
          <p:cNvSpPr>
            <a:spLocks noGrp="1"/>
          </p:cNvSpPr>
          <p:nvPr>
            <p:ph type="body" sz="half" idx="2"/>
          </p:nvPr>
        </p:nvSpPr>
        <p:spPr/>
        <p:txBody>
          <a:bodyPr>
            <a:normAutofit fontScale="700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The </a:t>
            </a:r>
            <a:r>
              <a:rPr lang="en-US" dirty="0"/>
              <a:t>MELINDA® collective</a:t>
            </a:r>
          </a:p>
          <a:p>
            <a:r>
              <a:rPr lang="en-US" dirty="0"/>
              <a:t>mark is used by the 5,200 members</a:t>
            </a:r>
          </a:p>
          <a:p>
            <a:r>
              <a:rPr lang="en-US" dirty="0"/>
              <a:t>of the 16 apple-producing</a:t>
            </a:r>
          </a:p>
          <a:p>
            <a:r>
              <a:rPr lang="en-US" dirty="0"/>
              <a:t>cooperatives working in Valle di</a:t>
            </a:r>
          </a:p>
          <a:p>
            <a:r>
              <a:rPr lang="en-US" dirty="0"/>
              <a:t>Non and Valle di Sole (Italy) who</a:t>
            </a:r>
          </a:p>
          <a:p>
            <a:r>
              <a:rPr lang="en-US" dirty="0"/>
              <a:t>established the Melinda Consortium.</a:t>
            </a:r>
          </a:p>
        </p:txBody>
      </p:sp>
      <p:pic>
        <p:nvPicPr>
          <p:cNvPr id="5" name="Picture 4"/>
          <p:cNvPicPr>
            <a:picLocks noChangeAspect="1"/>
          </p:cNvPicPr>
          <p:nvPr/>
        </p:nvPicPr>
        <p:blipFill>
          <a:blip r:embed="rId3"/>
          <a:stretch>
            <a:fillRect/>
          </a:stretch>
        </p:blipFill>
        <p:spPr>
          <a:xfrm>
            <a:off x="1090308" y="2353754"/>
            <a:ext cx="2647418" cy="1463167"/>
          </a:xfrm>
          <a:prstGeom prst="rect">
            <a:avLst/>
          </a:prstGeom>
        </p:spPr>
      </p:pic>
    </p:spTree>
    <p:extLst>
      <p:ext uri="{BB962C8B-B14F-4D97-AF65-F5344CB8AC3E}">
        <p14:creationId xmlns:p14="http://schemas.microsoft.com/office/powerpoint/2010/main" val="23061656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40" y="1091011"/>
            <a:ext cx="7824020" cy="392177"/>
          </a:xfrm>
        </p:spPr>
        <p:txBody>
          <a:bodyPr>
            <a:normAutofit fontScale="90000"/>
          </a:bodyPr>
          <a:lstStyle/>
          <a:p>
            <a:r>
              <a:rPr lang="en-US" sz="3000" dirty="0">
                <a:solidFill>
                  <a:schemeClr val="tx1"/>
                </a:solidFill>
              </a:rPr>
              <a:t>Certification marks</a:t>
            </a:r>
          </a:p>
        </p:txBody>
      </p:sp>
      <p:sp>
        <p:nvSpPr>
          <p:cNvPr id="3" name="Text Placeholder 2"/>
          <p:cNvSpPr>
            <a:spLocks noGrp="1"/>
          </p:cNvSpPr>
          <p:nvPr>
            <p:ph type="body" sz="half" idx="1"/>
          </p:nvPr>
        </p:nvSpPr>
        <p:spPr>
          <a:xfrm>
            <a:off x="1485900" y="2287845"/>
            <a:ext cx="3028950" cy="3164030"/>
          </a:xfrm>
        </p:spPr>
        <p:txBody>
          <a:bodyPr/>
          <a:lstStyle/>
          <a:p>
            <a:pPr algn="just"/>
            <a:r>
              <a:rPr lang="en-US" sz="1500" dirty="0"/>
              <a:t>Certification marks are given for compliance with defined standards, but are not confined to any membership.</a:t>
            </a:r>
          </a:p>
          <a:p>
            <a:pPr marL="0" indent="0" algn="just">
              <a:buNone/>
            </a:pPr>
            <a:endParaRPr lang="en-US" sz="1500" dirty="0"/>
          </a:p>
          <a:p>
            <a:pPr algn="just"/>
            <a:r>
              <a:rPr lang="en-US" sz="1500" dirty="0"/>
              <a:t>The defined standards may concern the character or quality of goods or services, working conditions of production or performance, classes of persons producing or performing, the area of origin, etc.</a:t>
            </a:r>
          </a:p>
        </p:txBody>
      </p:sp>
      <p:sp>
        <p:nvSpPr>
          <p:cNvPr id="4" name="Content Placeholder 3"/>
          <p:cNvSpPr>
            <a:spLocks noGrp="1"/>
          </p:cNvSpPr>
          <p:nvPr>
            <p:ph sz="half" idx="2"/>
          </p:nvPr>
        </p:nvSpPr>
        <p:spPr>
          <a:xfrm>
            <a:off x="4629150" y="2287845"/>
            <a:ext cx="3028950" cy="3164030"/>
          </a:xfrm>
        </p:spPr>
        <p:txBody>
          <a:bodyPr/>
          <a:lstStyle/>
          <a:p>
            <a:pPr marL="300031" lvl="1" indent="0">
              <a:buNone/>
            </a:pPr>
            <a:r>
              <a:rPr lang="en-US" sz="900" dirty="0"/>
              <a:t>Australian Wool Innovation Ltd (AWI) and its associated affiliates own the WOOLMARK® registered trade (certification) mark. WOOLMARK® is a quality assurance symbol denoting that the products to which it is applied are made from 100 percent new wool and comply with strict performance specifications set down by the AWI. It is registered in over 140 countries and is licensed to manufacturers who are able to meet these quality standards.</a:t>
            </a:r>
          </a:p>
          <a:p>
            <a:pPr marL="300031" lvl="1" indent="0">
              <a:buNone/>
            </a:pPr>
            <a:endParaRPr lang="en-US" sz="900"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0257" b="7895"/>
          <a:stretch/>
        </p:blipFill>
        <p:spPr>
          <a:xfrm>
            <a:off x="5200650" y="3664781"/>
            <a:ext cx="2171700" cy="1777462"/>
          </a:xfrm>
          <a:prstGeom prst="rect">
            <a:avLst/>
          </a:prstGeom>
        </p:spPr>
      </p:pic>
    </p:spTree>
    <p:extLst>
      <p:ext uri="{BB962C8B-B14F-4D97-AF65-F5344CB8AC3E}">
        <p14:creationId xmlns:p14="http://schemas.microsoft.com/office/powerpoint/2010/main" val="19930793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tx1"/>
                </a:solidFill>
              </a:rPr>
              <a:t>Geographical indications</a:t>
            </a:r>
          </a:p>
        </p:txBody>
      </p:sp>
      <p:sp>
        <p:nvSpPr>
          <p:cNvPr id="3" name="Content Placeholder 2"/>
          <p:cNvSpPr>
            <a:spLocks noGrp="1"/>
          </p:cNvSpPr>
          <p:nvPr>
            <p:ph idx="1"/>
          </p:nvPr>
        </p:nvSpPr>
        <p:spPr>
          <a:xfrm>
            <a:off x="1485900" y="2420879"/>
            <a:ext cx="3314700" cy="2764299"/>
          </a:xfrm>
        </p:spPr>
        <p:txBody>
          <a:bodyPr>
            <a:normAutofit fontScale="92500" lnSpcReduction="20000"/>
          </a:bodyPr>
          <a:lstStyle/>
          <a:p>
            <a:pPr algn="just"/>
            <a:r>
              <a:rPr lang="en-US" dirty="0"/>
              <a:t>GI is a sign used on goods </a:t>
            </a:r>
            <a:r>
              <a:rPr lang="en-US" dirty="0" smtClean="0"/>
              <a:t>that have </a:t>
            </a:r>
            <a:r>
              <a:rPr lang="en-US" dirty="0"/>
              <a:t>a specific geographical </a:t>
            </a:r>
            <a:r>
              <a:rPr lang="en-US" dirty="0" smtClean="0"/>
              <a:t>origin and </a:t>
            </a:r>
            <a:r>
              <a:rPr lang="en-US" dirty="0"/>
              <a:t>possess </a:t>
            </a:r>
            <a:r>
              <a:rPr lang="en-US" i="1" dirty="0"/>
              <a:t>qualities, reputation </a:t>
            </a:r>
            <a:r>
              <a:rPr lang="en-US" dirty="0" smtClean="0"/>
              <a:t>or</a:t>
            </a:r>
            <a:r>
              <a:rPr lang="en-US" i="1" dirty="0" smtClean="0"/>
              <a:t> characteristics</a:t>
            </a:r>
            <a:r>
              <a:rPr lang="en-US" dirty="0" smtClean="0"/>
              <a:t> </a:t>
            </a:r>
            <a:r>
              <a:rPr lang="en-US" dirty="0"/>
              <a:t>that are </a:t>
            </a:r>
            <a:r>
              <a:rPr lang="en-US" dirty="0" smtClean="0"/>
              <a:t>essentially attributable </a:t>
            </a:r>
            <a:r>
              <a:rPr lang="en-US" dirty="0"/>
              <a:t>to that </a:t>
            </a:r>
            <a:r>
              <a:rPr lang="en-US" i="1" dirty="0"/>
              <a:t>territory of origin</a:t>
            </a:r>
            <a:r>
              <a:rPr lang="en-US" dirty="0"/>
              <a:t>.</a:t>
            </a:r>
          </a:p>
          <a:p>
            <a:pPr algn="just"/>
            <a:r>
              <a:rPr lang="en-US" dirty="0"/>
              <a:t>It may be used by all producers </a:t>
            </a:r>
            <a:r>
              <a:rPr lang="en-US" dirty="0" smtClean="0"/>
              <a:t>who make </a:t>
            </a:r>
            <a:r>
              <a:rPr lang="en-US" dirty="0"/>
              <a:t>their products in the </a:t>
            </a:r>
            <a:r>
              <a:rPr lang="en-US" dirty="0" smtClean="0"/>
              <a:t>place designated </a:t>
            </a:r>
            <a:r>
              <a:rPr lang="en-US" dirty="0"/>
              <a:t>by the GI and </a:t>
            </a:r>
            <a:r>
              <a:rPr lang="en-US" dirty="0" smtClean="0"/>
              <a:t>whose products </a:t>
            </a:r>
            <a:r>
              <a:rPr lang="en-US" dirty="0"/>
              <a:t>share specified qualities.</a:t>
            </a:r>
          </a:p>
        </p:txBody>
      </p:sp>
      <p:sp>
        <p:nvSpPr>
          <p:cNvPr id="6" name="TextBox 5"/>
          <p:cNvSpPr txBox="1"/>
          <p:nvPr/>
        </p:nvSpPr>
        <p:spPr>
          <a:xfrm>
            <a:off x="4972050" y="2420874"/>
            <a:ext cx="2686050" cy="2894076"/>
          </a:xfrm>
          <a:prstGeom prst="rect">
            <a:avLst/>
          </a:prstGeom>
          <a:noFill/>
          <a:ln>
            <a:solidFill>
              <a:schemeClr val="tx1"/>
            </a:solidFill>
          </a:ln>
        </p:spPr>
        <p:txBody>
          <a:bodyPr wrap="square" rtlCol="0">
            <a:noAutofit/>
          </a:bodyPr>
          <a:lstStyle/>
          <a:p>
            <a:endParaRPr lang="en-US" sz="900" dirty="0"/>
          </a:p>
          <a:p>
            <a:endParaRPr lang="en-US" sz="900" dirty="0"/>
          </a:p>
          <a:p>
            <a:endParaRPr lang="en-US" sz="900" dirty="0"/>
          </a:p>
          <a:p>
            <a:endParaRPr lang="en-US" sz="900" dirty="0"/>
          </a:p>
          <a:p>
            <a:endParaRPr lang="en-US" sz="900" dirty="0"/>
          </a:p>
          <a:p>
            <a:endParaRPr lang="en-US" sz="900" dirty="0"/>
          </a:p>
          <a:p>
            <a:endParaRPr lang="en-US" sz="900" dirty="0"/>
          </a:p>
          <a:p>
            <a:endParaRPr lang="en-US" sz="900" dirty="0"/>
          </a:p>
          <a:p>
            <a:endParaRPr lang="en-US" sz="900" dirty="0"/>
          </a:p>
          <a:p>
            <a:r>
              <a:rPr lang="en-US" sz="900" dirty="0"/>
              <a:t>No flavor finer</a:t>
            </a:r>
          </a:p>
          <a:p>
            <a:endParaRPr lang="en-US" sz="900" dirty="0"/>
          </a:p>
          <a:p>
            <a:r>
              <a:rPr lang="en-US" sz="1050" dirty="0"/>
              <a:t>The DARJEELING® tea word and logo are registered as certification marks under India’s trademark law and they are also registered as GIs under India’s separate sui generis protection</a:t>
            </a:r>
          </a:p>
        </p:txBody>
      </p:sp>
      <p:pic>
        <p:nvPicPr>
          <p:cNvPr id="7" name="Picture 6"/>
          <p:cNvPicPr>
            <a:picLocks noChangeAspect="1"/>
          </p:cNvPicPr>
          <p:nvPr/>
        </p:nvPicPr>
        <p:blipFill>
          <a:blip r:embed="rId3"/>
          <a:stretch>
            <a:fillRect/>
          </a:stretch>
        </p:blipFill>
        <p:spPr>
          <a:xfrm>
            <a:off x="5594994" y="2501840"/>
            <a:ext cx="1508759" cy="1094780"/>
          </a:xfrm>
          <a:prstGeom prst="rect">
            <a:avLst/>
          </a:prstGeom>
        </p:spPr>
      </p:pic>
    </p:spTree>
    <p:extLst>
      <p:ext uri="{BB962C8B-B14F-4D97-AF65-F5344CB8AC3E}">
        <p14:creationId xmlns:p14="http://schemas.microsoft.com/office/powerpoint/2010/main" val="21306793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4294967295"/>
          </p:nvPr>
        </p:nvSpPr>
        <p:spPr>
          <a:xfrm>
            <a:off x="1091953" y="1676354"/>
            <a:ext cx="7289800" cy="3016250"/>
          </a:xfrm>
        </p:spPr>
        <p:txBody>
          <a:bodyPr>
            <a:normAutofit/>
          </a:bodyPr>
          <a:lstStyle/>
          <a:p>
            <a:pPr marL="0" indent="0">
              <a:buNone/>
            </a:pPr>
            <a:r>
              <a:rPr lang="en-US" sz="2100" dirty="0"/>
              <a:t>A product can have the business’s trademark while also bearing a collective mark or certification mark. Therefore, even if your business can take advantage of a collective mark or certification mark, you should ensure the business’s trademark remains its highest priority. The trademark is the only mark that connects the product to your business</a:t>
            </a:r>
          </a:p>
        </p:txBody>
      </p:sp>
    </p:spTree>
    <p:extLst>
      <p:ext uri="{BB962C8B-B14F-4D97-AF65-F5344CB8AC3E}">
        <p14:creationId xmlns:p14="http://schemas.microsoft.com/office/powerpoint/2010/main" val="11690078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64020" y="1042894"/>
            <a:ext cx="7358265" cy="545690"/>
          </a:xfrm>
        </p:spPr>
        <p:txBody>
          <a:bodyPr/>
          <a:lstStyle/>
          <a:p>
            <a:pPr algn="ctr"/>
            <a:r>
              <a:rPr lang="en-US" sz="3000" dirty="0">
                <a:solidFill>
                  <a:prstClr val="black">
                    <a:lumMod val="95000"/>
                    <a:lumOff val="5000"/>
                  </a:prstClr>
                </a:solidFill>
              </a:rPr>
              <a:t>Outline</a:t>
            </a:r>
            <a:endParaRPr lang="en-US" sz="3000" dirty="0"/>
          </a:p>
        </p:txBody>
      </p:sp>
      <p:sp>
        <p:nvSpPr>
          <p:cNvPr id="5" name="Rectangle 3"/>
          <p:cNvSpPr txBox="1">
            <a:spLocks noChangeArrowheads="1"/>
          </p:cNvSpPr>
          <p:nvPr/>
        </p:nvSpPr>
        <p:spPr bwMode="auto">
          <a:xfrm>
            <a:off x="1485900" y="2273096"/>
            <a:ext cx="6172200" cy="3083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304793" indent="-304793">
              <a:spcBef>
                <a:spcPts val="0"/>
              </a:spcBef>
              <a:spcAft>
                <a:spcPts val="900"/>
              </a:spcAft>
            </a:pPr>
            <a:r>
              <a:rPr lang="en-GB" altLang="en-US" sz="1800" kern="0" dirty="0">
                <a:solidFill>
                  <a:schemeClr val="bg2"/>
                </a:solidFill>
              </a:rPr>
              <a:t>Trademarks</a:t>
            </a:r>
            <a:r>
              <a:rPr lang="en-GB" altLang="en-US" sz="1800" b="1" kern="0" dirty="0"/>
              <a:t> </a:t>
            </a:r>
          </a:p>
          <a:p>
            <a:pPr marL="304793" indent="-304793">
              <a:spcBef>
                <a:spcPts val="0"/>
              </a:spcBef>
              <a:spcAft>
                <a:spcPts val="900"/>
              </a:spcAft>
            </a:pPr>
            <a:r>
              <a:rPr lang="en-GB" altLang="en-US" sz="1800" kern="0" dirty="0">
                <a:solidFill>
                  <a:schemeClr val="bg2"/>
                </a:solidFill>
              </a:rPr>
              <a:t>Types of trademarks</a:t>
            </a:r>
          </a:p>
          <a:p>
            <a:pPr marL="304793" indent="-304793">
              <a:spcBef>
                <a:spcPts val="0"/>
              </a:spcBef>
              <a:spcAft>
                <a:spcPts val="900"/>
              </a:spcAft>
            </a:pPr>
            <a:r>
              <a:rPr lang="en-US" sz="1800" b="1" dirty="0"/>
              <a:t>Creating</a:t>
            </a:r>
            <a:r>
              <a:rPr lang="en-GB" altLang="en-US" sz="1800" b="1" kern="0" dirty="0"/>
              <a:t> Trademarks</a:t>
            </a:r>
          </a:p>
          <a:p>
            <a:pPr marL="304793" indent="-304793">
              <a:spcBef>
                <a:spcPts val="0"/>
              </a:spcBef>
              <a:spcAft>
                <a:spcPts val="900"/>
              </a:spcAft>
            </a:pPr>
            <a:r>
              <a:rPr lang="en-US" sz="1800" dirty="0">
                <a:solidFill>
                  <a:schemeClr val="bg2"/>
                </a:solidFill>
              </a:rPr>
              <a:t>Protecting</a:t>
            </a:r>
            <a:r>
              <a:rPr lang="en-GB" altLang="en-US" sz="1800" kern="0" dirty="0">
                <a:solidFill>
                  <a:schemeClr val="bg2"/>
                </a:solidFill>
              </a:rPr>
              <a:t> Trademarks</a:t>
            </a:r>
          </a:p>
          <a:p>
            <a:pPr marL="304793" indent="-304793">
              <a:spcBef>
                <a:spcPts val="0"/>
              </a:spcBef>
              <a:spcAft>
                <a:spcPts val="900"/>
              </a:spcAft>
            </a:pPr>
            <a:r>
              <a:rPr lang="en-US" altLang="en-US" sz="1800" kern="0" dirty="0">
                <a:solidFill>
                  <a:schemeClr val="bg2"/>
                </a:solidFill>
              </a:rPr>
              <a:t>Trademarks Abroad</a:t>
            </a:r>
            <a:endParaRPr lang="en-GB" altLang="en-US" sz="1800" kern="0" dirty="0">
              <a:solidFill>
                <a:schemeClr val="bg2"/>
              </a:solidFill>
            </a:endParaRPr>
          </a:p>
          <a:p>
            <a:pPr marL="304793" indent="-304793">
              <a:spcBef>
                <a:spcPts val="0"/>
              </a:spcBef>
              <a:spcAft>
                <a:spcPts val="900"/>
              </a:spcAft>
            </a:pPr>
            <a:r>
              <a:rPr lang="en-GB" altLang="en-US" sz="1800" kern="0" dirty="0">
                <a:solidFill>
                  <a:schemeClr val="bg2"/>
                </a:solidFill>
              </a:rPr>
              <a:t>Using Trademarks</a:t>
            </a:r>
          </a:p>
          <a:p>
            <a:pPr marL="304793" indent="-304793">
              <a:spcBef>
                <a:spcPts val="0"/>
              </a:spcBef>
              <a:spcAft>
                <a:spcPts val="900"/>
              </a:spcAft>
            </a:pPr>
            <a:r>
              <a:rPr lang="en-GB" altLang="en-US" sz="1800" kern="0" dirty="0">
                <a:solidFill>
                  <a:schemeClr val="bg2"/>
                </a:solidFill>
              </a:rPr>
              <a:t>Commercializing Trademarks</a:t>
            </a:r>
          </a:p>
          <a:p>
            <a:pPr marL="304793" indent="-304793">
              <a:spcBef>
                <a:spcPts val="0"/>
              </a:spcBef>
              <a:spcAft>
                <a:spcPts val="900"/>
              </a:spcAft>
            </a:pPr>
            <a:r>
              <a:rPr lang="en-GB" altLang="en-US" sz="1800" kern="0" dirty="0">
                <a:solidFill>
                  <a:schemeClr val="bg2"/>
                </a:solidFill>
              </a:rPr>
              <a:t>Enforcing Trademarks</a:t>
            </a:r>
          </a:p>
        </p:txBody>
      </p:sp>
    </p:spTree>
    <p:extLst>
      <p:ext uri="{BB962C8B-B14F-4D97-AF65-F5344CB8AC3E}">
        <p14:creationId xmlns:p14="http://schemas.microsoft.com/office/powerpoint/2010/main" val="22619252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4123" y="855034"/>
            <a:ext cx="6858000" cy="857250"/>
          </a:xfrm>
        </p:spPr>
        <p:txBody>
          <a:bodyPr>
            <a:normAutofit/>
          </a:bodyPr>
          <a:lstStyle/>
          <a:p>
            <a:r>
              <a:rPr lang="en-US" sz="3000" dirty="0">
                <a:solidFill>
                  <a:schemeClr val="tx1"/>
                </a:solidFill>
              </a:rPr>
              <a:t>Strong trademarks</a:t>
            </a:r>
          </a:p>
        </p:txBody>
      </p:sp>
      <p:sp>
        <p:nvSpPr>
          <p:cNvPr id="3" name="Content Placeholder 2"/>
          <p:cNvSpPr>
            <a:spLocks noGrp="1"/>
          </p:cNvSpPr>
          <p:nvPr>
            <p:ph idx="1"/>
          </p:nvPr>
        </p:nvSpPr>
        <p:spPr/>
        <p:txBody>
          <a:bodyPr/>
          <a:lstStyle/>
          <a:p>
            <a:r>
              <a:rPr lang="en-US" dirty="0"/>
              <a:t>Trademark law gives </a:t>
            </a:r>
            <a:r>
              <a:rPr lang="en-US" dirty="0" smtClean="0"/>
              <a:t>protection to trademarks </a:t>
            </a:r>
            <a:r>
              <a:rPr lang="en-US" dirty="0"/>
              <a:t>that are </a:t>
            </a:r>
            <a:r>
              <a:rPr lang="en-US" dirty="0" smtClean="0"/>
              <a:t>distinctive; the ease with which consumers can link a trademark with a product.</a:t>
            </a:r>
          </a:p>
          <a:p>
            <a:r>
              <a:rPr lang="en-US" dirty="0" smtClean="0"/>
              <a:t>Distinctive trademarks are strong trademarks</a:t>
            </a:r>
            <a:r>
              <a:rPr lang="en-US" dirty="0"/>
              <a:t>. The stronger a </a:t>
            </a:r>
            <a:r>
              <a:rPr lang="en-US" dirty="0" smtClean="0"/>
              <a:t>trademark, the </a:t>
            </a:r>
            <a:r>
              <a:rPr lang="en-US" dirty="0"/>
              <a:t>higher the likelihood of it </a:t>
            </a:r>
            <a:r>
              <a:rPr lang="en-US" dirty="0" smtClean="0"/>
              <a:t>receiving registration and </a:t>
            </a:r>
            <a:r>
              <a:rPr lang="en-US" dirty="0"/>
              <a:t>the </a:t>
            </a:r>
            <a:r>
              <a:rPr lang="en-US" dirty="0" smtClean="0"/>
              <a:t>greater the </a:t>
            </a:r>
            <a:r>
              <a:rPr lang="en-US" dirty="0"/>
              <a:t>protection provided by the </a:t>
            </a:r>
            <a:r>
              <a:rPr lang="en-US" dirty="0" smtClean="0"/>
              <a:t>courts.</a:t>
            </a:r>
          </a:p>
          <a:p>
            <a:r>
              <a:rPr lang="en-US" dirty="0"/>
              <a:t>Proposed trademarks can be classified into five categories, from most distinctive (strong) to least distinctive (weak).</a:t>
            </a:r>
          </a:p>
          <a:p>
            <a:pPr marL="0" indent="0">
              <a:buNone/>
            </a:pPr>
            <a:endParaRPr lang="en-US" b="1" dirty="0" smtClean="0"/>
          </a:p>
          <a:p>
            <a:endParaRPr lang="en-US" dirty="0"/>
          </a:p>
        </p:txBody>
      </p:sp>
    </p:spTree>
    <p:extLst>
      <p:ext uri="{BB962C8B-B14F-4D97-AF65-F5344CB8AC3E}">
        <p14:creationId xmlns:p14="http://schemas.microsoft.com/office/powerpoint/2010/main" val="36222849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141" y="843149"/>
            <a:ext cx="6858000" cy="857250"/>
          </a:xfrm>
        </p:spPr>
        <p:txBody>
          <a:bodyPr/>
          <a:lstStyle/>
          <a:p>
            <a:r>
              <a:rPr lang="en-US" sz="3000" dirty="0"/>
              <a:t>Trademarks categories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8632" y="2047412"/>
            <a:ext cx="3790765" cy="4211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958788" y="2343156"/>
            <a:ext cx="3156012" cy="1569660"/>
          </a:xfrm>
          <a:prstGeom prst="rect">
            <a:avLst/>
          </a:prstGeom>
        </p:spPr>
        <p:txBody>
          <a:bodyPr wrap="square">
            <a:spAutoFit/>
          </a:bodyPr>
          <a:lstStyle/>
          <a:p>
            <a:pPr algn="just"/>
            <a:r>
              <a:rPr lang="en-US" sz="2400" dirty="0"/>
              <a:t>Trademarks that are the most distinctive are the strongest and the least distinctive the weakest. </a:t>
            </a:r>
          </a:p>
        </p:txBody>
      </p:sp>
    </p:spTree>
    <p:extLst>
      <p:ext uri="{BB962C8B-B14F-4D97-AF65-F5344CB8AC3E}">
        <p14:creationId xmlns:p14="http://schemas.microsoft.com/office/powerpoint/2010/main" val="9644314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tx1"/>
                </a:solidFill>
              </a:rPr>
              <a:t>Coined or fanciful trademarks</a:t>
            </a:r>
          </a:p>
        </p:txBody>
      </p:sp>
      <p:sp>
        <p:nvSpPr>
          <p:cNvPr id="3" name="Content Placeholder 2"/>
          <p:cNvSpPr>
            <a:spLocks noGrp="1"/>
          </p:cNvSpPr>
          <p:nvPr>
            <p:ph idx="1"/>
          </p:nvPr>
        </p:nvSpPr>
        <p:spPr/>
        <p:txBody>
          <a:bodyPr/>
          <a:lstStyle/>
          <a:p>
            <a:r>
              <a:rPr lang="en-US" dirty="0" smtClean="0"/>
              <a:t>Invented </a:t>
            </a:r>
            <a:r>
              <a:rPr lang="en-US" dirty="0"/>
              <a:t>words or signs without any real meaning. </a:t>
            </a:r>
            <a:r>
              <a:rPr lang="en-US" dirty="0" smtClean="0"/>
              <a:t>They </a:t>
            </a:r>
            <a:r>
              <a:rPr lang="en-US" dirty="0"/>
              <a:t>are </a:t>
            </a:r>
            <a:r>
              <a:rPr lang="en-US" dirty="0" smtClean="0"/>
              <a:t>the </a:t>
            </a:r>
            <a:r>
              <a:rPr lang="en-US" dirty="0"/>
              <a:t>strongest trademarks </a:t>
            </a:r>
            <a:r>
              <a:rPr lang="en-US" dirty="0" smtClean="0"/>
              <a:t>and have </a:t>
            </a:r>
            <a:r>
              <a:rPr lang="en-US" dirty="0"/>
              <a:t>the greatest chance of receiving registration. </a:t>
            </a:r>
            <a:endParaRPr lang="en-US" dirty="0" smtClean="0"/>
          </a:p>
          <a:p>
            <a:pPr lvl="1"/>
            <a:r>
              <a:rPr lang="en-US" dirty="0" smtClean="0"/>
              <a:t>The </a:t>
            </a:r>
            <a:r>
              <a:rPr lang="en-US" dirty="0"/>
              <a:t>challenge, </a:t>
            </a:r>
            <a:r>
              <a:rPr lang="en-US" dirty="0" smtClean="0"/>
              <a:t>greater </a:t>
            </a:r>
            <a:r>
              <a:rPr lang="en-US" dirty="0"/>
              <a:t>effort may be required (that is, a higher cost) in advertising </a:t>
            </a:r>
            <a:r>
              <a:rPr lang="en-US" dirty="0" smtClean="0"/>
              <a:t>them to create the association between the trademark and the product.</a:t>
            </a:r>
            <a:endParaRPr lang="en-US" dirty="0"/>
          </a:p>
          <a:p>
            <a:r>
              <a:rPr lang="en-US" dirty="0" smtClean="0"/>
              <a:t>Example</a:t>
            </a:r>
            <a:r>
              <a:rPr lang="en-US" dirty="0"/>
              <a:t>: </a:t>
            </a:r>
            <a:r>
              <a:rPr lang="en-US" dirty="0" smtClean="0"/>
              <a:t>GOOGLE for a search engine.</a:t>
            </a:r>
            <a:endParaRPr lang="en-US" dirty="0"/>
          </a:p>
          <a:p>
            <a:pPr marL="0" indent="0">
              <a:buNone/>
            </a:pPr>
            <a:endParaRPr lang="en-US" dirty="0"/>
          </a:p>
        </p:txBody>
      </p:sp>
      <p:pic>
        <p:nvPicPr>
          <p:cNvPr id="6" name="Picture 5"/>
          <p:cNvPicPr>
            <a:picLocks noChangeAspect="1"/>
          </p:cNvPicPr>
          <p:nvPr/>
        </p:nvPicPr>
        <p:blipFill>
          <a:blip r:embed="rId3"/>
          <a:stretch>
            <a:fillRect/>
          </a:stretch>
        </p:blipFill>
        <p:spPr>
          <a:xfrm>
            <a:off x="3484312" y="4400557"/>
            <a:ext cx="2175387" cy="862781"/>
          </a:xfrm>
          <a:prstGeom prst="rect">
            <a:avLst/>
          </a:prstGeom>
        </p:spPr>
      </p:pic>
    </p:spTree>
    <p:extLst>
      <p:ext uri="{BB962C8B-B14F-4D97-AF65-F5344CB8AC3E}">
        <p14:creationId xmlns:p14="http://schemas.microsoft.com/office/powerpoint/2010/main" val="16902562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tx1"/>
                </a:solidFill>
              </a:rPr>
              <a:t>Arbitrary trademarks</a:t>
            </a:r>
          </a:p>
        </p:txBody>
      </p:sp>
      <p:sp>
        <p:nvSpPr>
          <p:cNvPr id="3" name="Content Placeholder 2"/>
          <p:cNvSpPr>
            <a:spLocks noGrp="1"/>
          </p:cNvSpPr>
          <p:nvPr>
            <p:ph idx="1"/>
          </p:nvPr>
        </p:nvSpPr>
        <p:spPr>
          <a:xfrm>
            <a:off x="768096" y="2084832"/>
            <a:ext cx="7290055" cy="4224528"/>
          </a:xfrm>
        </p:spPr>
        <p:txBody>
          <a:bodyPr/>
          <a:lstStyle/>
          <a:p>
            <a:r>
              <a:rPr lang="en-US" dirty="0"/>
              <a:t>Arbitrary trademarks – existing words or signs but with no logical relation to the product. They are also strong. They may also require heavy advertising to create the association between the trademark and the product in the minds of consumers. But like coined or fanciful trademarks, they generally receive registration.</a:t>
            </a:r>
          </a:p>
          <a:p>
            <a:r>
              <a:rPr lang="en-US" dirty="0" smtClean="0"/>
              <a:t>Example: Apple for marketing </a:t>
            </a:r>
            <a:r>
              <a:rPr lang="en-US" dirty="0"/>
              <a:t>mobile phones. </a:t>
            </a:r>
          </a:p>
          <a:p>
            <a:endParaRPr lang="en-US" dirty="0"/>
          </a:p>
        </p:txBody>
      </p:sp>
      <p:pic>
        <p:nvPicPr>
          <p:cNvPr id="4" name="Picture 3"/>
          <p:cNvPicPr>
            <a:picLocks noChangeAspect="1"/>
          </p:cNvPicPr>
          <p:nvPr/>
        </p:nvPicPr>
        <p:blipFill>
          <a:blip r:embed="rId3"/>
          <a:stretch>
            <a:fillRect/>
          </a:stretch>
        </p:blipFill>
        <p:spPr>
          <a:xfrm>
            <a:off x="5086357" y="4291388"/>
            <a:ext cx="1385561" cy="1427188"/>
          </a:xfrm>
          <a:prstGeom prst="rect">
            <a:avLst/>
          </a:prstGeom>
        </p:spPr>
      </p:pic>
    </p:spTree>
    <p:extLst>
      <p:ext uri="{BB962C8B-B14F-4D97-AF65-F5344CB8AC3E}">
        <p14:creationId xmlns:p14="http://schemas.microsoft.com/office/powerpoint/2010/main" val="5533061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tx1"/>
                </a:solidFill>
              </a:rPr>
              <a:t>Suggestive trademarks</a:t>
            </a:r>
          </a:p>
        </p:txBody>
      </p:sp>
      <p:sp>
        <p:nvSpPr>
          <p:cNvPr id="3" name="Content Placeholder 2"/>
          <p:cNvSpPr>
            <a:spLocks noGrp="1"/>
          </p:cNvSpPr>
          <p:nvPr>
            <p:ph idx="1"/>
          </p:nvPr>
        </p:nvSpPr>
        <p:spPr>
          <a:xfrm>
            <a:off x="1327023" y="2364377"/>
            <a:ext cx="6172200" cy="3080340"/>
          </a:xfrm>
        </p:spPr>
        <p:txBody>
          <a:bodyPr>
            <a:normAutofit fontScale="92500" lnSpcReduction="20000"/>
          </a:bodyPr>
          <a:lstStyle/>
          <a:p>
            <a:r>
              <a:rPr lang="en-US" dirty="0" smtClean="0"/>
              <a:t>Trademarks </a:t>
            </a:r>
            <a:r>
              <a:rPr lang="en-US" dirty="0"/>
              <a:t>that hint at the nature, quality or attributes of the product, but do not describe these attributes. </a:t>
            </a:r>
            <a:endParaRPr lang="en-US" dirty="0" smtClean="0"/>
          </a:p>
          <a:p>
            <a:r>
              <a:rPr lang="en-US" dirty="0" smtClean="0"/>
              <a:t>They </a:t>
            </a:r>
            <a:r>
              <a:rPr lang="en-US" dirty="0"/>
              <a:t>possess a low level of distinctiveness. In some countries, </a:t>
            </a:r>
            <a:r>
              <a:rPr lang="en-US" dirty="0" smtClean="0"/>
              <a:t>they may </a:t>
            </a:r>
            <a:r>
              <a:rPr lang="en-US" dirty="0"/>
              <a:t>be considered </a:t>
            </a:r>
            <a:r>
              <a:rPr lang="en-US" dirty="0" smtClean="0"/>
              <a:t>too </a:t>
            </a:r>
            <a:r>
              <a:rPr lang="en-US" dirty="0"/>
              <a:t>descriptive of the product and </a:t>
            </a:r>
            <a:r>
              <a:rPr lang="en-US" dirty="0" smtClean="0"/>
              <a:t>may </a:t>
            </a:r>
            <a:r>
              <a:rPr lang="en-US" dirty="0"/>
              <a:t>not be registrable as a trademark. </a:t>
            </a:r>
            <a:endParaRPr lang="en-US" dirty="0" smtClean="0"/>
          </a:p>
          <a:p>
            <a:r>
              <a:rPr lang="en-US" dirty="0" smtClean="0"/>
              <a:t>If the </a:t>
            </a:r>
            <a:r>
              <a:rPr lang="en-US" dirty="0"/>
              <a:t>trademark describes </a:t>
            </a:r>
            <a:r>
              <a:rPr lang="en-US" dirty="0" smtClean="0"/>
              <a:t>the </a:t>
            </a:r>
            <a:r>
              <a:rPr lang="en-US" dirty="0"/>
              <a:t>product or its features, </a:t>
            </a:r>
            <a:r>
              <a:rPr lang="en-US" dirty="0" smtClean="0"/>
              <a:t>then others </a:t>
            </a:r>
            <a:r>
              <a:rPr lang="en-US" dirty="0"/>
              <a:t>cannot </a:t>
            </a:r>
            <a:r>
              <a:rPr lang="en-US" dirty="0" smtClean="0"/>
              <a:t>be stopped from </a:t>
            </a:r>
            <a:r>
              <a:rPr lang="en-US" dirty="0"/>
              <a:t>using the same words to describe their competing products</a:t>
            </a:r>
            <a:r>
              <a:rPr lang="en-US" dirty="0" smtClean="0"/>
              <a:t>.</a:t>
            </a:r>
          </a:p>
          <a:p>
            <a:r>
              <a:rPr lang="en-US" dirty="0"/>
              <a:t>The trademark SUNNY </a:t>
            </a:r>
            <a:r>
              <a:rPr lang="en-US" dirty="0" smtClean="0"/>
              <a:t>for marketing </a:t>
            </a:r>
            <a:r>
              <a:rPr lang="en-US" dirty="0"/>
              <a:t>lamps would hint at </a:t>
            </a:r>
            <a:r>
              <a:rPr lang="en-US" dirty="0" smtClean="0"/>
              <a:t>the fact </a:t>
            </a:r>
            <a:r>
              <a:rPr lang="en-US" dirty="0"/>
              <a:t>that the product </a:t>
            </a:r>
            <a:r>
              <a:rPr lang="en-US" dirty="0" smtClean="0"/>
              <a:t>brings light </a:t>
            </a:r>
            <a:r>
              <a:rPr lang="en-US" dirty="0"/>
              <a:t>to your </a:t>
            </a:r>
            <a:r>
              <a:rPr lang="en-US" dirty="0" smtClean="0"/>
              <a:t>house or Holiday Inn hints at a place to stay for holiday. </a:t>
            </a:r>
            <a:endParaRPr lang="en-US" dirty="0"/>
          </a:p>
          <a:p>
            <a:endParaRPr lang="en-US" dirty="0"/>
          </a:p>
        </p:txBody>
      </p:sp>
      <p:pic>
        <p:nvPicPr>
          <p:cNvPr id="4" name="Picture 3"/>
          <p:cNvPicPr>
            <a:picLocks noChangeAspect="1"/>
          </p:cNvPicPr>
          <p:nvPr/>
        </p:nvPicPr>
        <p:blipFill>
          <a:blip r:embed="rId3"/>
          <a:stretch>
            <a:fillRect/>
          </a:stretch>
        </p:blipFill>
        <p:spPr>
          <a:xfrm>
            <a:off x="6429217" y="5126304"/>
            <a:ext cx="899651" cy="730046"/>
          </a:xfrm>
          <a:prstGeom prst="rect">
            <a:avLst/>
          </a:prstGeom>
        </p:spPr>
      </p:pic>
    </p:spTree>
    <p:extLst>
      <p:ext uri="{BB962C8B-B14F-4D97-AF65-F5344CB8AC3E}">
        <p14:creationId xmlns:p14="http://schemas.microsoft.com/office/powerpoint/2010/main" val="27757109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26973" y="843509"/>
            <a:ext cx="7290054" cy="796413"/>
          </a:xfrm>
        </p:spPr>
        <p:txBody>
          <a:bodyPr/>
          <a:lstStyle/>
          <a:p>
            <a:pPr algn="ctr"/>
            <a:r>
              <a:rPr lang="en-US" sz="3000" dirty="0"/>
              <a:t>Outline</a:t>
            </a:r>
          </a:p>
        </p:txBody>
      </p:sp>
      <p:sp>
        <p:nvSpPr>
          <p:cNvPr id="5" name="Rectangle 3"/>
          <p:cNvSpPr txBox="1">
            <a:spLocks noChangeArrowheads="1"/>
          </p:cNvSpPr>
          <p:nvPr/>
        </p:nvSpPr>
        <p:spPr bwMode="auto">
          <a:xfrm>
            <a:off x="1485900" y="2243604"/>
            <a:ext cx="6172200" cy="3113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304793" indent="-304793">
              <a:spcBef>
                <a:spcPts val="0"/>
              </a:spcBef>
              <a:spcAft>
                <a:spcPts val="900"/>
              </a:spcAft>
            </a:pPr>
            <a:r>
              <a:rPr lang="en-GB" altLang="en-US" sz="1800" b="1" kern="0" dirty="0"/>
              <a:t>Trademarks </a:t>
            </a:r>
          </a:p>
          <a:p>
            <a:pPr marL="304793" indent="-304793">
              <a:spcBef>
                <a:spcPts val="0"/>
              </a:spcBef>
              <a:spcAft>
                <a:spcPts val="900"/>
              </a:spcAft>
            </a:pPr>
            <a:r>
              <a:rPr lang="en-GB" altLang="en-US" sz="1800" kern="0" dirty="0">
                <a:solidFill>
                  <a:schemeClr val="bg2"/>
                </a:solidFill>
              </a:rPr>
              <a:t>Types of trademarks</a:t>
            </a:r>
          </a:p>
          <a:p>
            <a:pPr marL="304793" indent="-304793">
              <a:spcBef>
                <a:spcPts val="0"/>
              </a:spcBef>
              <a:spcAft>
                <a:spcPts val="900"/>
              </a:spcAft>
            </a:pPr>
            <a:r>
              <a:rPr lang="en-US" sz="1800" dirty="0">
                <a:solidFill>
                  <a:schemeClr val="bg2"/>
                </a:solidFill>
              </a:rPr>
              <a:t>Creating</a:t>
            </a:r>
            <a:r>
              <a:rPr lang="en-GB" altLang="en-US" sz="1800" kern="0" dirty="0">
                <a:solidFill>
                  <a:schemeClr val="bg2"/>
                </a:solidFill>
              </a:rPr>
              <a:t> Trademarks</a:t>
            </a:r>
          </a:p>
          <a:p>
            <a:pPr marL="304793" indent="-304793">
              <a:spcBef>
                <a:spcPts val="0"/>
              </a:spcBef>
              <a:spcAft>
                <a:spcPts val="900"/>
              </a:spcAft>
            </a:pPr>
            <a:r>
              <a:rPr lang="en-US" sz="1800" dirty="0">
                <a:solidFill>
                  <a:schemeClr val="bg2"/>
                </a:solidFill>
              </a:rPr>
              <a:t>Protecting</a:t>
            </a:r>
            <a:r>
              <a:rPr lang="en-GB" altLang="en-US" sz="1800" kern="0" dirty="0">
                <a:solidFill>
                  <a:schemeClr val="bg2"/>
                </a:solidFill>
              </a:rPr>
              <a:t> Trademarks</a:t>
            </a:r>
          </a:p>
          <a:p>
            <a:pPr marL="304793" indent="-304793">
              <a:spcBef>
                <a:spcPts val="0"/>
              </a:spcBef>
              <a:spcAft>
                <a:spcPts val="900"/>
              </a:spcAft>
            </a:pPr>
            <a:r>
              <a:rPr lang="en-US" altLang="en-US" sz="1800" kern="0" dirty="0">
                <a:solidFill>
                  <a:schemeClr val="bg2"/>
                </a:solidFill>
              </a:rPr>
              <a:t>Trademarks Abroad</a:t>
            </a:r>
            <a:endParaRPr lang="en-GB" altLang="en-US" sz="1800" kern="0" dirty="0">
              <a:solidFill>
                <a:schemeClr val="bg2"/>
              </a:solidFill>
            </a:endParaRPr>
          </a:p>
          <a:p>
            <a:pPr marL="304793" indent="-304793">
              <a:spcBef>
                <a:spcPts val="0"/>
              </a:spcBef>
              <a:spcAft>
                <a:spcPts val="900"/>
              </a:spcAft>
            </a:pPr>
            <a:r>
              <a:rPr lang="en-GB" altLang="en-US" sz="1800" kern="0" dirty="0">
                <a:solidFill>
                  <a:schemeClr val="bg2"/>
                </a:solidFill>
              </a:rPr>
              <a:t>Using Trademarks</a:t>
            </a:r>
          </a:p>
          <a:p>
            <a:pPr marL="304793" indent="-304793">
              <a:spcBef>
                <a:spcPts val="0"/>
              </a:spcBef>
              <a:spcAft>
                <a:spcPts val="900"/>
              </a:spcAft>
            </a:pPr>
            <a:r>
              <a:rPr lang="en-GB" altLang="en-US" sz="1800" kern="0" dirty="0">
                <a:solidFill>
                  <a:schemeClr val="bg2"/>
                </a:solidFill>
              </a:rPr>
              <a:t>Commercializing Trademarks</a:t>
            </a:r>
          </a:p>
          <a:p>
            <a:pPr marL="304793" indent="-304793">
              <a:spcBef>
                <a:spcPts val="0"/>
              </a:spcBef>
              <a:spcAft>
                <a:spcPts val="900"/>
              </a:spcAft>
            </a:pPr>
            <a:r>
              <a:rPr lang="en-GB" altLang="en-US" sz="1800" kern="0" dirty="0">
                <a:solidFill>
                  <a:schemeClr val="bg2"/>
                </a:solidFill>
              </a:rPr>
              <a:t>Enforcing Trademarks</a:t>
            </a:r>
          </a:p>
        </p:txBody>
      </p:sp>
    </p:spTree>
    <p:extLst>
      <p:ext uri="{BB962C8B-B14F-4D97-AF65-F5344CB8AC3E}">
        <p14:creationId xmlns:p14="http://schemas.microsoft.com/office/powerpoint/2010/main" val="503875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tx1"/>
                </a:solidFill>
              </a:rPr>
              <a:t>Descriptive trademarks</a:t>
            </a:r>
          </a:p>
        </p:txBody>
      </p:sp>
      <p:sp>
        <p:nvSpPr>
          <p:cNvPr id="3" name="Content Placeholder 2"/>
          <p:cNvSpPr>
            <a:spLocks noGrp="1"/>
          </p:cNvSpPr>
          <p:nvPr>
            <p:ph idx="1"/>
          </p:nvPr>
        </p:nvSpPr>
        <p:spPr>
          <a:xfrm>
            <a:off x="1485900" y="2184605"/>
            <a:ext cx="6172200" cy="2851740"/>
          </a:xfrm>
        </p:spPr>
        <p:txBody>
          <a:bodyPr>
            <a:normAutofit fontScale="85000" lnSpcReduction="10000"/>
          </a:bodyPr>
          <a:lstStyle/>
          <a:p>
            <a:r>
              <a:rPr lang="en-US" dirty="0"/>
              <a:t>Descriptive trademarks describe some feature of the product in </a:t>
            </a:r>
            <a:r>
              <a:rPr lang="en-US" dirty="0" smtClean="0"/>
              <a:t>question </a:t>
            </a:r>
            <a:r>
              <a:rPr lang="en-US" dirty="0"/>
              <a:t>like its quality, type, efficacy, use, shape, quantity, intended purpose</a:t>
            </a:r>
            <a:r>
              <a:rPr lang="en-US" dirty="0" smtClean="0"/>
              <a:t>, </a:t>
            </a:r>
            <a:r>
              <a:rPr lang="en-US" dirty="0"/>
              <a:t>origin, place of sale, location for provision of service, time of production, etc. </a:t>
            </a:r>
            <a:endParaRPr lang="en-US" dirty="0" smtClean="0"/>
          </a:p>
          <a:p>
            <a:r>
              <a:rPr lang="en-US" dirty="0" smtClean="0"/>
              <a:t>They have </a:t>
            </a:r>
            <a:r>
              <a:rPr lang="en-US" dirty="0"/>
              <a:t>little distinctiveness and </a:t>
            </a:r>
            <a:r>
              <a:rPr lang="en-US" dirty="0" smtClean="0"/>
              <a:t>are </a:t>
            </a:r>
            <a:r>
              <a:rPr lang="en-US" dirty="0"/>
              <a:t>not eligible for protection unless </a:t>
            </a:r>
            <a:r>
              <a:rPr lang="en-US" dirty="0" smtClean="0"/>
              <a:t>distinctiveness </a:t>
            </a:r>
            <a:r>
              <a:rPr lang="en-US" dirty="0"/>
              <a:t>has been established over time through extensive use in the marketplace. </a:t>
            </a:r>
            <a:endParaRPr lang="en-US" dirty="0" smtClean="0"/>
          </a:p>
          <a:p>
            <a:r>
              <a:rPr lang="en-US" dirty="0" smtClean="0"/>
              <a:t>Example</a:t>
            </a:r>
            <a:r>
              <a:rPr lang="en-US" dirty="0"/>
              <a:t>: The trademark SWEET is likely to be rejected for marketing chocolates as being descriptive. It would be considered unfair to give any single chocolate manufacturer exclusivity over the word </a:t>
            </a:r>
            <a:r>
              <a:rPr lang="en-US" dirty="0" smtClean="0"/>
              <a:t>SWEET or one airline company in America the words American Airlines.</a:t>
            </a:r>
            <a:endParaRPr lang="en-US" dirty="0"/>
          </a:p>
          <a:p>
            <a:pPr marL="0" indent="0">
              <a:buNone/>
            </a:pPr>
            <a:endParaRPr lang="en-US" dirty="0"/>
          </a:p>
        </p:txBody>
      </p:sp>
      <p:pic>
        <p:nvPicPr>
          <p:cNvPr id="4" name="Picture 3"/>
          <p:cNvPicPr>
            <a:picLocks noChangeAspect="1"/>
          </p:cNvPicPr>
          <p:nvPr/>
        </p:nvPicPr>
        <p:blipFill>
          <a:blip r:embed="rId3"/>
          <a:stretch>
            <a:fillRect/>
          </a:stretch>
        </p:blipFill>
        <p:spPr>
          <a:xfrm>
            <a:off x="3143258" y="5200650"/>
            <a:ext cx="2551471" cy="464574"/>
          </a:xfrm>
          <a:prstGeom prst="rect">
            <a:avLst/>
          </a:prstGeom>
        </p:spPr>
      </p:pic>
    </p:spTree>
    <p:extLst>
      <p:ext uri="{BB962C8B-B14F-4D97-AF65-F5344CB8AC3E}">
        <p14:creationId xmlns:p14="http://schemas.microsoft.com/office/powerpoint/2010/main" val="2149223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tx1"/>
                </a:solidFill>
              </a:rPr>
              <a:t>Generic signs</a:t>
            </a:r>
          </a:p>
        </p:txBody>
      </p:sp>
      <p:sp>
        <p:nvSpPr>
          <p:cNvPr id="3" name="Content Placeholder 2"/>
          <p:cNvSpPr>
            <a:spLocks noGrp="1"/>
          </p:cNvSpPr>
          <p:nvPr>
            <p:ph idx="1"/>
          </p:nvPr>
        </p:nvSpPr>
        <p:spPr>
          <a:xfrm>
            <a:off x="1485900" y="2236231"/>
            <a:ext cx="6172200" cy="2857271"/>
          </a:xfrm>
        </p:spPr>
        <p:txBody>
          <a:bodyPr>
            <a:normAutofit fontScale="85000" lnSpcReduction="10000"/>
          </a:bodyPr>
          <a:lstStyle/>
          <a:p>
            <a:r>
              <a:rPr lang="en-US" dirty="0" smtClean="0"/>
              <a:t>Words </a:t>
            </a:r>
            <a:r>
              <a:rPr lang="en-US" dirty="0"/>
              <a:t>or signs that name the species or object to which they apply. These are totally without distinctiveness and are not eligible for protection </a:t>
            </a:r>
            <a:r>
              <a:rPr lang="en-US" dirty="0" smtClean="0"/>
              <a:t>because </a:t>
            </a:r>
            <a:r>
              <a:rPr lang="en-US" dirty="0"/>
              <a:t>giving them protection would deprive competitors of the right to refer to their products by name. </a:t>
            </a:r>
            <a:endParaRPr lang="en-US" dirty="0" smtClean="0"/>
          </a:p>
          <a:p>
            <a:r>
              <a:rPr lang="en-US" dirty="0" smtClean="0"/>
              <a:t>Example</a:t>
            </a:r>
            <a:r>
              <a:rPr lang="en-US" dirty="0"/>
              <a:t>: No one can claim the exclusive right to use the word CHAIR for marketing chairs</a:t>
            </a:r>
            <a:endParaRPr lang="en-US" dirty="0" smtClean="0"/>
          </a:p>
          <a:p>
            <a:r>
              <a:rPr lang="en-US" dirty="0" smtClean="0"/>
              <a:t>When </a:t>
            </a:r>
            <a:r>
              <a:rPr lang="en-US" dirty="0"/>
              <a:t>a strong trademark is improperly used it can also lose distinctive character over time and become generic, and thus unprotected</a:t>
            </a:r>
            <a:r>
              <a:rPr lang="en-US" dirty="0" smtClean="0"/>
              <a:t>.  For example Cellophane a word people often use for plastic wrap but was once a registered trademark in the US (still registered in some countries).</a:t>
            </a:r>
            <a:endParaRPr lang="en-US" dirty="0"/>
          </a:p>
        </p:txBody>
      </p:sp>
    </p:spTree>
    <p:extLst>
      <p:ext uri="{BB962C8B-B14F-4D97-AF65-F5344CB8AC3E}">
        <p14:creationId xmlns:p14="http://schemas.microsoft.com/office/powerpoint/2010/main" val="3299265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6" y="862762"/>
            <a:ext cx="6229350" cy="812506"/>
          </a:xfrm>
        </p:spPr>
        <p:txBody>
          <a:bodyPr>
            <a:normAutofit/>
          </a:bodyPr>
          <a:lstStyle/>
          <a:p>
            <a:r>
              <a:rPr lang="en-US" sz="3000" dirty="0">
                <a:solidFill>
                  <a:schemeClr val="tx1"/>
                </a:solidFill>
              </a:rPr>
              <a:t>Increasing distinctiveness</a:t>
            </a:r>
          </a:p>
        </p:txBody>
      </p:sp>
      <p:sp>
        <p:nvSpPr>
          <p:cNvPr id="3" name="Content Placeholder 2"/>
          <p:cNvSpPr>
            <a:spLocks noGrp="1"/>
          </p:cNvSpPr>
          <p:nvPr>
            <p:ph idx="1"/>
          </p:nvPr>
        </p:nvSpPr>
        <p:spPr/>
        <p:txBody>
          <a:bodyPr/>
          <a:lstStyle/>
          <a:p>
            <a:pPr algn="just"/>
            <a:r>
              <a:rPr lang="en-US" dirty="0"/>
              <a:t>The more distinctive the trademark, the greater the protection. A trademark can be </a:t>
            </a:r>
            <a:r>
              <a:rPr lang="en-US" b="1" dirty="0"/>
              <a:t>inherently distinctive </a:t>
            </a:r>
            <a:r>
              <a:rPr lang="en-US" dirty="0"/>
              <a:t>or it can </a:t>
            </a:r>
            <a:r>
              <a:rPr lang="en-US" b="1" dirty="0"/>
              <a:t>acquire distinctiveness</a:t>
            </a:r>
            <a:r>
              <a:rPr lang="en-US" dirty="0" smtClean="0"/>
              <a:t>.</a:t>
            </a:r>
          </a:p>
          <a:p>
            <a:pPr algn="just"/>
            <a:r>
              <a:rPr lang="en-US" dirty="0" smtClean="0"/>
              <a:t>Distinctiveness can be increased by - </a:t>
            </a:r>
            <a:endParaRPr lang="en-US" dirty="0"/>
          </a:p>
          <a:p>
            <a:pPr lvl="1" algn="just"/>
            <a:r>
              <a:rPr lang="en-US" dirty="0" smtClean="0"/>
              <a:t>Using a special script rather than standard letters.</a:t>
            </a:r>
          </a:p>
          <a:p>
            <a:pPr lvl="1" algn="just"/>
            <a:r>
              <a:rPr lang="en-US" dirty="0" smtClean="0"/>
              <a:t>Using specific colors.</a:t>
            </a:r>
          </a:p>
          <a:p>
            <a:pPr lvl="1" algn="just"/>
            <a:r>
              <a:rPr lang="en-US" dirty="0" smtClean="0"/>
              <a:t>Adding </a:t>
            </a:r>
            <a:r>
              <a:rPr lang="en-US" dirty="0"/>
              <a:t>a logo or graphical </a:t>
            </a:r>
            <a:r>
              <a:rPr lang="en-US" dirty="0" smtClean="0"/>
              <a:t>elements.</a:t>
            </a:r>
            <a:endParaRPr lang="en-US" dirty="0"/>
          </a:p>
        </p:txBody>
      </p:sp>
    </p:spTree>
    <p:extLst>
      <p:ext uri="{BB962C8B-B14F-4D97-AF65-F5344CB8AC3E}">
        <p14:creationId xmlns:p14="http://schemas.microsoft.com/office/powerpoint/2010/main" val="16844677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0677" y="850485"/>
            <a:ext cx="6629400" cy="857250"/>
          </a:xfrm>
        </p:spPr>
        <p:txBody>
          <a:bodyPr>
            <a:normAutofit/>
          </a:bodyPr>
          <a:lstStyle/>
          <a:p>
            <a:r>
              <a:rPr lang="en-US" sz="3000" dirty="0">
                <a:solidFill>
                  <a:schemeClr val="tx1"/>
                </a:solidFill>
              </a:rPr>
              <a:t>Checklist for selecting a trademark</a:t>
            </a:r>
          </a:p>
        </p:txBody>
      </p:sp>
      <p:sp>
        <p:nvSpPr>
          <p:cNvPr id="3" name="Content Placeholder 2"/>
          <p:cNvSpPr>
            <a:spLocks noGrp="1"/>
          </p:cNvSpPr>
          <p:nvPr>
            <p:ph idx="1"/>
          </p:nvPr>
        </p:nvSpPr>
        <p:spPr>
          <a:xfrm>
            <a:off x="969276" y="2027391"/>
            <a:ext cx="6567865" cy="4062690"/>
          </a:xfrm>
        </p:spPr>
        <p:txBody>
          <a:bodyPr>
            <a:noAutofit/>
          </a:bodyPr>
          <a:lstStyle/>
          <a:p>
            <a:pPr>
              <a:buFont typeface="Wingdings" panose="05000000000000000000" pitchFamily="2" charset="2"/>
              <a:buChar char="§"/>
            </a:pPr>
            <a:r>
              <a:rPr lang="en-US" sz="1600" dirty="0"/>
              <a:t>Check that no one else has registered the trademark.</a:t>
            </a:r>
          </a:p>
          <a:p>
            <a:pPr>
              <a:buFont typeface="Wingdings" panose="05000000000000000000" pitchFamily="2" charset="2"/>
              <a:buChar char="§"/>
            </a:pPr>
            <a:r>
              <a:rPr lang="en-US" sz="1600" dirty="0"/>
              <a:t>Check that the proposed sign meets all the absolute legal requirements</a:t>
            </a:r>
            <a:r>
              <a:rPr lang="en-US" sz="1600" b="1" dirty="0"/>
              <a:t> </a:t>
            </a:r>
            <a:r>
              <a:rPr lang="en-US" sz="1600" dirty="0"/>
              <a:t>for registration.</a:t>
            </a:r>
          </a:p>
          <a:p>
            <a:pPr>
              <a:buFont typeface="Wingdings" panose="05000000000000000000" pitchFamily="2" charset="2"/>
              <a:buChar char="§"/>
            </a:pPr>
            <a:r>
              <a:rPr lang="en-US" sz="1600" dirty="0"/>
              <a:t>Select a strong trademark.</a:t>
            </a:r>
          </a:p>
          <a:p>
            <a:pPr>
              <a:buFont typeface="Wingdings" panose="05000000000000000000" pitchFamily="2" charset="2"/>
              <a:buChar char="§"/>
            </a:pPr>
            <a:r>
              <a:rPr lang="en-US" sz="1600" dirty="0"/>
              <a:t>Avoid imitating existing trademarks.</a:t>
            </a:r>
          </a:p>
          <a:p>
            <a:pPr>
              <a:buFont typeface="Wingdings" panose="05000000000000000000" pitchFamily="2" charset="2"/>
              <a:buChar char="§"/>
            </a:pPr>
            <a:r>
              <a:rPr lang="en-US" sz="1600" dirty="0"/>
              <a:t>Consider possible limitations</a:t>
            </a:r>
            <a:r>
              <a:rPr lang="en-US" sz="1600" b="1" dirty="0"/>
              <a:t> </a:t>
            </a:r>
            <a:r>
              <a:rPr lang="en-US" sz="1600" dirty="0"/>
              <a:t>on registering a trademark which includes geographic</a:t>
            </a:r>
            <a:r>
              <a:rPr lang="en-US" sz="1600" b="1" dirty="0"/>
              <a:t> </a:t>
            </a:r>
            <a:r>
              <a:rPr lang="en-US" sz="1600" dirty="0"/>
              <a:t>words or signs.</a:t>
            </a:r>
          </a:p>
          <a:p>
            <a:pPr>
              <a:buFont typeface="Wingdings" panose="05000000000000000000" pitchFamily="2" charset="2"/>
              <a:buChar char="§"/>
            </a:pPr>
            <a:r>
              <a:rPr lang="en-US" sz="1600" dirty="0"/>
              <a:t>Ensure that the trademark does not have any undesired</a:t>
            </a:r>
            <a:r>
              <a:rPr lang="en-US" sz="1600" b="1" dirty="0"/>
              <a:t> </a:t>
            </a:r>
            <a:r>
              <a:rPr lang="en-US" sz="1600" dirty="0"/>
              <a:t>connotations</a:t>
            </a:r>
            <a:r>
              <a:rPr lang="en-US" sz="1600" b="1" dirty="0"/>
              <a:t>.</a:t>
            </a:r>
          </a:p>
          <a:p>
            <a:pPr>
              <a:buFont typeface="Wingdings" panose="05000000000000000000" pitchFamily="2" charset="2"/>
              <a:buChar char="§"/>
            </a:pPr>
            <a:r>
              <a:rPr lang="en-US" sz="1600" dirty="0"/>
              <a:t>Check whether the corresponding domain</a:t>
            </a:r>
            <a:r>
              <a:rPr lang="en-US" sz="1600" b="1" dirty="0"/>
              <a:t> </a:t>
            </a:r>
            <a:r>
              <a:rPr lang="en-US" sz="1600" dirty="0"/>
              <a:t>is available for registration.</a:t>
            </a:r>
          </a:p>
          <a:p>
            <a:pPr>
              <a:buFont typeface="Wingdings" panose="05000000000000000000" pitchFamily="2" charset="2"/>
              <a:buChar char="§"/>
            </a:pPr>
            <a:r>
              <a:rPr lang="en-US" sz="1600" dirty="0"/>
              <a:t>Make sure the trademark is easy to read, write, spell and remember.</a:t>
            </a:r>
          </a:p>
          <a:p>
            <a:pPr>
              <a:buFont typeface="Wingdings" panose="05000000000000000000" pitchFamily="2" charset="2"/>
              <a:buChar char="§"/>
            </a:pPr>
            <a:r>
              <a:rPr lang="en-US" sz="1600" dirty="0"/>
              <a:t>Protect figurative trademarks.</a:t>
            </a:r>
          </a:p>
        </p:txBody>
      </p:sp>
    </p:spTree>
    <p:extLst>
      <p:ext uri="{BB962C8B-B14F-4D97-AF65-F5344CB8AC3E}">
        <p14:creationId xmlns:p14="http://schemas.microsoft.com/office/powerpoint/2010/main" val="15430536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32590" y="843401"/>
            <a:ext cx="6561853" cy="844198"/>
          </a:xfrm>
        </p:spPr>
        <p:txBody>
          <a:bodyPr/>
          <a:lstStyle/>
          <a:p>
            <a:pPr algn="ctr"/>
            <a:r>
              <a:rPr lang="en-US" sz="3000" dirty="0">
                <a:solidFill>
                  <a:prstClr val="black">
                    <a:lumMod val="95000"/>
                    <a:lumOff val="5000"/>
                  </a:prstClr>
                </a:solidFill>
              </a:rPr>
              <a:t>Outline</a:t>
            </a:r>
            <a:endParaRPr lang="en-US" sz="3000" dirty="0"/>
          </a:p>
        </p:txBody>
      </p:sp>
      <p:sp>
        <p:nvSpPr>
          <p:cNvPr id="5" name="Rectangle 3"/>
          <p:cNvSpPr txBox="1">
            <a:spLocks noChangeArrowheads="1"/>
          </p:cNvSpPr>
          <p:nvPr/>
        </p:nvSpPr>
        <p:spPr bwMode="auto">
          <a:xfrm>
            <a:off x="1508023" y="2250980"/>
            <a:ext cx="6172200" cy="3105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304793" indent="-304793">
              <a:spcBef>
                <a:spcPts val="0"/>
              </a:spcBef>
              <a:spcAft>
                <a:spcPts val="900"/>
              </a:spcAft>
            </a:pPr>
            <a:r>
              <a:rPr lang="en-GB" altLang="en-US" sz="1800" kern="0" dirty="0">
                <a:solidFill>
                  <a:schemeClr val="bg2"/>
                </a:solidFill>
              </a:rPr>
              <a:t>Trademarks</a:t>
            </a:r>
            <a:r>
              <a:rPr lang="en-GB" altLang="en-US" sz="1800" b="1" kern="0" dirty="0"/>
              <a:t> </a:t>
            </a:r>
          </a:p>
          <a:p>
            <a:pPr marL="304793" indent="-304793">
              <a:spcBef>
                <a:spcPts val="0"/>
              </a:spcBef>
              <a:spcAft>
                <a:spcPts val="900"/>
              </a:spcAft>
            </a:pPr>
            <a:r>
              <a:rPr lang="en-GB" altLang="en-US" sz="1800" kern="0" dirty="0">
                <a:solidFill>
                  <a:schemeClr val="bg2"/>
                </a:solidFill>
              </a:rPr>
              <a:t>Types of trademarks</a:t>
            </a:r>
          </a:p>
          <a:p>
            <a:pPr marL="304793" indent="-304793">
              <a:spcBef>
                <a:spcPts val="0"/>
              </a:spcBef>
              <a:spcAft>
                <a:spcPts val="900"/>
              </a:spcAft>
            </a:pPr>
            <a:r>
              <a:rPr lang="en-US" sz="1800" dirty="0">
                <a:solidFill>
                  <a:schemeClr val="bg2"/>
                </a:solidFill>
              </a:rPr>
              <a:t>Creating</a:t>
            </a:r>
            <a:r>
              <a:rPr lang="en-GB" altLang="en-US" sz="1800" kern="0" dirty="0">
                <a:solidFill>
                  <a:schemeClr val="bg2"/>
                </a:solidFill>
              </a:rPr>
              <a:t> Trademarks</a:t>
            </a:r>
          </a:p>
          <a:p>
            <a:pPr marL="304793" indent="-304793">
              <a:spcBef>
                <a:spcPts val="0"/>
              </a:spcBef>
              <a:spcAft>
                <a:spcPts val="900"/>
              </a:spcAft>
            </a:pPr>
            <a:r>
              <a:rPr lang="en-US" sz="1800" b="1" dirty="0"/>
              <a:t>Protecting</a:t>
            </a:r>
            <a:r>
              <a:rPr lang="en-GB" altLang="en-US" sz="1800" b="1" kern="0" dirty="0"/>
              <a:t> Trademarks</a:t>
            </a:r>
          </a:p>
          <a:p>
            <a:pPr marL="304793" indent="-304793">
              <a:spcBef>
                <a:spcPts val="0"/>
              </a:spcBef>
              <a:spcAft>
                <a:spcPts val="900"/>
              </a:spcAft>
            </a:pPr>
            <a:r>
              <a:rPr lang="en-US" altLang="en-US" sz="1800" kern="0" dirty="0">
                <a:solidFill>
                  <a:schemeClr val="bg2"/>
                </a:solidFill>
              </a:rPr>
              <a:t>Trademarks Abroad</a:t>
            </a:r>
            <a:endParaRPr lang="en-GB" altLang="en-US" sz="1800" kern="0" dirty="0">
              <a:solidFill>
                <a:schemeClr val="bg2"/>
              </a:solidFill>
            </a:endParaRPr>
          </a:p>
          <a:p>
            <a:pPr marL="304793" indent="-304793">
              <a:spcBef>
                <a:spcPts val="0"/>
              </a:spcBef>
              <a:spcAft>
                <a:spcPts val="900"/>
              </a:spcAft>
            </a:pPr>
            <a:r>
              <a:rPr lang="en-GB" altLang="en-US" sz="1800" kern="0" dirty="0">
                <a:solidFill>
                  <a:schemeClr val="bg2"/>
                </a:solidFill>
              </a:rPr>
              <a:t>Using Trademarks</a:t>
            </a:r>
          </a:p>
          <a:p>
            <a:pPr marL="304793" indent="-304793">
              <a:spcBef>
                <a:spcPts val="0"/>
              </a:spcBef>
              <a:spcAft>
                <a:spcPts val="900"/>
              </a:spcAft>
            </a:pPr>
            <a:r>
              <a:rPr lang="en-GB" altLang="en-US" sz="1800" kern="0" dirty="0">
                <a:solidFill>
                  <a:schemeClr val="bg2"/>
                </a:solidFill>
              </a:rPr>
              <a:t>Commercializing Trademarks</a:t>
            </a:r>
          </a:p>
          <a:p>
            <a:pPr marL="304793" indent="-304793">
              <a:spcBef>
                <a:spcPts val="0"/>
              </a:spcBef>
              <a:spcAft>
                <a:spcPts val="900"/>
              </a:spcAft>
            </a:pPr>
            <a:r>
              <a:rPr lang="en-GB" altLang="en-US" sz="1800" kern="0" dirty="0">
                <a:solidFill>
                  <a:schemeClr val="bg2"/>
                </a:solidFill>
              </a:rPr>
              <a:t>Enforcing Trademarks</a:t>
            </a:r>
          </a:p>
        </p:txBody>
      </p:sp>
    </p:spTree>
    <p:extLst>
      <p:ext uri="{BB962C8B-B14F-4D97-AF65-F5344CB8AC3E}">
        <p14:creationId xmlns:p14="http://schemas.microsoft.com/office/powerpoint/2010/main" val="2171613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54263" y="915890"/>
            <a:ext cx="6286500" cy="733733"/>
          </a:xfrm>
        </p:spPr>
        <p:txBody>
          <a:bodyPr vert="horz" lIns="68580" tIns="34290" rIns="68580" bIns="34290" rtlCol="0" anchor="ctr">
            <a:normAutofit/>
          </a:bodyPr>
          <a:lstStyle/>
          <a:p>
            <a:r>
              <a:rPr lang="en-US" sz="3000" dirty="0">
                <a:solidFill>
                  <a:schemeClr val="tx1"/>
                </a:solidFill>
              </a:rPr>
              <a:t>Protecting trademarks</a:t>
            </a:r>
            <a:endParaRPr lang="en-US" altLang="en-US" sz="3000" dirty="0">
              <a:solidFill>
                <a:schemeClr val="tx1"/>
              </a:solidFill>
            </a:endParaRPr>
          </a:p>
        </p:txBody>
      </p:sp>
      <p:sp>
        <p:nvSpPr>
          <p:cNvPr id="3" name="Content Placeholder 2"/>
          <p:cNvSpPr>
            <a:spLocks noGrp="1"/>
          </p:cNvSpPr>
          <p:nvPr>
            <p:ph idx="1"/>
          </p:nvPr>
        </p:nvSpPr>
        <p:spPr>
          <a:xfrm>
            <a:off x="1428750" y="2604941"/>
            <a:ext cx="6172200" cy="3117211"/>
          </a:xfrm>
        </p:spPr>
        <p:txBody>
          <a:bodyPr/>
          <a:lstStyle/>
          <a:p>
            <a:r>
              <a:rPr lang="en-US" dirty="0" smtClean="0"/>
              <a:t>Legal </a:t>
            </a:r>
            <a:r>
              <a:rPr lang="en-US" dirty="0"/>
              <a:t>protection for a trademark is obtained through registration and/or, in some countries, through </a:t>
            </a:r>
            <a:r>
              <a:rPr lang="en-US" dirty="0" smtClean="0"/>
              <a:t>use.</a:t>
            </a:r>
          </a:p>
          <a:p>
            <a:r>
              <a:rPr lang="en-US" dirty="0" smtClean="0"/>
              <a:t>Even in countries where trademark rights are available through use, it is advisable to register, for rights obtained through registration are stronger. </a:t>
            </a:r>
          </a:p>
        </p:txBody>
      </p:sp>
    </p:spTree>
    <p:extLst>
      <p:ext uri="{BB962C8B-B14F-4D97-AF65-F5344CB8AC3E}">
        <p14:creationId xmlns:p14="http://schemas.microsoft.com/office/powerpoint/2010/main" val="20158053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16519" y="982254"/>
            <a:ext cx="7116097" cy="665522"/>
          </a:xfrm>
        </p:spPr>
        <p:txBody>
          <a:bodyPr>
            <a:normAutofit fontScale="90000"/>
          </a:bodyPr>
          <a:lstStyle/>
          <a:p>
            <a:r>
              <a:rPr lang="en-US" sz="3000" dirty="0">
                <a:solidFill>
                  <a:schemeClr val="tx1"/>
                </a:solidFill>
              </a:rPr>
              <a:t>Other legal instruments for protecting a brand image</a:t>
            </a:r>
            <a:endParaRPr lang="en-US" altLang="en-US" sz="3000" dirty="0">
              <a:solidFill>
                <a:schemeClr val="tx1"/>
              </a:solidFill>
            </a:endParaRPr>
          </a:p>
        </p:txBody>
      </p:sp>
      <p:sp>
        <p:nvSpPr>
          <p:cNvPr id="3" name="Content Placeholder 2"/>
          <p:cNvSpPr>
            <a:spLocks noGrp="1"/>
          </p:cNvSpPr>
          <p:nvPr>
            <p:ph idx="1"/>
          </p:nvPr>
        </p:nvSpPr>
        <p:spPr>
          <a:xfrm>
            <a:off x="1485900" y="2560691"/>
            <a:ext cx="6172200" cy="2990006"/>
          </a:xfrm>
        </p:spPr>
        <p:txBody>
          <a:bodyPr/>
          <a:lstStyle/>
          <a:p>
            <a:pPr>
              <a:buFont typeface="Wingdings" panose="05000000000000000000" pitchFamily="2" charset="2"/>
              <a:buChar char="§"/>
            </a:pPr>
            <a:r>
              <a:rPr lang="en-US" sz="2100" dirty="0"/>
              <a:t>Trade dress/get-up</a:t>
            </a:r>
          </a:p>
          <a:p>
            <a:pPr>
              <a:buFont typeface="Wingdings" panose="05000000000000000000" pitchFamily="2" charset="2"/>
              <a:buChar char="§"/>
            </a:pPr>
            <a:r>
              <a:rPr lang="en-US" sz="2100" dirty="0"/>
              <a:t>Industrial designs</a:t>
            </a:r>
          </a:p>
          <a:p>
            <a:pPr>
              <a:buFont typeface="Wingdings" panose="05000000000000000000" pitchFamily="2" charset="2"/>
              <a:buChar char="§"/>
            </a:pPr>
            <a:r>
              <a:rPr lang="en-US" sz="2100" dirty="0"/>
              <a:t>Copyright</a:t>
            </a:r>
          </a:p>
          <a:p>
            <a:pPr>
              <a:buFont typeface="Wingdings" panose="05000000000000000000" pitchFamily="2" charset="2"/>
              <a:buChar char="§"/>
            </a:pPr>
            <a:r>
              <a:rPr lang="en-US" sz="2100" dirty="0"/>
              <a:t>Patents </a:t>
            </a:r>
          </a:p>
          <a:p>
            <a:pPr>
              <a:buFont typeface="Wingdings" panose="05000000000000000000" pitchFamily="2" charset="2"/>
              <a:buChar char="§"/>
            </a:pPr>
            <a:r>
              <a:rPr lang="en-US" sz="2100" dirty="0"/>
              <a:t>Trade secrets</a:t>
            </a:r>
          </a:p>
          <a:p>
            <a:pPr>
              <a:buFont typeface="Wingdings" panose="05000000000000000000" pitchFamily="2" charset="2"/>
              <a:buChar char="§"/>
            </a:pPr>
            <a:r>
              <a:rPr lang="en-US" sz="2100" dirty="0"/>
              <a:t>Unfair competition laws.</a:t>
            </a:r>
          </a:p>
        </p:txBody>
      </p:sp>
    </p:spTree>
    <p:extLst>
      <p:ext uri="{BB962C8B-B14F-4D97-AF65-F5344CB8AC3E}">
        <p14:creationId xmlns:p14="http://schemas.microsoft.com/office/powerpoint/2010/main" val="38331930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857787" y="1010390"/>
            <a:ext cx="6229350" cy="571500"/>
          </a:xfrm>
        </p:spPr>
        <p:txBody>
          <a:bodyPr>
            <a:normAutofit/>
          </a:bodyPr>
          <a:lstStyle/>
          <a:p>
            <a:r>
              <a:rPr lang="en-US" sz="3000" dirty="0">
                <a:solidFill>
                  <a:schemeClr val="tx1"/>
                </a:solidFill>
              </a:rPr>
              <a:t>Benefits of trademark registration</a:t>
            </a:r>
            <a:endParaRPr lang="en-US" altLang="en-US" sz="3000" dirty="0">
              <a:solidFill>
                <a:schemeClr val="tx1"/>
              </a:solidFill>
            </a:endParaRPr>
          </a:p>
        </p:txBody>
      </p:sp>
      <p:sp>
        <p:nvSpPr>
          <p:cNvPr id="9" name="Content Placeholder 2"/>
          <p:cNvSpPr>
            <a:spLocks noGrp="1"/>
          </p:cNvSpPr>
          <p:nvPr>
            <p:ph idx="1"/>
          </p:nvPr>
        </p:nvSpPr>
        <p:spPr>
          <a:xfrm>
            <a:off x="1428750" y="2464831"/>
            <a:ext cx="6172200" cy="2742971"/>
          </a:xfrm>
        </p:spPr>
        <p:txBody>
          <a:bodyPr/>
          <a:lstStyle/>
          <a:p>
            <a:pPr>
              <a:buFont typeface="Wingdings" panose="05000000000000000000" pitchFamily="2" charset="2"/>
              <a:buChar char="§"/>
            </a:pPr>
            <a:r>
              <a:rPr lang="en-US" dirty="0" smtClean="0"/>
              <a:t>Exclusivity</a:t>
            </a:r>
          </a:p>
          <a:p>
            <a:pPr>
              <a:buFont typeface="Wingdings" panose="05000000000000000000" pitchFamily="2" charset="2"/>
              <a:buChar char="§"/>
            </a:pPr>
            <a:r>
              <a:rPr lang="en-US" dirty="0"/>
              <a:t>Easier to </a:t>
            </a:r>
            <a:r>
              <a:rPr lang="en-US" dirty="0" smtClean="0"/>
              <a:t>enforce</a:t>
            </a:r>
          </a:p>
          <a:p>
            <a:pPr>
              <a:buFont typeface="Wingdings" panose="05000000000000000000" pitchFamily="2" charset="2"/>
              <a:buChar char="§"/>
            </a:pPr>
            <a:r>
              <a:rPr lang="en-US" dirty="0" smtClean="0"/>
              <a:t>Deterrence</a:t>
            </a:r>
            <a:endParaRPr lang="en-US" dirty="0"/>
          </a:p>
          <a:p>
            <a:pPr>
              <a:buFont typeface="Wingdings" panose="05000000000000000000" pitchFamily="2" charset="2"/>
              <a:buChar char="§"/>
            </a:pPr>
            <a:r>
              <a:rPr lang="en-US" dirty="0" smtClean="0"/>
              <a:t>An asset </a:t>
            </a:r>
          </a:p>
          <a:p>
            <a:pPr>
              <a:buFont typeface="Wingdings" panose="05000000000000000000" pitchFamily="2" charset="2"/>
              <a:buChar char="§"/>
            </a:pPr>
            <a:r>
              <a:rPr lang="en-US" dirty="0" smtClean="0"/>
              <a:t>Obtain funds</a:t>
            </a:r>
          </a:p>
          <a:p>
            <a:pPr>
              <a:buFont typeface="Wingdings" panose="05000000000000000000" pitchFamily="2" charset="2"/>
              <a:buChar char="§"/>
            </a:pPr>
            <a:r>
              <a:rPr lang="en-US" dirty="0" smtClean="0"/>
              <a:t>Prevent </a:t>
            </a:r>
            <a:r>
              <a:rPr lang="en-US" dirty="0"/>
              <a:t>importation</a:t>
            </a:r>
            <a:r>
              <a:rPr lang="en-US" dirty="0" smtClean="0"/>
              <a:t>. </a:t>
            </a:r>
            <a:endParaRPr lang="en-US" dirty="0"/>
          </a:p>
        </p:txBody>
      </p:sp>
    </p:spTree>
    <p:extLst>
      <p:ext uri="{BB962C8B-B14F-4D97-AF65-F5344CB8AC3E}">
        <p14:creationId xmlns:p14="http://schemas.microsoft.com/office/powerpoint/2010/main" val="380644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668" y="849715"/>
            <a:ext cx="7066228" cy="857250"/>
          </a:xfrm>
        </p:spPr>
        <p:txBody>
          <a:bodyPr>
            <a:normAutofit/>
          </a:bodyPr>
          <a:lstStyle/>
          <a:p>
            <a:r>
              <a:rPr lang="en-US" sz="3000" dirty="0">
                <a:solidFill>
                  <a:schemeClr val="tx1"/>
                </a:solidFill>
              </a:rPr>
              <a:t>Exclusivity provided by trademark registration</a:t>
            </a:r>
          </a:p>
        </p:txBody>
      </p:sp>
      <p:sp>
        <p:nvSpPr>
          <p:cNvPr id="3" name="Content Placeholder 2"/>
          <p:cNvSpPr>
            <a:spLocks noGrp="1"/>
          </p:cNvSpPr>
          <p:nvPr>
            <p:ph idx="1"/>
          </p:nvPr>
        </p:nvSpPr>
        <p:spPr>
          <a:xfrm>
            <a:off x="976543" y="2024109"/>
            <a:ext cx="7128769" cy="3861786"/>
          </a:xfrm>
        </p:spPr>
        <p:txBody>
          <a:bodyPr>
            <a:normAutofit/>
          </a:bodyPr>
          <a:lstStyle/>
          <a:p>
            <a:pPr algn="just"/>
            <a:r>
              <a:rPr lang="en-US" sz="2400" dirty="0" smtClean="0"/>
              <a:t>A registered trademark allows </a:t>
            </a:r>
            <a:r>
              <a:rPr lang="en-US" sz="2400" dirty="0"/>
              <a:t>you to prevent </a:t>
            </a:r>
            <a:r>
              <a:rPr lang="en-US" sz="2400" dirty="0" smtClean="0"/>
              <a:t>others </a:t>
            </a:r>
            <a:r>
              <a:rPr lang="en-US" sz="2400" dirty="0"/>
              <a:t>from marketing identical or </a:t>
            </a:r>
            <a:r>
              <a:rPr lang="en-US" sz="2400" dirty="0" smtClean="0"/>
              <a:t>similar products </a:t>
            </a:r>
            <a:r>
              <a:rPr lang="en-US" sz="2400" dirty="0"/>
              <a:t>under an identical or </a:t>
            </a:r>
            <a:r>
              <a:rPr lang="en-US" sz="2400" dirty="0" smtClean="0"/>
              <a:t>confusingly similar </a:t>
            </a:r>
            <a:r>
              <a:rPr lang="en-US" sz="2400" dirty="0"/>
              <a:t>trademark. </a:t>
            </a:r>
            <a:endParaRPr lang="en-US" sz="2400" dirty="0" smtClean="0"/>
          </a:p>
          <a:p>
            <a:pPr algn="just"/>
            <a:r>
              <a:rPr lang="en-US" sz="2400" dirty="0"/>
              <a:t>C</a:t>
            </a:r>
            <a:r>
              <a:rPr lang="en-US" sz="2400" dirty="0" smtClean="0"/>
              <a:t>ompetitors are therefore prohibited from:</a:t>
            </a:r>
          </a:p>
          <a:p>
            <a:pPr lvl="1" algn="just"/>
            <a:r>
              <a:rPr lang="en-US" sz="1800" dirty="0" smtClean="0"/>
              <a:t> Affixing the trademark </a:t>
            </a:r>
            <a:r>
              <a:rPr lang="en-US" sz="1800" dirty="0"/>
              <a:t>to goods or their </a:t>
            </a:r>
            <a:r>
              <a:rPr lang="en-US" sz="1800" dirty="0" smtClean="0"/>
              <a:t>packaging;</a:t>
            </a:r>
          </a:p>
          <a:p>
            <a:pPr lvl="1" algn="just"/>
            <a:r>
              <a:rPr lang="en-US" sz="1800" dirty="0" smtClean="0"/>
              <a:t>Stocking </a:t>
            </a:r>
            <a:r>
              <a:rPr lang="en-US" sz="1800" dirty="0"/>
              <a:t>or selling goods bearing </a:t>
            </a:r>
            <a:r>
              <a:rPr lang="en-US" sz="1800" dirty="0" smtClean="0"/>
              <a:t>the trademark </a:t>
            </a:r>
            <a:r>
              <a:rPr lang="en-US" sz="1800" dirty="0"/>
              <a:t>or supplying services under </a:t>
            </a:r>
            <a:r>
              <a:rPr lang="en-US" sz="1800" dirty="0" smtClean="0"/>
              <a:t>the service </a:t>
            </a:r>
            <a:r>
              <a:rPr lang="en-US" sz="1800" dirty="0"/>
              <a:t>mark; </a:t>
            </a:r>
          </a:p>
          <a:p>
            <a:pPr lvl="1" algn="just"/>
            <a:r>
              <a:rPr lang="en-US" sz="1800" dirty="0"/>
              <a:t>I</a:t>
            </a:r>
            <a:r>
              <a:rPr lang="en-US" sz="1800" dirty="0" smtClean="0"/>
              <a:t>mporting </a:t>
            </a:r>
            <a:r>
              <a:rPr lang="en-US" sz="1800" dirty="0"/>
              <a:t>or </a:t>
            </a:r>
            <a:r>
              <a:rPr lang="en-US" sz="1800" dirty="0" smtClean="0"/>
              <a:t>exporting goods </a:t>
            </a:r>
            <a:r>
              <a:rPr lang="en-US" sz="1800" dirty="0"/>
              <a:t>under the trademark; </a:t>
            </a:r>
          </a:p>
          <a:p>
            <a:pPr lvl="1" algn="just"/>
            <a:r>
              <a:rPr lang="en-US" sz="1800" dirty="0"/>
              <a:t>U</a:t>
            </a:r>
            <a:r>
              <a:rPr lang="en-US" sz="1800" dirty="0" smtClean="0"/>
              <a:t>sing the </a:t>
            </a:r>
            <a:r>
              <a:rPr lang="en-US" sz="1800" dirty="0"/>
              <a:t>trademark on business papers, </a:t>
            </a:r>
            <a:r>
              <a:rPr lang="en-US" sz="1800" dirty="0" smtClean="0"/>
              <a:t>websites and </a:t>
            </a:r>
            <a:r>
              <a:rPr lang="en-US" sz="1800" dirty="0"/>
              <a:t>in advertising.</a:t>
            </a:r>
            <a:endParaRPr lang="en-US" sz="1800" dirty="0" smtClean="0"/>
          </a:p>
        </p:txBody>
      </p:sp>
    </p:spTree>
    <p:extLst>
      <p:ext uri="{BB962C8B-B14F-4D97-AF65-F5344CB8AC3E}">
        <p14:creationId xmlns:p14="http://schemas.microsoft.com/office/powerpoint/2010/main" val="10674043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207" y="834723"/>
            <a:ext cx="6172200" cy="857250"/>
          </a:xfrm>
        </p:spPr>
        <p:txBody>
          <a:bodyPr vert="horz" lIns="68580" tIns="34290" rIns="68580" bIns="34290" rtlCol="0" anchor="ctr">
            <a:normAutofit/>
          </a:bodyPr>
          <a:lstStyle/>
          <a:p>
            <a:r>
              <a:rPr lang="en-US" sz="3000" dirty="0">
                <a:solidFill>
                  <a:schemeClr val="tx1"/>
                </a:solidFill>
              </a:rPr>
              <a:t>Limitations of exclusive rights</a:t>
            </a:r>
          </a:p>
        </p:txBody>
      </p:sp>
      <p:sp>
        <p:nvSpPr>
          <p:cNvPr id="3" name="Content Placeholder 2"/>
          <p:cNvSpPr>
            <a:spLocks noGrp="1"/>
          </p:cNvSpPr>
          <p:nvPr>
            <p:ph idx="1"/>
          </p:nvPr>
        </p:nvSpPr>
        <p:spPr>
          <a:xfrm>
            <a:off x="1485900" y="1944698"/>
            <a:ext cx="6172200" cy="3264694"/>
          </a:xfrm>
        </p:spPr>
        <p:txBody>
          <a:bodyPr/>
          <a:lstStyle/>
          <a:p>
            <a:pPr marL="0" indent="0">
              <a:buNone/>
            </a:pPr>
            <a:endParaRPr lang="en-US" dirty="0"/>
          </a:p>
          <a:p>
            <a:r>
              <a:rPr lang="en-US" sz="2400" dirty="0"/>
              <a:t>However, such exclusive rights are limited </a:t>
            </a:r>
            <a:r>
              <a:rPr lang="en-US" sz="2400" dirty="0" smtClean="0"/>
              <a:t>to:</a:t>
            </a:r>
          </a:p>
          <a:p>
            <a:pPr lvl="1"/>
            <a:r>
              <a:rPr lang="en-US" sz="1800" dirty="0" smtClean="0"/>
              <a:t>the </a:t>
            </a:r>
            <a:r>
              <a:rPr lang="en-US" sz="1800" dirty="0"/>
              <a:t>country or countries</a:t>
            </a:r>
            <a:r>
              <a:rPr lang="en-US" sz="1800" b="1" dirty="0"/>
              <a:t> </a:t>
            </a:r>
            <a:r>
              <a:rPr lang="en-US" sz="1800" dirty="0"/>
              <a:t>in </a:t>
            </a:r>
            <a:r>
              <a:rPr lang="en-US" sz="1800" dirty="0" smtClean="0"/>
              <a:t>which the trademark is registered;</a:t>
            </a:r>
          </a:p>
          <a:p>
            <a:pPr lvl="1"/>
            <a:r>
              <a:rPr lang="en-US" sz="1800" dirty="0" smtClean="0"/>
              <a:t>the </a:t>
            </a:r>
            <a:r>
              <a:rPr lang="en-US" sz="1800" dirty="0"/>
              <a:t>goods/services for which the trademark is registered; and </a:t>
            </a:r>
          </a:p>
          <a:p>
            <a:pPr lvl="1"/>
            <a:r>
              <a:rPr lang="en-US" sz="1800" dirty="0" smtClean="0"/>
              <a:t>If the consumers </a:t>
            </a:r>
            <a:r>
              <a:rPr lang="en-US" sz="1800" dirty="0"/>
              <a:t>are likely be confused by the infringing </a:t>
            </a:r>
            <a:r>
              <a:rPr lang="en-US" sz="1800" dirty="0" smtClean="0"/>
              <a:t>trademark.</a:t>
            </a:r>
            <a:endParaRPr lang="en-US" sz="1800" dirty="0"/>
          </a:p>
        </p:txBody>
      </p:sp>
    </p:spTree>
    <p:extLst>
      <p:ext uri="{BB962C8B-B14F-4D97-AF65-F5344CB8AC3E}">
        <p14:creationId xmlns:p14="http://schemas.microsoft.com/office/powerpoint/2010/main" val="3387369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238" y="859273"/>
            <a:ext cx="6172200" cy="857250"/>
          </a:xfrm>
        </p:spPr>
        <p:txBody>
          <a:bodyPr>
            <a:normAutofit/>
          </a:bodyPr>
          <a:lstStyle/>
          <a:p>
            <a:r>
              <a:rPr lang="en-US" sz="2700" dirty="0">
                <a:solidFill>
                  <a:schemeClr val="tx1"/>
                </a:solidFill>
              </a:rPr>
              <a:t>What is a Trademark?</a:t>
            </a:r>
          </a:p>
        </p:txBody>
      </p:sp>
      <p:sp>
        <p:nvSpPr>
          <p:cNvPr id="3" name="Content Placeholder 2"/>
          <p:cNvSpPr>
            <a:spLocks noGrp="1"/>
          </p:cNvSpPr>
          <p:nvPr>
            <p:ph idx="1"/>
          </p:nvPr>
        </p:nvSpPr>
        <p:spPr>
          <a:xfrm>
            <a:off x="1485900" y="2346842"/>
            <a:ext cx="6172200" cy="2910963"/>
          </a:xfrm>
        </p:spPr>
        <p:txBody>
          <a:bodyPr>
            <a:normAutofit lnSpcReduction="10000"/>
          </a:bodyPr>
          <a:lstStyle/>
          <a:p>
            <a:pPr algn="just"/>
            <a:r>
              <a:rPr lang="en-US" dirty="0"/>
              <a:t>A </a:t>
            </a:r>
            <a:r>
              <a:rPr lang="en-US" b="1" dirty="0"/>
              <a:t>sign</a:t>
            </a:r>
            <a:r>
              <a:rPr lang="en-US" dirty="0"/>
              <a:t> that identifies </a:t>
            </a:r>
            <a:r>
              <a:rPr lang="en-US" dirty="0" smtClean="0"/>
              <a:t>and distinguishes the products (goods </a:t>
            </a:r>
            <a:r>
              <a:rPr lang="en-US" dirty="0"/>
              <a:t>or </a:t>
            </a:r>
            <a:r>
              <a:rPr lang="en-US" dirty="0" smtClean="0"/>
              <a:t>services) of </a:t>
            </a:r>
            <a:r>
              <a:rPr lang="en-US" dirty="0"/>
              <a:t>one enterprise from those of </a:t>
            </a:r>
            <a:r>
              <a:rPr lang="en-US" dirty="0" smtClean="0"/>
              <a:t>others. </a:t>
            </a:r>
          </a:p>
          <a:p>
            <a:pPr algn="just"/>
            <a:r>
              <a:rPr lang="en-US" dirty="0" smtClean="0"/>
              <a:t>Such a sign could consist of </a:t>
            </a:r>
            <a:r>
              <a:rPr lang="en-US" dirty="0"/>
              <a:t>words, names, letters, </a:t>
            </a:r>
            <a:r>
              <a:rPr lang="en-US" dirty="0" smtClean="0"/>
              <a:t>numerals,</a:t>
            </a:r>
            <a:r>
              <a:rPr lang="ru-RU" dirty="0" smtClean="0"/>
              <a:t> </a:t>
            </a:r>
            <a:r>
              <a:rPr lang="en-US" dirty="0" smtClean="0"/>
              <a:t>drawings</a:t>
            </a:r>
            <a:r>
              <a:rPr lang="en-US" dirty="0"/>
              <a:t>, pictures, shapes, colors, labels, </a:t>
            </a:r>
            <a:r>
              <a:rPr lang="en-US" dirty="0" smtClean="0"/>
              <a:t>or</a:t>
            </a:r>
            <a:r>
              <a:rPr lang="ru-RU" dirty="0" smtClean="0"/>
              <a:t> </a:t>
            </a:r>
            <a:r>
              <a:rPr lang="en-US" dirty="0" smtClean="0"/>
              <a:t>any </a:t>
            </a:r>
            <a:r>
              <a:rPr lang="en-US" dirty="0"/>
              <a:t>combination of </a:t>
            </a:r>
            <a:r>
              <a:rPr lang="en-US" dirty="0" smtClean="0"/>
              <a:t>these. Taglines</a:t>
            </a:r>
            <a:r>
              <a:rPr lang="en-US" dirty="0"/>
              <a:t>, advertising slogans and titles </a:t>
            </a:r>
            <a:r>
              <a:rPr lang="en-US" dirty="0" smtClean="0"/>
              <a:t>may</a:t>
            </a:r>
            <a:r>
              <a:rPr lang="ru-RU" dirty="0" smtClean="0"/>
              <a:t> </a:t>
            </a:r>
            <a:r>
              <a:rPr lang="en-US" dirty="0" smtClean="0"/>
              <a:t>also </a:t>
            </a:r>
            <a:r>
              <a:rPr lang="en-US" dirty="0"/>
              <a:t>constitute trademarks</a:t>
            </a:r>
            <a:r>
              <a:rPr lang="en-US" dirty="0" smtClean="0"/>
              <a:t>.</a:t>
            </a:r>
          </a:p>
          <a:p>
            <a:r>
              <a:rPr lang="en-US" dirty="0" smtClean="0"/>
              <a:t>In some countries, non-traditional trademarks are allowed such </a:t>
            </a:r>
            <a:r>
              <a:rPr lang="en-US" dirty="0"/>
              <a:t>as single colors, </a:t>
            </a:r>
            <a:r>
              <a:rPr lang="en-US" dirty="0" smtClean="0"/>
              <a:t>three dimensional signs, </a:t>
            </a:r>
            <a:r>
              <a:rPr lang="en-US" dirty="0"/>
              <a:t>moving images, </a:t>
            </a:r>
            <a:r>
              <a:rPr lang="en-US" dirty="0" smtClean="0"/>
              <a:t>holograms, sounds</a:t>
            </a:r>
            <a:r>
              <a:rPr lang="en-US" dirty="0"/>
              <a:t>, smells, gestures, tactile marks </a:t>
            </a:r>
            <a:r>
              <a:rPr lang="en-US" dirty="0" smtClean="0"/>
              <a:t>and </a:t>
            </a:r>
            <a:r>
              <a:rPr lang="en-US" dirty="0"/>
              <a:t>fluid/mutating trademarks.</a:t>
            </a:r>
            <a:endParaRPr lang="ru-RU" dirty="0" smtClean="0"/>
          </a:p>
        </p:txBody>
      </p:sp>
    </p:spTree>
    <p:extLst>
      <p:ext uri="{BB962C8B-B14F-4D97-AF65-F5344CB8AC3E}">
        <p14:creationId xmlns:p14="http://schemas.microsoft.com/office/powerpoint/2010/main" val="18508630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687847" y="858040"/>
            <a:ext cx="8229600" cy="857250"/>
          </a:xfrm>
        </p:spPr>
        <p:txBody>
          <a:bodyPr vert="horz" lIns="68580" tIns="34290" rIns="68580" bIns="34290" rtlCol="0" anchor="ctr">
            <a:normAutofit/>
          </a:bodyPr>
          <a:lstStyle/>
          <a:p>
            <a:r>
              <a:rPr lang="en-US" sz="3000" dirty="0">
                <a:solidFill>
                  <a:schemeClr val="tx1"/>
                </a:solidFill>
              </a:rPr>
              <a:t>Company name/Trade name vs. Trademark registration</a:t>
            </a:r>
            <a:endParaRPr lang="en-US" altLang="en-US" sz="3000" dirty="0">
              <a:solidFill>
                <a:schemeClr val="tx1"/>
              </a:solidFill>
            </a:endParaRPr>
          </a:p>
        </p:txBody>
      </p:sp>
      <p:sp>
        <p:nvSpPr>
          <p:cNvPr id="3" name="Content Placeholder 2"/>
          <p:cNvSpPr>
            <a:spLocks noGrp="1"/>
          </p:cNvSpPr>
          <p:nvPr>
            <p:ph type="body" sz="half" idx="1"/>
          </p:nvPr>
        </p:nvSpPr>
        <p:spPr>
          <a:xfrm>
            <a:off x="457200" y="2391088"/>
            <a:ext cx="4038600" cy="3060785"/>
          </a:xfrm>
        </p:spPr>
        <p:txBody>
          <a:bodyPr>
            <a:normAutofit/>
          </a:bodyPr>
          <a:lstStyle/>
          <a:p>
            <a:r>
              <a:rPr lang="en-US" sz="1800" dirty="0"/>
              <a:t>The company name, or corporate name, is the legal name that is recorded in the company/commercial register. </a:t>
            </a:r>
          </a:p>
          <a:p>
            <a:r>
              <a:rPr lang="en-US" sz="1800" dirty="0"/>
              <a:t>A trade name, or business name, is the name that you use to identify yourself with your clients. </a:t>
            </a:r>
          </a:p>
          <a:p>
            <a:r>
              <a:rPr lang="en-US" sz="1800" dirty="0"/>
              <a:t>A trademark, or mark, is a sign that you use to distinguish the products of your business from those of competitors. </a:t>
            </a:r>
          </a:p>
          <a:p>
            <a:pPr marL="342892" lvl="1" indent="0">
              <a:buNone/>
            </a:pPr>
            <a:endParaRPr lang="en-US" sz="2000" dirty="0"/>
          </a:p>
        </p:txBody>
      </p:sp>
      <p:pic>
        <p:nvPicPr>
          <p:cNvPr id="5" name="Content Placeholder 4"/>
          <p:cNvPicPr>
            <a:picLocks noGrp="1" noChangeAspect="1"/>
          </p:cNvPicPr>
          <p:nvPr>
            <p:ph sz="half" idx="2"/>
          </p:nvPr>
        </p:nvPicPr>
        <p:blipFill>
          <a:blip r:embed="rId3"/>
          <a:stretch>
            <a:fillRect/>
          </a:stretch>
        </p:blipFill>
        <p:spPr>
          <a:xfrm>
            <a:off x="4802647" y="2391088"/>
            <a:ext cx="2681969" cy="3060791"/>
          </a:xfrm>
          <a:prstGeom prst="rect">
            <a:avLst/>
          </a:prstGeom>
        </p:spPr>
      </p:pic>
    </p:spTree>
    <p:extLst>
      <p:ext uri="{BB962C8B-B14F-4D97-AF65-F5344CB8AC3E}">
        <p14:creationId xmlns:p14="http://schemas.microsoft.com/office/powerpoint/2010/main" val="31527344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817569" y="980892"/>
            <a:ext cx="7021413" cy="678426"/>
          </a:xfrm>
        </p:spPr>
        <p:txBody>
          <a:bodyPr>
            <a:normAutofit fontScale="90000"/>
          </a:bodyPr>
          <a:lstStyle/>
          <a:p>
            <a:r>
              <a:rPr lang="en-US" sz="3000" dirty="0">
                <a:solidFill>
                  <a:schemeClr val="tx1"/>
                </a:solidFill>
              </a:rPr>
              <a:t>Main reasons for rejecting a trademark application</a:t>
            </a:r>
            <a:endParaRPr lang="en-US" altLang="en-US" sz="3000" dirty="0">
              <a:solidFill>
                <a:schemeClr val="tx1"/>
              </a:solidFill>
            </a:endParaRPr>
          </a:p>
        </p:txBody>
      </p:sp>
      <p:sp>
        <p:nvSpPr>
          <p:cNvPr id="3" name="Content Placeholder 2"/>
          <p:cNvSpPr>
            <a:spLocks noGrp="1"/>
          </p:cNvSpPr>
          <p:nvPr>
            <p:ph idx="1"/>
          </p:nvPr>
        </p:nvSpPr>
        <p:spPr>
          <a:xfrm>
            <a:off x="949910" y="2228295"/>
            <a:ext cx="6725945" cy="3263587"/>
          </a:xfrm>
        </p:spPr>
        <p:txBody>
          <a:bodyPr>
            <a:normAutofit/>
          </a:bodyPr>
          <a:lstStyle/>
          <a:p>
            <a:r>
              <a:rPr lang="en-US" b="1" dirty="0" smtClean="0"/>
              <a:t>Absolute </a:t>
            </a:r>
            <a:r>
              <a:rPr lang="en-US" b="1" dirty="0"/>
              <a:t>grounds </a:t>
            </a:r>
            <a:r>
              <a:rPr lang="en-US" dirty="0"/>
              <a:t>– reasons inherent in the trademark </a:t>
            </a:r>
            <a:r>
              <a:rPr lang="en-US" dirty="0" smtClean="0"/>
              <a:t>itself:</a:t>
            </a:r>
          </a:p>
          <a:p>
            <a:pPr lvl="1"/>
            <a:r>
              <a:rPr lang="en-US" dirty="0"/>
              <a:t>Generic terms</a:t>
            </a:r>
          </a:p>
          <a:p>
            <a:pPr lvl="1"/>
            <a:r>
              <a:rPr lang="en-US" dirty="0"/>
              <a:t>Lack of distinctiveness </a:t>
            </a:r>
          </a:p>
          <a:p>
            <a:pPr lvl="1"/>
            <a:r>
              <a:rPr lang="en-US" dirty="0"/>
              <a:t>Trademarks based on someone’s name</a:t>
            </a:r>
          </a:p>
          <a:p>
            <a:pPr lvl="1"/>
            <a:r>
              <a:rPr lang="en-US" dirty="0"/>
              <a:t>Deceptive signs </a:t>
            </a:r>
          </a:p>
          <a:p>
            <a:pPr lvl="1"/>
            <a:r>
              <a:rPr lang="en-US" dirty="0"/>
              <a:t>Functional features </a:t>
            </a:r>
          </a:p>
          <a:p>
            <a:pPr lvl="1"/>
            <a:r>
              <a:rPr lang="en-US" dirty="0"/>
              <a:t>Signs which are considered to be contrary to public order or morality; Lists of prohibited names or symbols. </a:t>
            </a:r>
            <a:endParaRPr lang="en-US" dirty="0" smtClean="0"/>
          </a:p>
          <a:p>
            <a:r>
              <a:rPr lang="en-US" b="1" dirty="0"/>
              <a:t>R</a:t>
            </a:r>
            <a:r>
              <a:rPr lang="en-US" b="1" dirty="0" smtClean="0"/>
              <a:t>elative </a:t>
            </a:r>
            <a:r>
              <a:rPr lang="en-US" b="1" dirty="0"/>
              <a:t>grounds </a:t>
            </a:r>
            <a:r>
              <a:rPr lang="en-US" dirty="0"/>
              <a:t>– those that arise because of the existence of prior rights, whether in registered marks or otherwise. </a:t>
            </a:r>
          </a:p>
          <a:p>
            <a:pPr marL="0" indent="0">
              <a:buNone/>
            </a:pPr>
            <a:endParaRPr lang="en-US" dirty="0"/>
          </a:p>
        </p:txBody>
      </p:sp>
    </p:spTree>
    <p:extLst>
      <p:ext uri="{BB962C8B-B14F-4D97-AF65-F5344CB8AC3E}">
        <p14:creationId xmlns:p14="http://schemas.microsoft.com/office/powerpoint/2010/main" val="27086473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903535" y="740749"/>
            <a:ext cx="6172200" cy="1085850"/>
          </a:xfrm>
        </p:spPr>
        <p:txBody>
          <a:bodyPr>
            <a:normAutofit/>
          </a:bodyPr>
          <a:lstStyle/>
          <a:p>
            <a:r>
              <a:rPr lang="en-US" altLang="en-US" sz="3000" dirty="0">
                <a:solidFill>
                  <a:schemeClr val="tx1"/>
                </a:solidFill>
              </a:rPr>
              <a:t>Trademark clearance search</a:t>
            </a:r>
          </a:p>
        </p:txBody>
      </p:sp>
      <p:sp>
        <p:nvSpPr>
          <p:cNvPr id="3" name="Content Placeholder 2"/>
          <p:cNvSpPr>
            <a:spLocks noGrp="1"/>
          </p:cNvSpPr>
          <p:nvPr>
            <p:ph idx="1"/>
          </p:nvPr>
        </p:nvSpPr>
        <p:spPr>
          <a:xfrm>
            <a:off x="1543050" y="2582816"/>
            <a:ext cx="6172200" cy="2789289"/>
          </a:xfrm>
        </p:spPr>
        <p:txBody>
          <a:bodyPr/>
          <a:lstStyle/>
          <a:p>
            <a:r>
              <a:rPr lang="en-US" sz="2100" dirty="0"/>
              <a:t>If you use a trademark which infringes the trademark rights of someone else, you may be liable to pay damages, suffer bad publicity, and  may be forced to stop using the trademark. You will probably have to destroy all packaging, advertising and other materials bearing the infringing trademark. In addition, it will cost your business extra time and money to completely change the trademark and attempt to transfer any developed goodwill to a new brand. </a:t>
            </a:r>
          </a:p>
          <a:p>
            <a:pPr marL="0" indent="0">
              <a:buNone/>
            </a:pPr>
            <a:endParaRPr lang="en-US" dirty="0"/>
          </a:p>
        </p:txBody>
      </p:sp>
    </p:spTree>
    <p:extLst>
      <p:ext uri="{BB962C8B-B14F-4D97-AF65-F5344CB8AC3E}">
        <p14:creationId xmlns:p14="http://schemas.microsoft.com/office/powerpoint/2010/main" val="3731569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117353" y="1589766"/>
            <a:ext cx="7289800" cy="3016250"/>
          </a:xfrm>
        </p:spPr>
        <p:txBody>
          <a:bodyPr/>
          <a:lstStyle/>
          <a:p>
            <a:r>
              <a:rPr lang="en-US" dirty="0"/>
              <a:t>Through </a:t>
            </a:r>
            <a:r>
              <a:rPr lang="en-US" dirty="0" smtClean="0"/>
              <a:t>a clearance</a:t>
            </a:r>
            <a:r>
              <a:rPr lang="en-US" dirty="0"/>
              <a:t>, you can find out if the proposed trademark can be registered.</a:t>
            </a:r>
          </a:p>
          <a:p>
            <a:r>
              <a:rPr lang="en-US" dirty="0" smtClean="0"/>
              <a:t>A </a:t>
            </a:r>
            <a:r>
              <a:rPr lang="en-US" dirty="0"/>
              <a:t>trademark clearance report is also useful for convincing partners and investors. </a:t>
            </a:r>
          </a:p>
          <a:p>
            <a:r>
              <a:rPr lang="en-US" dirty="0"/>
              <a:t>No search can uncover all potential types of unregistered trademark usage but even a limited search is advisable rather than no search at all.</a:t>
            </a:r>
          </a:p>
          <a:p>
            <a:endParaRPr lang="en-US" dirty="0"/>
          </a:p>
          <a:p>
            <a:endParaRPr lang="en-US" dirty="0"/>
          </a:p>
        </p:txBody>
      </p:sp>
    </p:spTree>
    <p:extLst>
      <p:ext uri="{BB962C8B-B14F-4D97-AF65-F5344CB8AC3E}">
        <p14:creationId xmlns:p14="http://schemas.microsoft.com/office/powerpoint/2010/main" val="28073765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306" y="864947"/>
            <a:ext cx="7296764" cy="857250"/>
          </a:xfrm>
        </p:spPr>
        <p:txBody>
          <a:bodyPr>
            <a:normAutofit/>
          </a:bodyPr>
          <a:lstStyle/>
          <a:p>
            <a:r>
              <a:rPr lang="en-US" sz="3000" dirty="0">
                <a:solidFill>
                  <a:schemeClr val="tx1"/>
                </a:solidFill>
              </a:rPr>
              <a:t>Costs associated with trademark creation and protection</a:t>
            </a:r>
          </a:p>
        </p:txBody>
      </p:sp>
      <p:sp>
        <p:nvSpPr>
          <p:cNvPr id="3" name="Content Placeholder 2"/>
          <p:cNvSpPr>
            <a:spLocks noGrp="1"/>
          </p:cNvSpPr>
          <p:nvPr>
            <p:ph idx="1"/>
          </p:nvPr>
        </p:nvSpPr>
        <p:spPr>
          <a:xfrm>
            <a:off x="1065320" y="2343705"/>
            <a:ext cx="6738152" cy="3591793"/>
          </a:xfrm>
        </p:spPr>
        <p:txBody>
          <a:bodyPr/>
          <a:lstStyle/>
          <a:p>
            <a:r>
              <a:rPr lang="en-US" dirty="0" smtClean="0"/>
              <a:t>Costs </a:t>
            </a:r>
            <a:r>
              <a:rPr lang="en-US" dirty="0"/>
              <a:t>associated with the creation</a:t>
            </a:r>
            <a:r>
              <a:rPr lang="en-US" b="1" dirty="0"/>
              <a:t> </a:t>
            </a:r>
            <a:r>
              <a:rPr lang="en-US" dirty="0"/>
              <a:t>of a logo, word, slogan or tagline to be used as a trademark, especially if </a:t>
            </a:r>
            <a:r>
              <a:rPr lang="en-US" dirty="0" smtClean="0"/>
              <a:t>this task</a:t>
            </a:r>
            <a:r>
              <a:rPr lang="en-US" dirty="0"/>
              <a:t> </a:t>
            </a:r>
            <a:r>
              <a:rPr lang="en-US" dirty="0" smtClean="0"/>
              <a:t>is outsourced. </a:t>
            </a:r>
          </a:p>
          <a:p>
            <a:r>
              <a:rPr lang="en-US" dirty="0" smtClean="0"/>
              <a:t>Costs </a:t>
            </a:r>
            <a:r>
              <a:rPr lang="en-US" dirty="0"/>
              <a:t>for obtaining a trademark clearance</a:t>
            </a:r>
            <a:r>
              <a:rPr lang="en-US" b="1" dirty="0"/>
              <a:t> </a:t>
            </a:r>
            <a:r>
              <a:rPr lang="en-US" dirty="0"/>
              <a:t>search.</a:t>
            </a:r>
          </a:p>
          <a:p>
            <a:r>
              <a:rPr lang="en-US" dirty="0" smtClean="0"/>
              <a:t>Costs </a:t>
            </a:r>
            <a:r>
              <a:rPr lang="en-US" dirty="0"/>
              <a:t>associated with the registration</a:t>
            </a:r>
            <a:r>
              <a:rPr lang="en-US" b="1" dirty="0"/>
              <a:t> </a:t>
            </a:r>
            <a:r>
              <a:rPr lang="en-US" dirty="0"/>
              <a:t>process which will vary depending on the number of countries and the categories of products (or trademark classes). </a:t>
            </a:r>
            <a:endParaRPr lang="en-US" dirty="0" smtClean="0"/>
          </a:p>
          <a:p>
            <a:pPr marL="0" indent="0">
              <a:buNone/>
            </a:pPr>
            <a:endParaRPr lang="en-US" sz="1500" dirty="0"/>
          </a:p>
        </p:txBody>
      </p:sp>
    </p:spTree>
    <p:extLst>
      <p:ext uri="{BB962C8B-B14F-4D97-AF65-F5344CB8AC3E}">
        <p14:creationId xmlns:p14="http://schemas.microsoft.com/office/powerpoint/2010/main" val="15126794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tx1"/>
                </a:solidFill>
              </a:rPr>
              <a:t>Do you need a trademark agent to file a trademark application?</a:t>
            </a:r>
          </a:p>
        </p:txBody>
      </p:sp>
      <p:sp>
        <p:nvSpPr>
          <p:cNvPr id="3" name="Content Placeholder 2"/>
          <p:cNvSpPr>
            <a:spLocks noGrp="1"/>
          </p:cNvSpPr>
          <p:nvPr>
            <p:ph idx="1"/>
          </p:nvPr>
        </p:nvSpPr>
        <p:spPr/>
        <p:txBody>
          <a:bodyPr/>
          <a:lstStyle/>
          <a:p>
            <a:pPr algn="just"/>
            <a:r>
              <a:rPr lang="en-US" dirty="0"/>
              <a:t>Most countries do not require you to </a:t>
            </a:r>
            <a:r>
              <a:rPr lang="en-US" dirty="0" smtClean="0"/>
              <a:t>hire a </a:t>
            </a:r>
            <a:r>
              <a:rPr lang="en-US" dirty="0"/>
              <a:t>trademark agent to file an application </a:t>
            </a:r>
            <a:r>
              <a:rPr lang="en-US" dirty="0" smtClean="0"/>
              <a:t>if you </a:t>
            </a:r>
            <a:r>
              <a:rPr lang="en-US" dirty="0"/>
              <a:t>are a resident of that country; you </a:t>
            </a:r>
            <a:r>
              <a:rPr lang="en-US" dirty="0" smtClean="0"/>
              <a:t>may file </a:t>
            </a:r>
            <a:r>
              <a:rPr lang="en-US" dirty="0"/>
              <a:t>the application yourself. </a:t>
            </a:r>
            <a:endParaRPr lang="en-US" dirty="0" smtClean="0"/>
          </a:p>
          <a:p>
            <a:pPr algn="just"/>
            <a:r>
              <a:rPr lang="en-US" dirty="0" smtClean="0"/>
              <a:t>However</a:t>
            </a:r>
            <a:r>
              <a:rPr lang="en-US" dirty="0"/>
              <a:t>, </a:t>
            </a:r>
            <a:r>
              <a:rPr lang="en-US" dirty="0" smtClean="0"/>
              <a:t>the services </a:t>
            </a:r>
            <a:r>
              <a:rPr lang="en-US" dirty="0"/>
              <a:t>of an agent skilled in </a:t>
            </a:r>
            <a:r>
              <a:rPr lang="en-US" dirty="0" smtClean="0"/>
              <a:t>conducting trademark </a:t>
            </a:r>
            <a:r>
              <a:rPr lang="en-US" dirty="0"/>
              <a:t>searches and familiar with </a:t>
            </a:r>
            <a:r>
              <a:rPr lang="en-US" dirty="0" smtClean="0"/>
              <a:t>the detailed </a:t>
            </a:r>
            <a:r>
              <a:rPr lang="en-US" dirty="0"/>
              <a:t>procedure for trademark </a:t>
            </a:r>
            <a:r>
              <a:rPr lang="en-US" dirty="0" smtClean="0"/>
              <a:t>registration can be helpful and worth the investment.  </a:t>
            </a:r>
            <a:endParaRPr lang="en-US" dirty="0"/>
          </a:p>
        </p:txBody>
      </p:sp>
    </p:spTree>
    <p:extLst>
      <p:ext uri="{BB962C8B-B14F-4D97-AF65-F5344CB8AC3E}">
        <p14:creationId xmlns:p14="http://schemas.microsoft.com/office/powerpoint/2010/main" val="9420866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7" name="Rectangle 9"/>
          <p:cNvSpPr>
            <a:spLocks noChangeArrowheads="1"/>
          </p:cNvSpPr>
          <p:nvPr/>
        </p:nvSpPr>
        <p:spPr bwMode="auto">
          <a:xfrm>
            <a:off x="1494238" y="2240756"/>
            <a:ext cx="6263878" cy="3211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a:buFontTx/>
              <a:buNone/>
            </a:pPr>
            <a:endParaRPr lang="en-GB" altLang="en-US" sz="2700"/>
          </a:p>
          <a:p>
            <a:pPr>
              <a:buFontTx/>
              <a:buNone/>
            </a:pPr>
            <a:endParaRPr lang="en-GB" altLang="en-US" sz="1500"/>
          </a:p>
        </p:txBody>
      </p:sp>
      <p:sp>
        <p:nvSpPr>
          <p:cNvPr id="21" name="Rectangle 2"/>
          <p:cNvSpPr txBox="1">
            <a:spLocks noChangeArrowheads="1"/>
          </p:cNvSpPr>
          <p:nvPr/>
        </p:nvSpPr>
        <p:spPr bwMode="auto">
          <a:xfrm>
            <a:off x="789614" y="854032"/>
            <a:ext cx="5390853" cy="79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a:lstStyle>
          <a:p>
            <a:pPr>
              <a:lnSpc>
                <a:spcPct val="80000"/>
              </a:lnSpc>
            </a:pPr>
            <a:r>
              <a:rPr lang="en-US" sz="3000" cap="all" spc="75" dirty="0">
                <a:solidFill>
                  <a:schemeClr val="tx1"/>
                </a:solidFill>
              </a:rPr>
              <a:t>Registering a trademark – step by step</a:t>
            </a:r>
            <a:endParaRPr lang="en-US" altLang="en-US" sz="3000" cap="all" spc="75" dirty="0">
              <a:solidFill>
                <a:schemeClr val="tx1"/>
              </a:solidFill>
            </a:endParaRPr>
          </a:p>
        </p:txBody>
      </p:sp>
      <p:sp>
        <p:nvSpPr>
          <p:cNvPr id="10" name="Content Placeholder 9"/>
          <p:cNvSpPr>
            <a:spLocks noGrp="1"/>
          </p:cNvSpPr>
          <p:nvPr>
            <p:ph idx="1"/>
          </p:nvPr>
        </p:nvSpPr>
        <p:spPr>
          <a:xfrm>
            <a:off x="1280384" y="2240756"/>
            <a:ext cx="6172200" cy="3350902"/>
          </a:xfrm>
        </p:spPr>
        <p:txBody>
          <a:bodyPr>
            <a:normAutofit fontScale="92500" lnSpcReduction="20000"/>
          </a:bodyPr>
          <a:lstStyle/>
          <a:p>
            <a:pPr>
              <a:buFont typeface="Wingdings" panose="05000000000000000000" pitchFamily="2" charset="2"/>
              <a:buChar char="§"/>
            </a:pPr>
            <a:r>
              <a:rPr lang="en-US" sz="2100" dirty="0"/>
              <a:t>The application form</a:t>
            </a:r>
          </a:p>
          <a:p>
            <a:pPr>
              <a:buFont typeface="Wingdings" panose="05000000000000000000" pitchFamily="2" charset="2"/>
              <a:buChar char="§"/>
            </a:pPr>
            <a:r>
              <a:rPr lang="en-US" sz="2100" dirty="0"/>
              <a:t>Formal examination</a:t>
            </a:r>
          </a:p>
          <a:p>
            <a:pPr>
              <a:buFont typeface="Wingdings" panose="05000000000000000000" pitchFamily="2" charset="2"/>
              <a:buChar char="§"/>
            </a:pPr>
            <a:r>
              <a:rPr lang="en-US" sz="2100" dirty="0"/>
              <a:t>Substantive examination</a:t>
            </a:r>
          </a:p>
          <a:p>
            <a:pPr>
              <a:buFont typeface="Wingdings" panose="05000000000000000000" pitchFamily="2" charset="2"/>
              <a:buChar char="§"/>
            </a:pPr>
            <a:r>
              <a:rPr lang="en-US" sz="2100" dirty="0"/>
              <a:t>Publication and opposition</a:t>
            </a:r>
          </a:p>
          <a:p>
            <a:pPr>
              <a:buFont typeface="Wingdings" panose="05000000000000000000" pitchFamily="2" charset="2"/>
              <a:buChar char="§"/>
            </a:pPr>
            <a:r>
              <a:rPr lang="en-US" sz="2100" dirty="0"/>
              <a:t>Registration</a:t>
            </a:r>
          </a:p>
          <a:p>
            <a:pPr>
              <a:buFont typeface="Wingdings" panose="05000000000000000000" pitchFamily="2" charset="2"/>
              <a:buChar char="§"/>
            </a:pPr>
            <a:r>
              <a:rPr lang="en-US" sz="2100" dirty="0"/>
              <a:t>Renewal</a:t>
            </a:r>
          </a:p>
          <a:p>
            <a:pPr marL="0" indent="0">
              <a:buNone/>
            </a:pPr>
            <a:r>
              <a:rPr lang="en-US" dirty="0" smtClean="0"/>
              <a:t>In many </a:t>
            </a:r>
            <a:r>
              <a:rPr lang="en-US" dirty="0"/>
              <a:t>countries registered trademarks </a:t>
            </a:r>
            <a:r>
              <a:rPr lang="en-US" dirty="0" smtClean="0"/>
              <a:t>are protected </a:t>
            </a:r>
            <a:r>
              <a:rPr lang="en-US" dirty="0"/>
              <a:t>for 10 years. Registration may </a:t>
            </a:r>
            <a:r>
              <a:rPr lang="en-US" dirty="0" smtClean="0"/>
              <a:t>be renewed </a:t>
            </a:r>
            <a:r>
              <a:rPr lang="en-US" dirty="0"/>
              <a:t>indefinitely</a:t>
            </a:r>
            <a:r>
              <a:rPr lang="en-US" b="1" dirty="0"/>
              <a:t> </a:t>
            </a:r>
            <a:r>
              <a:rPr lang="en-US" dirty="0"/>
              <a:t>(usually, for </a:t>
            </a:r>
            <a:r>
              <a:rPr lang="en-US" dirty="0" smtClean="0"/>
              <a:t>consecutive periods </a:t>
            </a:r>
            <a:r>
              <a:rPr lang="en-US" dirty="0"/>
              <a:t>of 10 years) provided </a:t>
            </a:r>
            <a:r>
              <a:rPr lang="en-US" dirty="0" smtClean="0"/>
              <a:t>renewal fees </a:t>
            </a:r>
            <a:r>
              <a:rPr lang="en-US" dirty="0"/>
              <a:t>are paid periodically.</a:t>
            </a:r>
            <a:endParaRPr lang="en-US" sz="2400" b="1" dirty="0"/>
          </a:p>
        </p:txBody>
      </p:sp>
    </p:spTree>
    <p:extLst>
      <p:ext uri="{BB962C8B-B14F-4D97-AF65-F5344CB8AC3E}">
        <p14:creationId xmlns:p14="http://schemas.microsoft.com/office/powerpoint/2010/main" val="17983335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49" y="837293"/>
            <a:ext cx="6348494" cy="857250"/>
          </a:xfrm>
        </p:spPr>
        <p:txBody>
          <a:bodyPr>
            <a:normAutofit/>
          </a:bodyPr>
          <a:lstStyle/>
          <a:p>
            <a:r>
              <a:rPr lang="en-US" sz="3000" dirty="0">
                <a:solidFill>
                  <a:schemeClr val="tx1"/>
                </a:solidFill>
              </a:rPr>
              <a:t>Trademark coexistence</a:t>
            </a:r>
          </a:p>
        </p:txBody>
      </p:sp>
      <p:sp>
        <p:nvSpPr>
          <p:cNvPr id="5" name="Content Placeholder 4"/>
          <p:cNvSpPr>
            <a:spLocks noGrp="1"/>
          </p:cNvSpPr>
          <p:nvPr>
            <p:ph idx="1"/>
          </p:nvPr>
        </p:nvSpPr>
        <p:spPr>
          <a:xfrm>
            <a:off x="1091953" y="2095131"/>
            <a:ext cx="6566147" cy="3356748"/>
          </a:xfrm>
        </p:spPr>
        <p:txBody>
          <a:bodyPr>
            <a:normAutofit/>
          </a:bodyPr>
          <a:lstStyle/>
          <a:p>
            <a:r>
              <a:rPr lang="en-US" dirty="0" smtClean="0"/>
              <a:t>Identical trademarks used for identical goods or services can coexist without any risk of infringing another’s rights in different countries, provided the trademark is not considered to be a well-known mark.</a:t>
            </a:r>
          </a:p>
          <a:p>
            <a:r>
              <a:rPr lang="en-US" dirty="0" smtClean="0"/>
              <a:t>Identical </a:t>
            </a:r>
            <a:r>
              <a:rPr lang="en-US" dirty="0"/>
              <a:t>or similar trademarks may </a:t>
            </a:r>
            <a:r>
              <a:rPr lang="en-US" dirty="0" smtClean="0"/>
              <a:t>also coexist </a:t>
            </a:r>
            <a:r>
              <a:rPr lang="en-US" dirty="0"/>
              <a:t>in the same country, provided</a:t>
            </a:r>
            <a:r>
              <a:rPr lang="en-US" dirty="0" smtClean="0"/>
              <a:t>:</a:t>
            </a:r>
          </a:p>
          <a:p>
            <a:pPr lvl="1"/>
            <a:r>
              <a:rPr lang="en-US" sz="1500" dirty="0"/>
              <a:t>they are used for different goods or services that are included in different classes of the Nice classification or</a:t>
            </a:r>
          </a:p>
          <a:p>
            <a:pPr lvl="1"/>
            <a:r>
              <a:rPr lang="en-US" sz="1500" dirty="0"/>
              <a:t>there is no likelihood of confusion in the marketplace or</a:t>
            </a:r>
          </a:p>
          <a:p>
            <a:pPr lvl="1"/>
            <a:r>
              <a:rPr lang="en-US" sz="1500" dirty="0"/>
              <a:t>there is a coexistence agreement</a:t>
            </a:r>
          </a:p>
        </p:txBody>
      </p:sp>
    </p:spTree>
    <p:extLst>
      <p:ext uri="{BB962C8B-B14F-4D97-AF65-F5344CB8AC3E}">
        <p14:creationId xmlns:p14="http://schemas.microsoft.com/office/powerpoint/2010/main" val="10968198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85900" y="3714757"/>
            <a:ext cx="4229100" cy="1951067"/>
          </a:xfrm>
          <a:prstGeom prst="rect">
            <a:avLst/>
          </a:prstGeom>
        </p:spPr>
      </p:pic>
      <p:sp>
        <p:nvSpPr>
          <p:cNvPr id="4" name="Rectangle 2"/>
          <p:cNvSpPr txBox="1">
            <a:spLocks noGrp="1" noChangeArrowheads="1"/>
          </p:cNvSpPr>
          <p:nvPr>
            <p:ph type="title"/>
          </p:nvPr>
        </p:nvSpPr>
        <p:spPr bwMode="auto">
          <a:xfrm>
            <a:off x="733809" y="773092"/>
            <a:ext cx="6270033" cy="1051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normAutofit/>
          </a:bodyPr>
          <a:lst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a:lstStyle>
          <a:p>
            <a:r>
              <a:rPr lang="en-US" sz="3000" dirty="0">
                <a:solidFill>
                  <a:schemeClr val="tx1"/>
                </a:solidFill>
              </a:rPr>
              <a:t>Changing the trademark </a:t>
            </a:r>
            <a:endParaRPr lang="en-US" altLang="en-US" sz="3000" kern="0" dirty="0">
              <a:solidFill>
                <a:schemeClr val="tx1"/>
              </a:solidFill>
            </a:endParaRPr>
          </a:p>
        </p:txBody>
      </p:sp>
      <p:sp>
        <p:nvSpPr>
          <p:cNvPr id="3" name="Content Placeholder 2"/>
          <p:cNvSpPr>
            <a:spLocks noGrp="1"/>
          </p:cNvSpPr>
          <p:nvPr>
            <p:ph idx="1"/>
          </p:nvPr>
        </p:nvSpPr>
        <p:spPr>
          <a:xfrm>
            <a:off x="1047565" y="2006353"/>
            <a:ext cx="6724835" cy="2908549"/>
          </a:xfrm>
        </p:spPr>
        <p:txBody>
          <a:bodyPr>
            <a:normAutofit/>
          </a:bodyPr>
          <a:lstStyle/>
          <a:p>
            <a:pPr algn="just"/>
            <a:r>
              <a:rPr lang="en-US" sz="1600" dirty="0"/>
              <a:t>Many trademarks have changed slightly over the years in order to modernize the image of a business or adapt to new advertising media.</a:t>
            </a:r>
          </a:p>
          <a:p>
            <a:pPr algn="just"/>
            <a:r>
              <a:rPr lang="en-US" sz="1600" dirty="0"/>
              <a:t>You will have to consult with the trademark office(s) concerned or a trademark agent as to whether a specific change will require the submission of a new application and payment of relevant fees.</a:t>
            </a:r>
          </a:p>
        </p:txBody>
      </p:sp>
      <p:sp>
        <p:nvSpPr>
          <p:cNvPr id="5" name="Rectangle 4"/>
          <p:cNvSpPr/>
          <p:nvPr/>
        </p:nvSpPr>
        <p:spPr>
          <a:xfrm>
            <a:off x="5920352" y="3951536"/>
            <a:ext cx="1828800" cy="1246495"/>
          </a:xfrm>
          <a:prstGeom prst="rect">
            <a:avLst/>
          </a:prstGeom>
        </p:spPr>
        <p:txBody>
          <a:bodyPr wrap="square">
            <a:spAutoFit/>
          </a:bodyPr>
          <a:lstStyle/>
          <a:p>
            <a:r>
              <a:rPr lang="en-US" sz="1500" b="1" dirty="0">
                <a:solidFill>
                  <a:srgbClr val="585757"/>
                </a:solidFill>
                <a:latin typeface="HelveticaNeueLTStd-Roman"/>
              </a:rPr>
              <a:t>The SHELL® logo is property of the Royal Dutch Shell group of  companies.</a:t>
            </a:r>
            <a:endParaRPr lang="en-US" sz="4950" b="1" dirty="0"/>
          </a:p>
        </p:txBody>
      </p:sp>
    </p:spTree>
    <p:extLst>
      <p:ext uri="{BB962C8B-B14F-4D97-AF65-F5344CB8AC3E}">
        <p14:creationId xmlns:p14="http://schemas.microsoft.com/office/powerpoint/2010/main" val="14809818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bwMode="auto">
          <a:xfrm>
            <a:off x="724351" y="868924"/>
            <a:ext cx="5713969" cy="870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normAutofit/>
          </a:bodyPr>
          <a:lst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a:lstStyle>
          <a:p>
            <a:r>
              <a:rPr lang="en-US" sz="3000" dirty="0">
                <a:solidFill>
                  <a:schemeClr val="tx1"/>
                </a:solidFill>
              </a:rPr>
              <a:t>Using the trademark for a different product </a:t>
            </a:r>
            <a:endParaRPr lang="en-US" altLang="en-US" sz="3000" kern="0" dirty="0">
              <a:solidFill>
                <a:schemeClr val="tx1"/>
              </a:solidFill>
            </a:endParaRPr>
          </a:p>
        </p:txBody>
      </p:sp>
      <p:sp>
        <p:nvSpPr>
          <p:cNvPr id="3" name="Content Placeholder 2"/>
          <p:cNvSpPr>
            <a:spLocks noGrp="1"/>
          </p:cNvSpPr>
          <p:nvPr>
            <p:ph idx="1"/>
          </p:nvPr>
        </p:nvSpPr>
        <p:spPr>
          <a:xfrm>
            <a:off x="1260629" y="2414726"/>
            <a:ext cx="6106190" cy="2767263"/>
          </a:xfrm>
        </p:spPr>
        <p:txBody>
          <a:bodyPr>
            <a:normAutofit/>
          </a:bodyPr>
          <a:lstStyle/>
          <a:p>
            <a:pPr algn="just"/>
            <a:r>
              <a:rPr lang="en-US" kern="1200" dirty="0">
                <a:latin typeface="Arial" charset="0"/>
                <a:cs typeface="Arial" charset="0"/>
              </a:rPr>
              <a:t>When filling in </a:t>
            </a:r>
            <a:r>
              <a:rPr lang="en-US" kern="1200" dirty="0" smtClean="0">
                <a:latin typeface="Arial" charset="0"/>
                <a:cs typeface="Arial" charset="0"/>
              </a:rPr>
              <a:t>a </a:t>
            </a:r>
            <a:r>
              <a:rPr lang="en-US" kern="1200" dirty="0">
                <a:latin typeface="Arial" charset="0"/>
                <a:cs typeface="Arial" charset="0"/>
              </a:rPr>
              <a:t>trademark application </a:t>
            </a:r>
            <a:r>
              <a:rPr lang="en-US" kern="1200" dirty="0" smtClean="0">
                <a:latin typeface="Arial" charset="0"/>
                <a:cs typeface="Arial" charset="0"/>
              </a:rPr>
              <a:t>form you </a:t>
            </a:r>
            <a:r>
              <a:rPr lang="en-US" kern="1200" dirty="0">
                <a:latin typeface="Arial" charset="0"/>
                <a:cs typeface="Arial" charset="0"/>
              </a:rPr>
              <a:t>are </a:t>
            </a:r>
            <a:r>
              <a:rPr lang="en-US" kern="1200" dirty="0" smtClean="0">
                <a:latin typeface="Arial" charset="0"/>
                <a:cs typeface="Arial" charset="0"/>
              </a:rPr>
              <a:t>generally required </a:t>
            </a:r>
            <a:r>
              <a:rPr lang="en-US" kern="1200" dirty="0">
                <a:latin typeface="Arial" charset="0"/>
                <a:cs typeface="Arial" charset="0"/>
              </a:rPr>
              <a:t>to indicate the goods and services for which </a:t>
            </a:r>
            <a:r>
              <a:rPr lang="en-US" kern="1200" dirty="0" smtClean="0">
                <a:latin typeface="Arial" charset="0"/>
                <a:cs typeface="Arial" charset="0"/>
              </a:rPr>
              <a:t>the trademark is applicable. </a:t>
            </a:r>
          </a:p>
          <a:p>
            <a:pPr algn="just"/>
            <a:r>
              <a:rPr lang="en-US" kern="1200" dirty="0" smtClean="0">
                <a:latin typeface="Arial" charset="0"/>
                <a:cs typeface="Arial" charset="0"/>
              </a:rPr>
              <a:t>These are categorized according to </a:t>
            </a:r>
            <a:r>
              <a:rPr lang="en-US" kern="1200" dirty="0">
                <a:latin typeface="Arial" charset="0"/>
                <a:cs typeface="Arial" charset="0"/>
              </a:rPr>
              <a:t>the classes in the trademark classification system. </a:t>
            </a:r>
          </a:p>
          <a:p>
            <a:pPr algn="just"/>
            <a:r>
              <a:rPr lang="en-US" kern="1200" dirty="0" smtClean="0">
                <a:latin typeface="Arial" charset="0"/>
                <a:cs typeface="Arial" charset="0"/>
              </a:rPr>
              <a:t>If a trademark is registered for </a:t>
            </a:r>
            <a:r>
              <a:rPr lang="en-US" kern="1200" dirty="0">
                <a:latin typeface="Arial" charset="0"/>
                <a:cs typeface="Arial" charset="0"/>
              </a:rPr>
              <a:t>a particular product and want to use it for a product in a different class, then you should file a new trademark application. </a:t>
            </a:r>
            <a:endParaRPr lang="en-US" dirty="0"/>
          </a:p>
        </p:txBody>
      </p:sp>
    </p:spTree>
    <p:extLst>
      <p:ext uri="{BB962C8B-B14F-4D97-AF65-F5344CB8AC3E}">
        <p14:creationId xmlns:p14="http://schemas.microsoft.com/office/powerpoint/2010/main" val="42590982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hidden="1"/>
          <p:cNvSpPr/>
          <p:nvPr/>
        </p:nvSpPr>
        <p:spPr bwMode="auto">
          <a:xfrm>
            <a:off x="4229100" y="2457450"/>
            <a:ext cx="1143000" cy="1485900"/>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noAutofit/>
          </a:bodyPr>
          <a:lstStyle/>
          <a:p>
            <a:pPr fontAlgn="base">
              <a:spcBef>
                <a:spcPct val="50000"/>
              </a:spcBef>
              <a:spcAft>
                <a:spcPct val="0"/>
              </a:spcAft>
            </a:pPr>
            <a:endParaRPr lang="en-US">
              <a:latin typeface="Arial" charset="0"/>
              <a:cs typeface="Arial" charset="0"/>
            </a:endParaRPr>
          </a:p>
        </p:txBody>
      </p:sp>
      <p:grpSp>
        <p:nvGrpSpPr>
          <p:cNvPr id="14" name="Group 13"/>
          <p:cNvGrpSpPr/>
          <p:nvPr/>
        </p:nvGrpSpPr>
        <p:grpSpPr>
          <a:xfrm>
            <a:off x="2114550" y="2506219"/>
            <a:ext cx="5200650" cy="1485900"/>
            <a:chOff x="1600200" y="2133600"/>
            <a:chExt cx="6934200" cy="1981200"/>
          </a:xfrm>
        </p:grpSpPr>
        <p:sp>
          <p:nvSpPr>
            <p:cNvPr id="7" name="Rectangle 6" hidden="1"/>
            <p:cNvSpPr/>
            <p:nvPr/>
          </p:nvSpPr>
          <p:spPr bwMode="auto">
            <a:xfrm>
              <a:off x="1600200" y="2133600"/>
              <a:ext cx="1828800" cy="1981200"/>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noAutofit/>
            </a:bodyPr>
            <a:lstStyle/>
            <a:p>
              <a:pPr fontAlgn="base">
                <a:spcBef>
                  <a:spcPct val="50000"/>
                </a:spcBef>
                <a:spcAft>
                  <a:spcPct val="0"/>
                </a:spcAft>
              </a:pPr>
              <a:endParaRPr lang="en-US">
                <a:latin typeface="Arial" charset="0"/>
                <a:cs typeface="Arial" charset="0"/>
              </a:endParaRPr>
            </a:p>
          </p:txBody>
        </p:sp>
        <p:sp>
          <p:nvSpPr>
            <p:cNvPr id="9" name="Rectangle 8" hidden="1"/>
            <p:cNvSpPr/>
            <p:nvPr/>
          </p:nvSpPr>
          <p:spPr bwMode="auto">
            <a:xfrm>
              <a:off x="6172200" y="2819400"/>
              <a:ext cx="2362200" cy="1295400"/>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noAutofit/>
            </a:bodyPr>
            <a:lstStyle/>
            <a:p>
              <a:pPr fontAlgn="base">
                <a:spcBef>
                  <a:spcPct val="50000"/>
                </a:spcBef>
                <a:spcAft>
                  <a:spcPct val="0"/>
                </a:spcAft>
              </a:pPr>
              <a:endParaRPr lang="en-US">
                <a:latin typeface="Arial" charset="0"/>
                <a:cs typeface="Arial" charset="0"/>
              </a:endParaRPr>
            </a:p>
          </p:txBody>
        </p:sp>
        <p:pic>
          <p:nvPicPr>
            <p:cNvPr id="10" name="Picture 9"/>
            <p:cNvPicPr>
              <a:picLocks noChangeAspect="1"/>
            </p:cNvPicPr>
            <p:nvPr/>
          </p:nvPicPr>
          <p:blipFill>
            <a:blip r:embed="rId3"/>
            <a:stretch>
              <a:fillRect/>
            </a:stretch>
          </p:blipFill>
          <p:spPr>
            <a:xfrm>
              <a:off x="4114801" y="2145321"/>
              <a:ext cx="1371599" cy="1925515"/>
            </a:xfrm>
            <a:prstGeom prst="rect">
              <a:avLst/>
            </a:prstGeom>
          </p:spPr>
        </p:pic>
      </p:grpSp>
      <p:pic>
        <p:nvPicPr>
          <p:cNvPr id="11" name="Picture 10"/>
          <p:cNvPicPr>
            <a:picLocks noChangeAspect="1"/>
          </p:cNvPicPr>
          <p:nvPr/>
        </p:nvPicPr>
        <p:blipFill>
          <a:blip r:embed="rId4"/>
          <a:stretch>
            <a:fillRect/>
          </a:stretch>
        </p:blipFill>
        <p:spPr>
          <a:xfrm>
            <a:off x="1600205" y="2902896"/>
            <a:ext cx="1474839" cy="280220"/>
          </a:xfrm>
          <a:prstGeom prst="rect">
            <a:avLst/>
          </a:prstGeom>
        </p:spPr>
      </p:pic>
      <p:sp>
        <p:nvSpPr>
          <p:cNvPr id="12" name="Rectangle 11"/>
          <p:cNvSpPr/>
          <p:nvPr/>
        </p:nvSpPr>
        <p:spPr>
          <a:xfrm>
            <a:off x="1959623" y="1999849"/>
            <a:ext cx="915122" cy="300082"/>
          </a:xfrm>
          <a:prstGeom prst="rect">
            <a:avLst/>
          </a:prstGeom>
        </p:spPr>
        <p:txBody>
          <a:bodyPr wrap="none">
            <a:spAutoFit/>
          </a:bodyPr>
          <a:lstStyle/>
          <a:p>
            <a:r>
              <a:rPr lang="en-US" sz="1350" dirty="0"/>
              <a:t>YAHOO!®</a:t>
            </a:r>
          </a:p>
        </p:txBody>
      </p:sp>
      <p:sp>
        <p:nvSpPr>
          <p:cNvPr id="13" name="TextBox 12"/>
          <p:cNvSpPr txBox="1"/>
          <p:nvPr/>
        </p:nvSpPr>
        <p:spPr>
          <a:xfrm>
            <a:off x="2046312" y="761217"/>
            <a:ext cx="4743450" cy="514350"/>
          </a:xfrm>
          <a:prstGeom prst="rect">
            <a:avLst/>
          </a:prstGeom>
          <a:noFill/>
          <a:ln>
            <a:noFill/>
          </a:ln>
        </p:spPr>
        <p:txBody>
          <a:bodyPr wrap="square" rtlCol="0">
            <a:noAutofit/>
          </a:bodyPr>
          <a:lstStyle/>
          <a:p>
            <a:pPr>
              <a:spcBef>
                <a:spcPct val="0"/>
              </a:spcBef>
            </a:pPr>
            <a:r>
              <a:rPr lang="en-US" sz="3000" dirty="0">
                <a:solidFill>
                  <a:srgbClr val="00408C"/>
                </a:solidFill>
                <a:latin typeface="+mj-lt"/>
                <a:ea typeface="+mj-ea"/>
                <a:cs typeface="+mj-cs"/>
              </a:rPr>
              <a:t>Examples of trademarks</a:t>
            </a:r>
          </a:p>
        </p:txBody>
      </p:sp>
      <p:sp>
        <p:nvSpPr>
          <p:cNvPr id="15" name="TextBox 14"/>
          <p:cNvSpPr txBox="1"/>
          <p:nvPr/>
        </p:nvSpPr>
        <p:spPr>
          <a:xfrm>
            <a:off x="1803937" y="2392351"/>
            <a:ext cx="1530677" cy="363903"/>
          </a:xfrm>
          <a:prstGeom prst="rect">
            <a:avLst/>
          </a:prstGeom>
          <a:noFill/>
          <a:ln>
            <a:noFill/>
          </a:ln>
        </p:spPr>
        <p:txBody>
          <a:bodyPr wrap="none" rtlCol="0">
            <a:noAutofit/>
          </a:bodyPr>
          <a:lstStyle/>
          <a:p>
            <a:r>
              <a:rPr lang="en-US" sz="1200" dirty="0"/>
              <a:t>Plain word trademark</a:t>
            </a:r>
          </a:p>
        </p:txBody>
      </p:sp>
      <p:sp>
        <p:nvSpPr>
          <p:cNvPr id="16" name="TextBox 15"/>
          <p:cNvSpPr txBox="1"/>
          <p:nvPr/>
        </p:nvSpPr>
        <p:spPr>
          <a:xfrm>
            <a:off x="3800475" y="4069450"/>
            <a:ext cx="1485900" cy="363903"/>
          </a:xfrm>
          <a:prstGeom prst="rect">
            <a:avLst/>
          </a:prstGeom>
          <a:noFill/>
          <a:ln>
            <a:noFill/>
          </a:ln>
        </p:spPr>
        <p:txBody>
          <a:bodyPr wrap="none" rtlCol="0">
            <a:noAutofit/>
          </a:bodyPr>
          <a:lstStyle/>
          <a:p>
            <a:r>
              <a:rPr lang="en-US" sz="1200" dirty="0"/>
              <a:t>Figurative trademark</a:t>
            </a:r>
          </a:p>
        </p:txBody>
      </p:sp>
      <p:sp>
        <p:nvSpPr>
          <p:cNvPr id="17" name="TextBox 16"/>
          <p:cNvSpPr txBox="1"/>
          <p:nvPr/>
        </p:nvSpPr>
        <p:spPr>
          <a:xfrm>
            <a:off x="2046312" y="3371180"/>
            <a:ext cx="1371600" cy="363903"/>
          </a:xfrm>
          <a:prstGeom prst="rect">
            <a:avLst/>
          </a:prstGeom>
          <a:noFill/>
          <a:ln>
            <a:noFill/>
          </a:ln>
        </p:spPr>
        <p:txBody>
          <a:bodyPr wrap="none" rtlCol="0">
            <a:noAutofit/>
          </a:bodyPr>
          <a:lstStyle/>
          <a:p>
            <a:r>
              <a:rPr lang="en-US" sz="1200" dirty="0"/>
              <a:t>Stylized word mark</a:t>
            </a:r>
          </a:p>
        </p:txBody>
      </p:sp>
      <p:pic>
        <p:nvPicPr>
          <p:cNvPr id="19" name="Picture 18"/>
          <p:cNvPicPr>
            <a:picLocks noChangeAspect="1"/>
          </p:cNvPicPr>
          <p:nvPr/>
        </p:nvPicPr>
        <p:blipFill>
          <a:blip r:embed="rId5"/>
          <a:stretch>
            <a:fillRect/>
          </a:stretch>
        </p:blipFill>
        <p:spPr>
          <a:xfrm>
            <a:off x="5715007" y="2025305"/>
            <a:ext cx="1778663" cy="1426588"/>
          </a:xfrm>
          <a:prstGeom prst="rect">
            <a:avLst/>
          </a:prstGeom>
        </p:spPr>
      </p:pic>
      <p:sp>
        <p:nvSpPr>
          <p:cNvPr id="20" name="TextBox 19"/>
          <p:cNvSpPr txBox="1"/>
          <p:nvPr/>
        </p:nvSpPr>
        <p:spPr>
          <a:xfrm>
            <a:off x="5886450" y="3633481"/>
            <a:ext cx="1428750" cy="570860"/>
          </a:xfrm>
          <a:prstGeom prst="rect">
            <a:avLst/>
          </a:prstGeom>
          <a:noFill/>
          <a:ln>
            <a:noFill/>
          </a:ln>
        </p:spPr>
        <p:txBody>
          <a:bodyPr wrap="square" rtlCol="0">
            <a:noAutofit/>
          </a:bodyPr>
          <a:lstStyle/>
          <a:p>
            <a:r>
              <a:rPr lang="en-US" sz="1200" dirty="0"/>
              <a:t>Trademark with figurative elements and words</a:t>
            </a:r>
          </a:p>
        </p:txBody>
      </p:sp>
      <p:pic>
        <p:nvPicPr>
          <p:cNvPr id="21" name="Picture 20"/>
          <p:cNvPicPr>
            <a:picLocks noChangeAspect="1"/>
          </p:cNvPicPr>
          <p:nvPr/>
        </p:nvPicPr>
        <p:blipFill>
          <a:blip r:embed="rId6"/>
          <a:stretch>
            <a:fillRect/>
          </a:stretch>
        </p:blipFill>
        <p:spPr>
          <a:xfrm>
            <a:off x="1663690" y="4782646"/>
            <a:ext cx="1415846" cy="656303"/>
          </a:xfrm>
          <a:prstGeom prst="rect">
            <a:avLst/>
          </a:prstGeom>
        </p:spPr>
      </p:pic>
      <p:sp>
        <p:nvSpPr>
          <p:cNvPr id="22" name="TextBox 21"/>
          <p:cNvSpPr txBox="1"/>
          <p:nvPr/>
        </p:nvSpPr>
        <p:spPr>
          <a:xfrm>
            <a:off x="1576442" y="4143623"/>
            <a:ext cx="1885950" cy="579454"/>
          </a:xfrm>
          <a:prstGeom prst="rect">
            <a:avLst/>
          </a:prstGeom>
          <a:noFill/>
          <a:ln>
            <a:noFill/>
          </a:ln>
        </p:spPr>
        <p:txBody>
          <a:bodyPr wrap="square" rtlCol="0">
            <a:noAutofit/>
          </a:bodyPr>
          <a:lstStyle/>
          <a:p>
            <a:r>
              <a:rPr lang="en-US" sz="1200" dirty="0"/>
              <a:t>Non traditional trademark – single </a:t>
            </a:r>
            <a:r>
              <a:rPr lang="en-US" sz="1200" dirty="0" err="1"/>
              <a:t>colour</a:t>
            </a:r>
            <a:r>
              <a:rPr lang="en-US" sz="1200" dirty="0"/>
              <a:t> (lilac)</a:t>
            </a:r>
          </a:p>
        </p:txBody>
      </p:sp>
      <p:pic>
        <p:nvPicPr>
          <p:cNvPr id="23" name="Picture 22"/>
          <p:cNvPicPr>
            <a:picLocks noChangeAspect="1"/>
          </p:cNvPicPr>
          <p:nvPr/>
        </p:nvPicPr>
        <p:blipFill>
          <a:blip r:embed="rId7"/>
          <a:stretch>
            <a:fillRect/>
          </a:stretch>
        </p:blipFill>
        <p:spPr>
          <a:xfrm>
            <a:off x="5886457" y="4433350"/>
            <a:ext cx="412955" cy="1231490"/>
          </a:xfrm>
          <a:prstGeom prst="rect">
            <a:avLst/>
          </a:prstGeom>
        </p:spPr>
      </p:pic>
      <p:sp>
        <p:nvSpPr>
          <p:cNvPr id="24" name="TextBox 23"/>
          <p:cNvSpPr txBox="1"/>
          <p:nvPr/>
        </p:nvSpPr>
        <p:spPr>
          <a:xfrm>
            <a:off x="3800478" y="4753142"/>
            <a:ext cx="2085974" cy="685800"/>
          </a:xfrm>
          <a:prstGeom prst="rect">
            <a:avLst/>
          </a:prstGeom>
          <a:noFill/>
          <a:ln>
            <a:noFill/>
          </a:ln>
        </p:spPr>
        <p:txBody>
          <a:bodyPr wrap="none" rtlCol="0">
            <a:noAutofit/>
          </a:bodyPr>
          <a:lstStyle/>
          <a:p>
            <a:r>
              <a:rPr lang="en-US" sz="1200" dirty="0"/>
              <a:t>Three dimensional trademark</a:t>
            </a:r>
          </a:p>
          <a:p>
            <a:r>
              <a:rPr lang="en-US" sz="1200" dirty="0"/>
              <a:t> – shape of product</a:t>
            </a:r>
          </a:p>
        </p:txBody>
      </p:sp>
    </p:spTree>
    <p:extLst>
      <p:ext uri="{BB962C8B-B14F-4D97-AF65-F5344CB8AC3E}">
        <p14:creationId xmlns:p14="http://schemas.microsoft.com/office/powerpoint/2010/main" val="7291473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bwMode="auto">
          <a:xfrm>
            <a:off x="748781" y="733961"/>
            <a:ext cx="5457825" cy="1165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normAutofit/>
          </a:bodyPr>
          <a:lst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a:lstStyle>
          <a:p>
            <a:r>
              <a:rPr lang="en-US" sz="3000" dirty="0">
                <a:solidFill>
                  <a:schemeClr val="tx1"/>
                </a:solidFill>
              </a:rPr>
              <a:t>Three dimensional trademark </a:t>
            </a:r>
            <a:endParaRPr lang="en-US" altLang="en-US" kern="0" dirty="0">
              <a:solidFill>
                <a:schemeClr val="tx1"/>
              </a:solidFill>
            </a:endParaRPr>
          </a:p>
        </p:txBody>
      </p:sp>
      <p:sp>
        <p:nvSpPr>
          <p:cNvPr id="3" name="Content Placeholder 2"/>
          <p:cNvSpPr>
            <a:spLocks noGrp="1"/>
          </p:cNvSpPr>
          <p:nvPr>
            <p:ph idx="1"/>
          </p:nvPr>
        </p:nvSpPr>
        <p:spPr>
          <a:xfrm>
            <a:off x="1210419" y="2006354"/>
            <a:ext cx="6619413" cy="3653655"/>
          </a:xfrm>
        </p:spPr>
        <p:txBody>
          <a:bodyPr/>
          <a:lstStyle/>
          <a:p>
            <a:pPr algn="just"/>
            <a:r>
              <a:rPr lang="en-US" dirty="0"/>
              <a:t>The shape of a product </a:t>
            </a:r>
            <a:r>
              <a:rPr lang="en-US" dirty="0" smtClean="0"/>
              <a:t>is </a:t>
            </a:r>
            <a:r>
              <a:rPr lang="en-US" dirty="0"/>
              <a:t>usually </a:t>
            </a:r>
            <a:r>
              <a:rPr lang="en-US" dirty="0" smtClean="0"/>
              <a:t>protected through an </a:t>
            </a:r>
            <a:r>
              <a:rPr lang="en-US" b="1" dirty="0"/>
              <a:t>industrial </a:t>
            </a:r>
            <a:r>
              <a:rPr lang="en-US" b="1" dirty="0" smtClean="0"/>
              <a:t>design right. </a:t>
            </a:r>
          </a:p>
          <a:p>
            <a:pPr algn="just"/>
            <a:r>
              <a:rPr lang="en-US" dirty="0" smtClean="0"/>
              <a:t>Once that shape has acquired a distinctive character </a:t>
            </a:r>
            <a:r>
              <a:rPr lang="en-US" dirty="0"/>
              <a:t>through </a:t>
            </a:r>
            <a:r>
              <a:rPr lang="en-US" dirty="0" smtClean="0"/>
              <a:t>use and thus performs the function of a trademark, then in most countries a </a:t>
            </a:r>
            <a:r>
              <a:rPr lang="en-US" i="1" dirty="0" smtClean="0"/>
              <a:t>three-dimensional trademark </a:t>
            </a:r>
            <a:r>
              <a:rPr lang="en-US" dirty="0" smtClean="0"/>
              <a:t>may be sought.</a:t>
            </a:r>
          </a:p>
          <a:p>
            <a:pPr algn="just"/>
            <a:r>
              <a:rPr lang="en-US" dirty="0" smtClean="0"/>
              <a:t>The TOBLERONE chocolate shape is a registered trademark of Kraft Foods</a:t>
            </a:r>
          </a:p>
          <a:p>
            <a:pPr marL="0" indent="0" algn="just">
              <a:buNone/>
            </a:pPr>
            <a:endParaRPr lang="en-US" dirty="0" smtClean="0"/>
          </a:p>
        </p:txBody>
      </p:sp>
      <p:pic>
        <p:nvPicPr>
          <p:cNvPr id="2" name="Picture 1"/>
          <p:cNvPicPr>
            <a:picLocks noChangeAspect="1"/>
          </p:cNvPicPr>
          <p:nvPr/>
        </p:nvPicPr>
        <p:blipFill>
          <a:blip r:embed="rId3"/>
          <a:stretch>
            <a:fillRect/>
          </a:stretch>
        </p:blipFill>
        <p:spPr>
          <a:xfrm>
            <a:off x="4686300" y="4400550"/>
            <a:ext cx="1600200" cy="800100"/>
          </a:xfrm>
          <a:prstGeom prst="rect">
            <a:avLst/>
          </a:prstGeom>
        </p:spPr>
      </p:pic>
    </p:spTree>
    <p:extLst>
      <p:ext uri="{BB962C8B-B14F-4D97-AF65-F5344CB8AC3E}">
        <p14:creationId xmlns:p14="http://schemas.microsoft.com/office/powerpoint/2010/main" val="3892821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14836" y="790140"/>
            <a:ext cx="6524981" cy="962185"/>
          </a:xfrm>
        </p:spPr>
        <p:txBody>
          <a:bodyPr/>
          <a:lstStyle/>
          <a:p>
            <a:pPr algn="ctr"/>
            <a:r>
              <a:rPr lang="en-US" sz="3000" dirty="0">
                <a:solidFill>
                  <a:prstClr val="black">
                    <a:lumMod val="95000"/>
                    <a:lumOff val="5000"/>
                  </a:prstClr>
                </a:solidFill>
              </a:rPr>
              <a:t>Outline</a:t>
            </a:r>
            <a:endParaRPr lang="en-US" sz="3000" b="1" dirty="0"/>
          </a:p>
        </p:txBody>
      </p:sp>
      <p:sp>
        <p:nvSpPr>
          <p:cNvPr id="5" name="Rectangle 3"/>
          <p:cNvSpPr txBox="1">
            <a:spLocks noChangeArrowheads="1"/>
          </p:cNvSpPr>
          <p:nvPr/>
        </p:nvSpPr>
        <p:spPr bwMode="auto">
          <a:xfrm>
            <a:off x="1397410" y="2501696"/>
            <a:ext cx="6172200" cy="2854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304793" indent="-304793">
              <a:spcBef>
                <a:spcPts val="0"/>
              </a:spcBef>
              <a:spcAft>
                <a:spcPts val="900"/>
              </a:spcAft>
            </a:pPr>
            <a:r>
              <a:rPr lang="en-GB" altLang="en-US" sz="1800" kern="0" dirty="0">
                <a:solidFill>
                  <a:schemeClr val="bg2"/>
                </a:solidFill>
              </a:rPr>
              <a:t>Trademarks</a:t>
            </a:r>
            <a:r>
              <a:rPr lang="en-GB" altLang="en-US" sz="1800" b="1" kern="0" dirty="0"/>
              <a:t> </a:t>
            </a:r>
          </a:p>
          <a:p>
            <a:pPr marL="304793" indent="-304793">
              <a:spcBef>
                <a:spcPts val="0"/>
              </a:spcBef>
              <a:spcAft>
                <a:spcPts val="900"/>
              </a:spcAft>
            </a:pPr>
            <a:r>
              <a:rPr lang="en-GB" altLang="en-US" sz="1800" kern="0" dirty="0">
                <a:solidFill>
                  <a:schemeClr val="bg2"/>
                </a:solidFill>
              </a:rPr>
              <a:t>Types of trademarks</a:t>
            </a:r>
          </a:p>
          <a:p>
            <a:pPr marL="304793" indent="-304793">
              <a:spcBef>
                <a:spcPts val="0"/>
              </a:spcBef>
              <a:spcAft>
                <a:spcPts val="900"/>
              </a:spcAft>
            </a:pPr>
            <a:r>
              <a:rPr lang="en-US" sz="1800" dirty="0">
                <a:solidFill>
                  <a:schemeClr val="bg2"/>
                </a:solidFill>
              </a:rPr>
              <a:t>Creating</a:t>
            </a:r>
            <a:r>
              <a:rPr lang="en-GB" altLang="en-US" sz="1800" kern="0" dirty="0">
                <a:solidFill>
                  <a:schemeClr val="bg2"/>
                </a:solidFill>
              </a:rPr>
              <a:t> Trademarks</a:t>
            </a:r>
          </a:p>
          <a:p>
            <a:pPr marL="304793" indent="-304793">
              <a:spcBef>
                <a:spcPts val="0"/>
              </a:spcBef>
              <a:spcAft>
                <a:spcPts val="900"/>
              </a:spcAft>
            </a:pPr>
            <a:r>
              <a:rPr lang="en-US" sz="1800" dirty="0">
                <a:solidFill>
                  <a:schemeClr val="bg2"/>
                </a:solidFill>
              </a:rPr>
              <a:t>Protecting</a:t>
            </a:r>
            <a:r>
              <a:rPr lang="en-GB" altLang="en-US" sz="1800" kern="0" dirty="0">
                <a:solidFill>
                  <a:schemeClr val="bg2"/>
                </a:solidFill>
              </a:rPr>
              <a:t> Trademarks</a:t>
            </a:r>
          </a:p>
          <a:p>
            <a:pPr marL="304793" indent="-304793">
              <a:spcBef>
                <a:spcPts val="0"/>
              </a:spcBef>
              <a:spcAft>
                <a:spcPts val="900"/>
              </a:spcAft>
            </a:pPr>
            <a:r>
              <a:rPr lang="en-US" altLang="en-US" sz="1800" b="1" kern="0" dirty="0"/>
              <a:t>Trademarks Abroad</a:t>
            </a:r>
            <a:endParaRPr lang="en-GB" altLang="en-US" sz="1800" b="1" kern="0" dirty="0"/>
          </a:p>
          <a:p>
            <a:pPr marL="304793" indent="-304793">
              <a:spcBef>
                <a:spcPts val="0"/>
              </a:spcBef>
              <a:spcAft>
                <a:spcPts val="900"/>
              </a:spcAft>
            </a:pPr>
            <a:r>
              <a:rPr lang="en-GB" altLang="en-US" sz="1800" kern="0" dirty="0">
                <a:solidFill>
                  <a:schemeClr val="bg2"/>
                </a:solidFill>
              </a:rPr>
              <a:t>Using Trademarks</a:t>
            </a:r>
          </a:p>
          <a:p>
            <a:pPr marL="304793" indent="-304793">
              <a:spcBef>
                <a:spcPts val="0"/>
              </a:spcBef>
              <a:spcAft>
                <a:spcPts val="900"/>
              </a:spcAft>
            </a:pPr>
            <a:r>
              <a:rPr lang="en-GB" altLang="en-US" sz="1800" kern="0" dirty="0">
                <a:solidFill>
                  <a:schemeClr val="bg2"/>
                </a:solidFill>
              </a:rPr>
              <a:t>Commercializing Trademarks</a:t>
            </a:r>
          </a:p>
          <a:p>
            <a:pPr marL="304793" indent="-304793">
              <a:spcBef>
                <a:spcPts val="0"/>
              </a:spcBef>
              <a:spcAft>
                <a:spcPts val="900"/>
              </a:spcAft>
            </a:pPr>
            <a:r>
              <a:rPr lang="en-GB" altLang="en-US" sz="1800" kern="0" dirty="0">
                <a:solidFill>
                  <a:schemeClr val="bg2"/>
                </a:solidFill>
              </a:rPr>
              <a:t>Enforcing Trademarks</a:t>
            </a:r>
          </a:p>
        </p:txBody>
      </p:sp>
    </p:spTree>
    <p:extLst>
      <p:ext uri="{BB962C8B-B14F-4D97-AF65-F5344CB8AC3E}">
        <p14:creationId xmlns:p14="http://schemas.microsoft.com/office/powerpoint/2010/main" val="1654681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672" y="1066525"/>
            <a:ext cx="7290054" cy="634475"/>
          </a:xfrm>
        </p:spPr>
        <p:txBody>
          <a:bodyPr>
            <a:noAutofit/>
          </a:bodyPr>
          <a:lstStyle/>
          <a:p>
            <a:r>
              <a:rPr lang="en-US" sz="3000" dirty="0">
                <a:solidFill>
                  <a:schemeClr val="tx1"/>
                </a:solidFill>
              </a:rPr>
              <a:t>Territoriality of trademark rights</a:t>
            </a:r>
            <a:br>
              <a:rPr lang="en-US" sz="3000" dirty="0">
                <a:solidFill>
                  <a:schemeClr val="tx1"/>
                </a:solidFill>
              </a:rPr>
            </a:br>
            <a:endParaRPr lang="en-US" sz="3000" dirty="0">
              <a:solidFill>
                <a:schemeClr val="tx1"/>
              </a:solidFill>
            </a:endParaRPr>
          </a:p>
        </p:txBody>
      </p:sp>
      <p:sp>
        <p:nvSpPr>
          <p:cNvPr id="3" name="Content Placeholder 2"/>
          <p:cNvSpPr>
            <a:spLocks noGrp="1"/>
          </p:cNvSpPr>
          <p:nvPr>
            <p:ph idx="1"/>
          </p:nvPr>
        </p:nvSpPr>
        <p:spPr>
          <a:xfrm>
            <a:off x="1148548" y="2032987"/>
            <a:ext cx="6618303" cy="3888418"/>
          </a:xfrm>
        </p:spPr>
        <p:txBody>
          <a:bodyPr>
            <a:normAutofit fontScale="77500" lnSpcReduction="20000"/>
          </a:bodyPr>
          <a:lstStyle/>
          <a:p>
            <a:r>
              <a:rPr lang="en-US" sz="2900" dirty="0"/>
              <a:t>Trademark rights are confined to the country (or region) for which they were granted. A trademark granted in country A is valid only in that country unless the trademark is considered to be a well-known mark. </a:t>
            </a:r>
          </a:p>
          <a:p>
            <a:r>
              <a:rPr lang="en-US" sz="2900" dirty="0"/>
              <a:t>If company plans to enter global markets, then registering in the countries of interest should be considered. </a:t>
            </a:r>
          </a:p>
          <a:p>
            <a:pPr algn="just"/>
            <a:r>
              <a:rPr lang="en-US" sz="2900" dirty="0"/>
              <a:t>Right of priority – An international application must be filed within six months of the date of the first application to benefit from what is called the priority date, the date of first filing. In other words, if an application is filed within six months of the first application and the application is successful, it will be regarded as having taken effect from the first filing date. </a:t>
            </a:r>
          </a:p>
          <a:p>
            <a:pPr algn="just"/>
            <a:endParaRPr lang="en-US" kern="1200" dirty="0">
              <a:latin typeface="Arial" charset="0"/>
              <a:cs typeface="Arial" charset="0"/>
            </a:endParaRPr>
          </a:p>
          <a:p>
            <a:endParaRPr lang="en-US" dirty="0"/>
          </a:p>
        </p:txBody>
      </p:sp>
    </p:spTree>
    <p:extLst>
      <p:ext uri="{BB962C8B-B14F-4D97-AF65-F5344CB8AC3E}">
        <p14:creationId xmlns:p14="http://schemas.microsoft.com/office/powerpoint/2010/main" val="34482746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H" sz="3000" dirty="0" err="1">
                <a:solidFill>
                  <a:schemeClr val="tx1"/>
                </a:solidFill>
              </a:rPr>
              <a:t>Registering</a:t>
            </a:r>
            <a:r>
              <a:rPr lang="fr-CH" sz="3000" dirty="0">
                <a:solidFill>
                  <a:schemeClr val="tx1"/>
                </a:solidFill>
              </a:rPr>
              <a:t> a </a:t>
            </a:r>
            <a:r>
              <a:rPr lang="fr-CH" sz="3000" dirty="0" err="1">
                <a:solidFill>
                  <a:schemeClr val="tx1"/>
                </a:solidFill>
              </a:rPr>
              <a:t>trademark</a:t>
            </a:r>
            <a:r>
              <a:rPr lang="fr-CH" sz="3000" dirty="0">
                <a:solidFill>
                  <a:schemeClr val="tx1"/>
                </a:solidFill>
              </a:rPr>
              <a:t> </a:t>
            </a:r>
            <a:r>
              <a:rPr lang="fr-CH" sz="3000" dirty="0" err="1">
                <a:solidFill>
                  <a:schemeClr val="tx1"/>
                </a:solidFill>
              </a:rPr>
              <a:t>abroad</a:t>
            </a:r>
            <a:endParaRPr lang="en-US" sz="3000" dirty="0">
              <a:solidFill>
                <a:schemeClr val="tx1"/>
              </a:solidFill>
            </a:endParaRPr>
          </a:p>
        </p:txBody>
      </p:sp>
      <p:sp>
        <p:nvSpPr>
          <p:cNvPr id="3" name="Content Placeholder 2"/>
          <p:cNvSpPr>
            <a:spLocks noGrp="1"/>
          </p:cNvSpPr>
          <p:nvPr>
            <p:ph idx="1"/>
          </p:nvPr>
        </p:nvSpPr>
        <p:spPr/>
        <p:txBody>
          <a:bodyPr/>
          <a:lstStyle/>
          <a:p>
            <a:r>
              <a:rPr lang="en-US" sz="2400" dirty="0" smtClean="0"/>
              <a:t>The </a:t>
            </a:r>
            <a:r>
              <a:rPr lang="en-US" sz="2400" dirty="0"/>
              <a:t>national route. A</a:t>
            </a:r>
            <a:r>
              <a:rPr lang="en-US" sz="2400" dirty="0" smtClean="0"/>
              <a:t>pply </a:t>
            </a:r>
            <a:r>
              <a:rPr lang="en-US" sz="2400" dirty="0"/>
              <a:t>to the trademark office of each country </a:t>
            </a:r>
            <a:r>
              <a:rPr lang="en-US" sz="2400" dirty="0" smtClean="0"/>
              <a:t>of interest.</a:t>
            </a:r>
            <a:endParaRPr lang="en-US" sz="2400" dirty="0"/>
          </a:p>
          <a:p>
            <a:r>
              <a:rPr lang="en-US" sz="2400" dirty="0"/>
              <a:t>The regional route. </a:t>
            </a:r>
            <a:r>
              <a:rPr lang="en-US" sz="2400" dirty="0" smtClean="0"/>
              <a:t>Apply where there are regional trademark offices for effect in member countries of that regional office. </a:t>
            </a:r>
          </a:p>
          <a:p>
            <a:pPr lvl="1"/>
            <a:r>
              <a:rPr lang="en-US" sz="1400" dirty="0"/>
              <a:t>the African Regional Intellectual Property Organization (ARIPO)</a:t>
            </a:r>
          </a:p>
          <a:p>
            <a:pPr lvl="1"/>
            <a:r>
              <a:rPr lang="en-US" sz="1400" dirty="0"/>
              <a:t>the Benelux Office for Intellectual Property (BOIP) for protection in Belgium, the Netherlands and Luxembourg;</a:t>
            </a:r>
          </a:p>
          <a:p>
            <a:pPr lvl="1"/>
            <a:r>
              <a:rPr lang="en-US" sz="1400" dirty="0"/>
              <a:t>the European Union Intellectual Property Office (EUIPO) for Community Trademarks (CTM) in the Member States of the European Union</a:t>
            </a:r>
          </a:p>
          <a:p>
            <a:pPr lvl="1"/>
            <a:r>
              <a:rPr lang="en-US" sz="1400" dirty="0"/>
              <a:t>the </a:t>
            </a:r>
            <a:r>
              <a:rPr lang="en-US" sz="1400" dirty="0" err="1"/>
              <a:t>Organisation</a:t>
            </a:r>
            <a:r>
              <a:rPr lang="en-US" sz="1400" dirty="0"/>
              <a:t> </a:t>
            </a:r>
            <a:r>
              <a:rPr lang="en-US" sz="1400" dirty="0" err="1"/>
              <a:t>Africaine</a:t>
            </a:r>
            <a:r>
              <a:rPr lang="en-US" sz="1400" dirty="0"/>
              <a:t> de la </a:t>
            </a:r>
            <a:r>
              <a:rPr lang="en-US" sz="1400" dirty="0" err="1"/>
              <a:t>Propriété</a:t>
            </a:r>
            <a:r>
              <a:rPr lang="en-US" sz="1400" dirty="0"/>
              <a:t> </a:t>
            </a:r>
            <a:r>
              <a:rPr lang="en-US" sz="1400" dirty="0" err="1"/>
              <a:t>Intellectuelle</a:t>
            </a:r>
            <a:r>
              <a:rPr lang="en-US" sz="1400" dirty="0"/>
              <a:t> (OAPI) for protection in French-speaking African countries (www.oapi.int); and</a:t>
            </a:r>
          </a:p>
          <a:p>
            <a:pPr lvl="1"/>
            <a:r>
              <a:rPr lang="en-US" sz="1400" dirty="0"/>
              <a:t>the Gulf Cooperation Council (GCC).</a:t>
            </a:r>
          </a:p>
          <a:p>
            <a:endParaRPr lang="en-US" dirty="0"/>
          </a:p>
          <a:p>
            <a:pPr marL="0" indent="0">
              <a:buNone/>
            </a:pPr>
            <a:endParaRPr lang="en-US" dirty="0"/>
          </a:p>
        </p:txBody>
      </p:sp>
    </p:spTree>
    <p:extLst>
      <p:ext uri="{BB962C8B-B14F-4D97-AF65-F5344CB8AC3E}">
        <p14:creationId xmlns:p14="http://schemas.microsoft.com/office/powerpoint/2010/main" val="14570508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861138" y="1030000"/>
            <a:ext cx="6710517" cy="647309"/>
          </a:xfrm>
        </p:spPr>
        <p:txBody>
          <a:bodyPr>
            <a:normAutofit/>
          </a:bodyPr>
          <a:lstStyle/>
          <a:p>
            <a:r>
              <a:rPr lang="en-US" altLang="en-US" sz="3000" dirty="0">
                <a:solidFill>
                  <a:schemeClr val="tx1"/>
                </a:solidFill>
              </a:rPr>
              <a:t>International Route - The Madrid System </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3572" t="11535" r="3333" b="3621"/>
          <a:stretch/>
        </p:blipFill>
        <p:spPr>
          <a:xfrm>
            <a:off x="1200151" y="2013341"/>
            <a:ext cx="6230459" cy="2721631"/>
          </a:xfrm>
          <a:prstGeom prst="rect">
            <a:avLst/>
          </a:prstGeom>
          <a:ln>
            <a:solidFill>
              <a:srgbClr val="C00000"/>
            </a:solidFill>
          </a:ln>
          <a:effectLst>
            <a:outerShdw blurRad="63500" sx="102000" sy="102000" algn="ctr" rotWithShape="0">
              <a:prstClr val="black">
                <a:alpha val="40000"/>
              </a:prstClr>
            </a:outerShdw>
            <a:softEdge rad="112500"/>
          </a:effectLst>
        </p:spPr>
      </p:pic>
      <p:sp>
        <p:nvSpPr>
          <p:cNvPr id="3" name="TextBox 2"/>
          <p:cNvSpPr txBox="1"/>
          <p:nvPr/>
        </p:nvSpPr>
        <p:spPr>
          <a:xfrm>
            <a:off x="1200150" y="4944906"/>
            <a:ext cx="4914900" cy="628650"/>
          </a:xfrm>
          <a:prstGeom prst="rect">
            <a:avLst/>
          </a:prstGeom>
          <a:noFill/>
          <a:ln>
            <a:solidFill>
              <a:schemeClr val="bg1"/>
            </a:solidFill>
          </a:ln>
        </p:spPr>
        <p:txBody>
          <a:bodyPr wrap="square" rtlCol="0">
            <a:noAutofit/>
          </a:bodyPr>
          <a:lstStyle/>
          <a:p>
            <a:pPr marL="0" lvl="1">
              <a:defRPr/>
            </a:pPr>
            <a:r>
              <a:rPr lang="en-US" sz="1350" b="1" dirty="0">
                <a:solidFill>
                  <a:srgbClr val="990033"/>
                </a:solidFill>
                <a:latin typeface="Arial" panose="020B0604020202020204" pitchFamily="34" charset="0"/>
                <a:ea typeface="ＭＳ Ｐゴシック" pitchFamily="34" charset="-128"/>
                <a:cs typeface="Arial" panose="020B0604020202020204" pitchFamily="34" charset="0"/>
              </a:rPr>
              <a:t>Note: As of June, 2022 the Madrid Union has 112 members, covering 128 countries. These members represent more than 80% of world trade.</a:t>
            </a:r>
          </a:p>
        </p:txBody>
      </p:sp>
    </p:spTree>
    <p:extLst>
      <p:ext uri="{BB962C8B-B14F-4D97-AF65-F5344CB8AC3E}">
        <p14:creationId xmlns:p14="http://schemas.microsoft.com/office/powerpoint/2010/main" val="487678451"/>
      </p:ext>
    </p:extLst>
  </p:cSld>
  <p:clrMapOvr>
    <a:masterClrMapping/>
  </p:clrMapOvr>
  <mc:AlternateContent xmlns:mc="http://schemas.openxmlformats.org/markup-compatibility/2006" xmlns:p14="http://schemas.microsoft.com/office/powerpoint/2010/main">
    <mc:Choice Requires="p14">
      <p:transition spd="slow" p14:dur="3000">
        <p:cover/>
      </p:transition>
    </mc:Choice>
    <mc:Fallback xmlns="">
      <p:transition spd="slow">
        <p:cover/>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bwMode="auto">
          <a:xfrm>
            <a:off x="921774" y="1415377"/>
            <a:ext cx="61722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normAutofit/>
          </a:bodyPr>
          <a:lst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a:lstStyle>
          <a:p>
            <a:r>
              <a:rPr lang="en-US" sz="3000" dirty="0">
                <a:solidFill>
                  <a:schemeClr val="tx1"/>
                </a:solidFill>
              </a:rPr>
              <a:t>Transliteration of a trademark</a:t>
            </a:r>
            <a:endParaRPr lang="en-US" altLang="en-US" sz="2100" kern="0" dirty="0">
              <a:solidFill>
                <a:schemeClr val="tx1"/>
              </a:solidFill>
            </a:endParaRPr>
          </a:p>
        </p:txBody>
      </p:sp>
      <p:sp>
        <p:nvSpPr>
          <p:cNvPr id="3" name="Content Placeholder 2"/>
          <p:cNvSpPr>
            <a:spLocks noGrp="1"/>
          </p:cNvSpPr>
          <p:nvPr>
            <p:ph idx="1"/>
          </p:nvPr>
        </p:nvSpPr>
        <p:spPr>
          <a:xfrm>
            <a:off x="1512053" y="2361592"/>
            <a:ext cx="6172200" cy="2314079"/>
          </a:xfrm>
        </p:spPr>
        <p:txBody>
          <a:bodyPr>
            <a:normAutofit fontScale="92500" lnSpcReduction="20000"/>
          </a:bodyPr>
          <a:lstStyle/>
          <a:p>
            <a:pPr algn="just"/>
            <a:r>
              <a:rPr lang="en-US" dirty="0" smtClean="0"/>
              <a:t>Translation</a:t>
            </a:r>
            <a:r>
              <a:rPr lang="en-US" b="1" dirty="0" smtClean="0"/>
              <a:t> </a:t>
            </a:r>
            <a:r>
              <a:rPr lang="en-US" dirty="0"/>
              <a:t>simply means taking words in one language and identifying their </a:t>
            </a:r>
            <a:r>
              <a:rPr lang="en-US" i="1" dirty="0" smtClean="0"/>
              <a:t>meaningful </a:t>
            </a:r>
            <a:r>
              <a:rPr lang="en-US" dirty="0"/>
              <a:t>equivalent in another language. </a:t>
            </a:r>
            <a:endParaRPr lang="en-US" dirty="0" smtClean="0"/>
          </a:p>
          <a:p>
            <a:pPr algn="just"/>
            <a:r>
              <a:rPr lang="en-US" dirty="0" smtClean="0"/>
              <a:t>Transliteration</a:t>
            </a:r>
            <a:r>
              <a:rPr lang="en-US" dirty="0"/>
              <a:t>, on the other hand, </a:t>
            </a:r>
            <a:r>
              <a:rPr lang="en-US" dirty="0" smtClean="0"/>
              <a:t>essentially means </a:t>
            </a:r>
            <a:r>
              <a:rPr lang="en-US" dirty="0"/>
              <a:t>converting words in </a:t>
            </a:r>
            <a:r>
              <a:rPr lang="en-US" dirty="0" smtClean="0"/>
              <a:t>one language </a:t>
            </a:r>
            <a:r>
              <a:rPr lang="en-US" dirty="0"/>
              <a:t>to words in another </a:t>
            </a:r>
            <a:r>
              <a:rPr lang="en-US" dirty="0" smtClean="0"/>
              <a:t>language by </a:t>
            </a:r>
            <a:r>
              <a:rPr lang="en-US" dirty="0"/>
              <a:t>means of their close approximation </a:t>
            </a:r>
            <a:r>
              <a:rPr lang="en-US" dirty="0" smtClean="0"/>
              <a:t>in sound</a:t>
            </a:r>
          </a:p>
          <a:p>
            <a:pPr algn="just"/>
            <a:r>
              <a:rPr lang="en-US" dirty="0" smtClean="0"/>
              <a:t>Check with your IP/Trademark Office if a </a:t>
            </a:r>
            <a:r>
              <a:rPr lang="en-US" dirty="0"/>
              <a:t>transliterated trademark is deemed to be automatically</a:t>
            </a:r>
            <a:r>
              <a:rPr lang="en-US" b="1" dirty="0"/>
              <a:t> </a:t>
            </a:r>
            <a:r>
              <a:rPr lang="en-US" dirty="0"/>
              <a:t>registered </a:t>
            </a:r>
            <a:r>
              <a:rPr lang="en-US" dirty="0" smtClean="0"/>
              <a:t>once </a:t>
            </a:r>
            <a:r>
              <a:rPr lang="en-US" dirty="0"/>
              <a:t>the original trademark is duly registered, </a:t>
            </a:r>
            <a:r>
              <a:rPr lang="en-US" dirty="0" smtClean="0"/>
              <a:t>or if </a:t>
            </a:r>
            <a:r>
              <a:rPr lang="en-US" dirty="0"/>
              <a:t>it needs a second, separate</a:t>
            </a:r>
            <a:r>
              <a:rPr lang="en-US" b="1" dirty="0"/>
              <a:t> </a:t>
            </a:r>
            <a:r>
              <a:rPr lang="en-US" dirty="0"/>
              <a:t>registration. </a:t>
            </a:r>
            <a:r>
              <a:rPr lang="en-US" dirty="0" smtClean="0"/>
              <a:t> </a:t>
            </a:r>
            <a:endParaRPr lang="en-US" dirty="0"/>
          </a:p>
        </p:txBody>
      </p:sp>
    </p:spTree>
    <p:extLst>
      <p:ext uri="{BB962C8B-B14F-4D97-AF65-F5344CB8AC3E}">
        <p14:creationId xmlns:p14="http://schemas.microsoft.com/office/powerpoint/2010/main" val="19140381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bwMode="auto">
          <a:xfrm>
            <a:off x="729901" y="856083"/>
            <a:ext cx="61722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normAutofit/>
          </a:bodyPr>
          <a:lst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a:lstStyle>
          <a:p>
            <a:r>
              <a:rPr lang="en-US" sz="3000" dirty="0">
                <a:solidFill>
                  <a:schemeClr val="tx1"/>
                </a:solidFill>
              </a:rPr>
              <a:t>Transliteration of a trademark</a:t>
            </a:r>
            <a:endParaRPr lang="en-US" altLang="en-US" sz="2100" kern="0" dirty="0">
              <a:solidFill>
                <a:schemeClr val="tx1"/>
              </a:solidFill>
            </a:endParaRPr>
          </a:p>
        </p:txBody>
      </p:sp>
      <p:sp>
        <p:nvSpPr>
          <p:cNvPr id="3" name="Content Placeholder 2"/>
          <p:cNvSpPr>
            <a:spLocks noGrp="1"/>
          </p:cNvSpPr>
          <p:nvPr>
            <p:ph idx="1"/>
          </p:nvPr>
        </p:nvSpPr>
        <p:spPr>
          <a:xfrm>
            <a:off x="1187587" y="2201662"/>
            <a:ext cx="6571495" cy="3388405"/>
          </a:xfrm>
        </p:spPr>
        <p:txBody>
          <a:bodyPr>
            <a:normAutofit/>
          </a:bodyPr>
          <a:lstStyle/>
          <a:p>
            <a:pPr algn="just"/>
            <a:r>
              <a:rPr lang="en-US" dirty="0" smtClean="0"/>
              <a:t>Translation</a:t>
            </a:r>
            <a:r>
              <a:rPr lang="en-US" b="1" dirty="0" smtClean="0"/>
              <a:t> </a:t>
            </a:r>
            <a:r>
              <a:rPr lang="en-US" dirty="0"/>
              <a:t>simply means taking words in one language and identifying their </a:t>
            </a:r>
            <a:r>
              <a:rPr lang="en-US" i="1" dirty="0" smtClean="0"/>
              <a:t>meaningful </a:t>
            </a:r>
            <a:r>
              <a:rPr lang="en-US" dirty="0"/>
              <a:t>equivalent in another language. </a:t>
            </a:r>
            <a:endParaRPr lang="en-US" dirty="0" smtClean="0"/>
          </a:p>
          <a:p>
            <a:pPr algn="just"/>
            <a:r>
              <a:rPr lang="en-US" dirty="0" smtClean="0"/>
              <a:t>Transliteration</a:t>
            </a:r>
            <a:r>
              <a:rPr lang="en-US" dirty="0"/>
              <a:t>, on the other hand, </a:t>
            </a:r>
            <a:r>
              <a:rPr lang="en-US" dirty="0" smtClean="0"/>
              <a:t>essentially means </a:t>
            </a:r>
            <a:r>
              <a:rPr lang="en-US" dirty="0"/>
              <a:t>converting words in </a:t>
            </a:r>
            <a:r>
              <a:rPr lang="en-US" dirty="0" smtClean="0"/>
              <a:t>one language </a:t>
            </a:r>
            <a:r>
              <a:rPr lang="en-US" dirty="0"/>
              <a:t>to words in another </a:t>
            </a:r>
            <a:r>
              <a:rPr lang="en-US" dirty="0" smtClean="0"/>
              <a:t>language by </a:t>
            </a:r>
            <a:r>
              <a:rPr lang="en-US" dirty="0"/>
              <a:t>means of their close approximation </a:t>
            </a:r>
            <a:r>
              <a:rPr lang="en-US" dirty="0" smtClean="0"/>
              <a:t>in sound</a:t>
            </a:r>
          </a:p>
          <a:p>
            <a:pPr algn="just"/>
            <a:r>
              <a:rPr lang="en-US" dirty="0" smtClean="0"/>
              <a:t>Check with your IP/Trademark Office if a </a:t>
            </a:r>
            <a:r>
              <a:rPr lang="en-US" dirty="0"/>
              <a:t>transliterated trademark is deemed to be automatically</a:t>
            </a:r>
            <a:r>
              <a:rPr lang="en-US" b="1" dirty="0"/>
              <a:t> </a:t>
            </a:r>
            <a:r>
              <a:rPr lang="en-US" dirty="0"/>
              <a:t>registered </a:t>
            </a:r>
            <a:r>
              <a:rPr lang="en-US" dirty="0" smtClean="0"/>
              <a:t>once </a:t>
            </a:r>
            <a:r>
              <a:rPr lang="en-US" dirty="0"/>
              <a:t>the original trademark is duly registered, </a:t>
            </a:r>
            <a:r>
              <a:rPr lang="en-US" dirty="0" smtClean="0"/>
              <a:t>or if </a:t>
            </a:r>
            <a:r>
              <a:rPr lang="en-US" dirty="0"/>
              <a:t>it needs a second, separate</a:t>
            </a:r>
            <a:r>
              <a:rPr lang="en-US" b="1" dirty="0"/>
              <a:t> </a:t>
            </a:r>
            <a:r>
              <a:rPr lang="en-US" dirty="0"/>
              <a:t>registration. </a:t>
            </a:r>
            <a:r>
              <a:rPr lang="en-US" dirty="0" smtClean="0"/>
              <a:t> </a:t>
            </a:r>
            <a:endParaRPr lang="en-US" dirty="0"/>
          </a:p>
        </p:txBody>
      </p:sp>
    </p:spTree>
    <p:extLst>
      <p:ext uri="{BB962C8B-B14F-4D97-AF65-F5344CB8AC3E}">
        <p14:creationId xmlns:p14="http://schemas.microsoft.com/office/powerpoint/2010/main" val="25006976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50340" y="960135"/>
            <a:ext cx="6775704" cy="634181"/>
          </a:xfrm>
        </p:spPr>
        <p:txBody>
          <a:bodyPr/>
          <a:lstStyle/>
          <a:p>
            <a:pPr algn="ctr"/>
            <a:r>
              <a:rPr lang="en-US" sz="3000" dirty="0">
                <a:solidFill>
                  <a:prstClr val="black">
                    <a:lumMod val="95000"/>
                    <a:lumOff val="5000"/>
                  </a:prstClr>
                </a:solidFill>
              </a:rPr>
              <a:t>Outline</a:t>
            </a:r>
            <a:endParaRPr lang="en-US" sz="3000" b="1" dirty="0"/>
          </a:p>
        </p:txBody>
      </p:sp>
      <p:sp>
        <p:nvSpPr>
          <p:cNvPr id="5" name="Rectangle 3"/>
          <p:cNvSpPr txBox="1">
            <a:spLocks noChangeArrowheads="1"/>
          </p:cNvSpPr>
          <p:nvPr/>
        </p:nvSpPr>
        <p:spPr bwMode="auto">
          <a:xfrm>
            <a:off x="1485900" y="2250980"/>
            <a:ext cx="6172200" cy="3105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304793" indent="-304793">
              <a:spcBef>
                <a:spcPts val="0"/>
              </a:spcBef>
              <a:spcAft>
                <a:spcPts val="900"/>
              </a:spcAft>
            </a:pPr>
            <a:r>
              <a:rPr lang="en-GB" altLang="en-US" sz="1800" kern="0" dirty="0">
                <a:solidFill>
                  <a:schemeClr val="bg2"/>
                </a:solidFill>
              </a:rPr>
              <a:t>Trademarks</a:t>
            </a:r>
            <a:r>
              <a:rPr lang="en-GB" altLang="en-US" sz="1800" b="1" kern="0" dirty="0"/>
              <a:t> </a:t>
            </a:r>
          </a:p>
          <a:p>
            <a:pPr marL="304793" indent="-304793">
              <a:spcBef>
                <a:spcPts val="0"/>
              </a:spcBef>
              <a:spcAft>
                <a:spcPts val="900"/>
              </a:spcAft>
            </a:pPr>
            <a:r>
              <a:rPr lang="en-GB" altLang="en-US" sz="1800" kern="0" dirty="0">
                <a:solidFill>
                  <a:schemeClr val="bg2"/>
                </a:solidFill>
              </a:rPr>
              <a:t>Types of trademarks</a:t>
            </a:r>
          </a:p>
          <a:p>
            <a:pPr marL="304793" indent="-304793">
              <a:spcBef>
                <a:spcPts val="0"/>
              </a:spcBef>
              <a:spcAft>
                <a:spcPts val="900"/>
              </a:spcAft>
            </a:pPr>
            <a:r>
              <a:rPr lang="en-US" sz="1800" dirty="0">
                <a:solidFill>
                  <a:schemeClr val="bg2"/>
                </a:solidFill>
              </a:rPr>
              <a:t>Creating</a:t>
            </a:r>
            <a:r>
              <a:rPr lang="en-GB" altLang="en-US" sz="1800" kern="0" dirty="0">
                <a:solidFill>
                  <a:schemeClr val="bg2"/>
                </a:solidFill>
              </a:rPr>
              <a:t> Trademarks</a:t>
            </a:r>
          </a:p>
          <a:p>
            <a:pPr marL="304793" indent="-304793">
              <a:spcBef>
                <a:spcPts val="0"/>
              </a:spcBef>
              <a:spcAft>
                <a:spcPts val="900"/>
              </a:spcAft>
            </a:pPr>
            <a:r>
              <a:rPr lang="en-US" sz="1800" dirty="0">
                <a:solidFill>
                  <a:schemeClr val="bg2"/>
                </a:solidFill>
              </a:rPr>
              <a:t>Protecting</a:t>
            </a:r>
            <a:r>
              <a:rPr lang="en-GB" altLang="en-US" sz="1800" kern="0" dirty="0">
                <a:solidFill>
                  <a:schemeClr val="bg2"/>
                </a:solidFill>
              </a:rPr>
              <a:t> Trademarks</a:t>
            </a:r>
          </a:p>
          <a:p>
            <a:pPr marL="304793" indent="-304793">
              <a:spcBef>
                <a:spcPts val="0"/>
              </a:spcBef>
              <a:spcAft>
                <a:spcPts val="900"/>
              </a:spcAft>
            </a:pPr>
            <a:r>
              <a:rPr lang="en-US" altLang="en-US" sz="1800" kern="0" dirty="0">
                <a:solidFill>
                  <a:schemeClr val="bg2"/>
                </a:solidFill>
              </a:rPr>
              <a:t>Trademarks Abroad</a:t>
            </a:r>
            <a:endParaRPr lang="en-GB" altLang="en-US" sz="1800" kern="0" dirty="0">
              <a:solidFill>
                <a:schemeClr val="bg2"/>
              </a:solidFill>
            </a:endParaRPr>
          </a:p>
          <a:p>
            <a:pPr marL="304793" indent="-304793">
              <a:spcBef>
                <a:spcPts val="0"/>
              </a:spcBef>
              <a:spcAft>
                <a:spcPts val="900"/>
              </a:spcAft>
            </a:pPr>
            <a:r>
              <a:rPr lang="en-GB" altLang="en-US" sz="1800" b="1" kern="0" dirty="0"/>
              <a:t>Using Trademarks</a:t>
            </a:r>
          </a:p>
          <a:p>
            <a:pPr marL="304793" indent="-304793">
              <a:spcBef>
                <a:spcPts val="0"/>
              </a:spcBef>
              <a:spcAft>
                <a:spcPts val="900"/>
              </a:spcAft>
            </a:pPr>
            <a:r>
              <a:rPr lang="en-GB" altLang="en-US" sz="1800" kern="0" dirty="0">
                <a:solidFill>
                  <a:schemeClr val="bg2"/>
                </a:solidFill>
              </a:rPr>
              <a:t>Commercializing Trademarks</a:t>
            </a:r>
          </a:p>
          <a:p>
            <a:pPr marL="304793" indent="-304793">
              <a:spcBef>
                <a:spcPts val="0"/>
              </a:spcBef>
              <a:spcAft>
                <a:spcPts val="900"/>
              </a:spcAft>
            </a:pPr>
            <a:r>
              <a:rPr lang="en-GB" altLang="en-US" sz="1800" kern="0" dirty="0">
                <a:solidFill>
                  <a:schemeClr val="bg2"/>
                </a:solidFill>
              </a:rPr>
              <a:t>Enforcing Trademarks</a:t>
            </a:r>
          </a:p>
        </p:txBody>
      </p:sp>
    </p:spTree>
    <p:extLst>
      <p:ext uri="{BB962C8B-B14F-4D97-AF65-F5344CB8AC3E}">
        <p14:creationId xmlns:p14="http://schemas.microsoft.com/office/powerpoint/2010/main" val="10048950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614" y="841120"/>
            <a:ext cx="6172200" cy="857250"/>
          </a:xfrm>
        </p:spPr>
        <p:txBody>
          <a:bodyPr>
            <a:normAutofit/>
          </a:bodyPr>
          <a:lstStyle/>
          <a:p>
            <a:r>
              <a:rPr lang="en-US" sz="3000" dirty="0">
                <a:solidFill>
                  <a:schemeClr val="tx1"/>
                </a:solidFill>
              </a:rPr>
              <a:t>“Use” of a trademark</a:t>
            </a:r>
          </a:p>
        </p:txBody>
      </p:sp>
      <p:sp>
        <p:nvSpPr>
          <p:cNvPr id="3" name="Content Placeholder 2"/>
          <p:cNvSpPr>
            <a:spLocks noGrp="1"/>
          </p:cNvSpPr>
          <p:nvPr>
            <p:ph idx="1"/>
          </p:nvPr>
        </p:nvSpPr>
        <p:spPr>
          <a:xfrm>
            <a:off x="1262831" y="2219416"/>
            <a:ext cx="6522886" cy="3799643"/>
          </a:xfrm>
        </p:spPr>
        <p:txBody>
          <a:bodyPr>
            <a:noAutofit/>
          </a:bodyPr>
          <a:lstStyle/>
          <a:p>
            <a:pPr algn="just"/>
            <a:r>
              <a:rPr lang="en-US" sz="1600" dirty="0"/>
              <a:t>The owner of a registered </a:t>
            </a:r>
            <a:r>
              <a:rPr lang="en-US" sz="1600" dirty="0" smtClean="0"/>
              <a:t>trademark can </a:t>
            </a:r>
            <a:r>
              <a:rPr lang="en-US" sz="1600" dirty="0"/>
              <a:t>prevent unauthorized </a:t>
            </a:r>
            <a:r>
              <a:rPr lang="en-US" sz="1600" i="1" dirty="0"/>
              <a:t>use </a:t>
            </a:r>
            <a:r>
              <a:rPr lang="en-US" sz="1600" dirty="0"/>
              <a:t>of </a:t>
            </a:r>
            <a:r>
              <a:rPr lang="en-US" sz="1600" dirty="0" smtClean="0"/>
              <a:t>the trademark </a:t>
            </a:r>
            <a:r>
              <a:rPr lang="en-US" sz="1600" dirty="0"/>
              <a:t>by others in relation to </a:t>
            </a:r>
            <a:r>
              <a:rPr lang="en-US" sz="1600" dirty="0" smtClean="0"/>
              <a:t>identical or </a:t>
            </a:r>
            <a:r>
              <a:rPr lang="en-US" sz="1600" dirty="0"/>
              <a:t>similar </a:t>
            </a:r>
            <a:r>
              <a:rPr lang="en-US" sz="1600" dirty="0" smtClean="0"/>
              <a:t>products.</a:t>
            </a:r>
            <a:endParaRPr lang="en-US" sz="1600" dirty="0"/>
          </a:p>
          <a:p>
            <a:pPr algn="just"/>
            <a:r>
              <a:rPr lang="en-US" sz="1600" dirty="0" smtClean="0"/>
              <a:t>In </a:t>
            </a:r>
            <a:r>
              <a:rPr lang="en-US" sz="1600" dirty="0"/>
              <a:t>many countries, trademarks </a:t>
            </a:r>
            <a:r>
              <a:rPr lang="en-US" sz="1600" dirty="0" smtClean="0"/>
              <a:t>are protected </a:t>
            </a:r>
            <a:r>
              <a:rPr lang="en-US" sz="1600" dirty="0"/>
              <a:t>through </a:t>
            </a:r>
            <a:r>
              <a:rPr lang="en-US" sz="1600" i="1" dirty="0"/>
              <a:t>use</a:t>
            </a:r>
            <a:r>
              <a:rPr lang="en-US" sz="1600" dirty="0"/>
              <a:t>, without </a:t>
            </a:r>
            <a:r>
              <a:rPr lang="en-US" sz="1600" dirty="0" smtClean="0"/>
              <a:t>registration.</a:t>
            </a:r>
            <a:endParaRPr lang="en-US" sz="1600" dirty="0"/>
          </a:p>
          <a:p>
            <a:pPr algn="just"/>
            <a:r>
              <a:rPr lang="en-US" sz="1600" i="1" dirty="0" smtClean="0"/>
              <a:t>Use </a:t>
            </a:r>
            <a:r>
              <a:rPr lang="en-US" sz="1600" dirty="0"/>
              <a:t>in the marketplace is a </a:t>
            </a:r>
            <a:r>
              <a:rPr lang="en-US" sz="1600" dirty="0" smtClean="0"/>
              <a:t>requirement for </a:t>
            </a:r>
            <a:r>
              <a:rPr lang="en-US" sz="1600" dirty="0"/>
              <a:t>registration in some </a:t>
            </a:r>
            <a:r>
              <a:rPr lang="en-US" sz="1600" dirty="0" smtClean="0"/>
              <a:t>countries</a:t>
            </a:r>
          </a:p>
          <a:p>
            <a:pPr algn="just"/>
            <a:r>
              <a:rPr lang="en-US" sz="1600" dirty="0" smtClean="0"/>
              <a:t>In </a:t>
            </a:r>
            <a:r>
              <a:rPr lang="en-US" sz="1600" dirty="0"/>
              <a:t>many countries, non-</a:t>
            </a:r>
            <a:r>
              <a:rPr lang="en-US" sz="1600" i="1" dirty="0"/>
              <a:t>use </a:t>
            </a:r>
            <a:r>
              <a:rPr lang="en-US" sz="1600" dirty="0"/>
              <a:t>for a </a:t>
            </a:r>
            <a:r>
              <a:rPr lang="en-US" sz="1600" dirty="0" smtClean="0"/>
              <a:t>number of </a:t>
            </a:r>
            <a:r>
              <a:rPr lang="en-US" sz="1600" dirty="0"/>
              <a:t>years is evidence of </a:t>
            </a:r>
            <a:r>
              <a:rPr lang="en-US" sz="1600" dirty="0" smtClean="0"/>
              <a:t>abandonment.</a:t>
            </a:r>
            <a:endParaRPr lang="en-US" sz="1600" dirty="0"/>
          </a:p>
          <a:p>
            <a:pPr algn="just"/>
            <a:r>
              <a:rPr lang="en-US" sz="1600" dirty="0" smtClean="0"/>
              <a:t>A </a:t>
            </a:r>
            <a:r>
              <a:rPr lang="en-US" sz="1600" dirty="0"/>
              <a:t>descriptive trademark may </a:t>
            </a:r>
            <a:r>
              <a:rPr lang="en-US" sz="1600" dirty="0" smtClean="0"/>
              <a:t>acquire distinctiveness </a:t>
            </a:r>
            <a:r>
              <a:rPr lang="en-US" sz="1600" dirty="0"/>
              <a:t>through </a:t>
            </a:r>
            <a:r>
              <a:rPr lang="en-US" sz="1600" dirty="0" smtClean="0"/>
              <a:t>widespread </a:t>
            </a:r>
            <a:r>
              <a:rPr lang="en-US" sz="1600" i="1" dirty="0" smtClean="0"/>
              <a:t>use. </a:t>
            </a:r>
          </a:p>
          <a:p>
            <a:pPr algn="just"/>
            <a:r>
              <a:rPr lang="en-US" sz="1600" dirty="0" smtClean="0"/>
              <a:t>On </a:t>
            </a:r>
            <a:r>
              <a:rPr lang="en-US" sz="1600" dirty="0"/>
              <a:t>the other hand, a </a:t>
            </a:r>
            <a:r>
              <a:rPr lang="en-US" sz="1600" dirty="0" smtClean="0"/>
              <a:t>distinctive trademark </a:t>
            </a:r>
            <a:r>
              <a:rPr lang="en-US" sz="1600" dirty="0"/>
              <a:t>may lose </a:t>
            </a:r>
            <a:r>
              <a:rPr lang="en-US" sz="1600" dirty="0" smtClean="0"/>
              <a:t>distinctiveness through </a:t>
            </a:r>
            <a:r>
              <a:rPr lang="en-US" sz="1600" dirty="0"/>
              <a:t>common </a:t>
            </a:r>
            <a:r>
              <a:rPr lang="en-US" sz="1600" i="1" dirty="0" smtClean="0"/>
              <a:t>use.</a:t>
            </a:r>
            <a:endParaRPr lang="en-US" sz="1600" dirty="0" smtClean="0"/>
          </a:p>
          <a:p>
            <a:pPr algn="just"/>
            <a:r>
              <a:rPr lang="en-US" sz="1600" dirty="0" smtClean="0"/>
              <a:t>Certification </a:t>
            </a:r>
            <a:r>
              <a:rPr lang="en-US" sz="1600" dirty="0"/>
              <a:t>marks cannot be </a:t>
            </a:r>
            <a:r>
              <a:rPr lang="en-US" sz="1600" i="1" dirty="0" smtClean="0"/>
              <a:t>used </a:t>
            </a:r>
            <a:r>
              <a:rPr lang="en-US" sz="1600" dirty="0" smtClean="0"/>
              <a:t>by </a:t>
            </a:r>
            <a:r>
              <a:rPr lang="en-US" sz="1600" dirty="0"/>
              <a:t>their </a:t>
            </a:r>
            <a:r>
              <a:rPr lang="en-US" sz="1600" dirty="0" smtClean="0"/>
              <a:t>owner.</a:t>
            </a:r>
            <a:endParaRPr lang="en-US" sz="1600" dirty="0"/>
          </a:p>
        </p:txBody>
      </p:sp>
    </p:spTree>
    <p:extLst>
      <p:ext uri="{BB962C8B-B14F-4D97-AF65-F5344CB8AC3E}">
        <p14:creationId xmlns:p14="http://schemas.microsoft.com/office/powerpoint/2010/main" val="10210974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793" y="973524"/>
            <a:ext cx="7108722" cy="656303"/>
          </a:xfrm>
        </p:spPr>
        <p:txBody>
          <a:bodyPr>
            <a:noAutofit/>
          </a:bodyPr>
          <a:lstStyle/>
          <a:p>
            <a:r>
              <a:rPr lang="en-US" sz="3000" dirty="0">
                <a:solidFill>
                  <a:schemeClr val="tx1"/>
                </a:solidFill>
              </a:rPr>
              <a:t>Can you register a trademark without having used it?</a:t>
            </a:r>
          </a:p>
        </p:txBody>
      </p:sp>
      <p:sp>
        <p:nvSpPr>
          <p:cNvPr id="3" name="Content Placeholder 2"/>
          <p:cNvSpPr>
            <a:spLocks noGrp="1"/>
          </p:cNvSpPr>
          <p:nvPr>
            <p:ph idx="1"/>
          </p:nvPr>
        </p:nvSpPr>
        <p:spPr/>
        <p:txBody>
          <a:bodyPr/>
          <a:lstStyle/>
          <a:p>
            <a:pPr algn="just"/>
            <a:r>
              <a:rPr lang="en-US" dirty="0"/>
              <a:t>You may </a:t>
            </a:r>
            <a:r>
              <a:rPr lang="en-US" i="1" dirty="0"/>
              <a:t>apply </a:t>
            </a:r>
            <a:r>
              <a:rPr lang="en-US" dirty="0"/>
              <a:t>for registration before </a:t>
            </a:r>
            <a:r>
              <a:rPr lang="en-US" dirty="0" smtClean="0"/>
              <a:t>you have </a:t>
            </a:r>
            <a:r>
              <a:rPr lang="en-US" dirty="0"/>
              <a:t>used the trademark but some </a:t>
            </a:r>
            <a:r>
              <a:rPr lang="en-US" dirty="0" smtClean="0"/>
              <a:t>countries will </a:t>
            </a:r>
            <a:r>
              <a:rPr lang="en-US" dirty="0"/>
              <a:t>not officially </a:t>
            </a:r>
            <a:r>
              <a:rPr lang="en-US" i="1" dirty="0"/>
              <a:t>register </a:t>
            </a:r>
            <a:r>
              <a:rPr lang="en-US" dirty="0"/>
              <a:t>it until you </a:t>
            </a:r>
            <a:r>
              <a:rPr lang="en-US" dirty="0" smtClean="0"/>
              <a:t>have shown </a:t>
            </a:r>
            <a:r>
              <a:rPr lang="en-US" b="1" dirty="0"/>
              <a:t>proof of use</a:t>
            </a:r>
            <a:r>
              <a:rPr lang="en-US" dirty="0"/>
              <a:t>. </a:t>
            </a:r>
            <a:endParaRPr lang="en-US" dirty="0" smtClean="0"/>
          </a:p>
          <a:p>
            <a:pPr algn="just"/>
            <a:r>
              <a:rPr lang="en-US" dirty="0" smtClean="0"/>
              <a:t>In </a:t>
            </a:r>
            <a:r>
              <a:rPr lang="en-US" dirty="0"/>
              <a:t>these countries, </a:t>
            </a:r>
            <a:r>
              <a:rPr lang="en-US" dirty="0" smtClean="0"/>
              <a:t>the concept </a:t>
            </a:r>
            <a:r>
              <a:rPr lang="en-US" dirty="0"/>
              <a:t>of use is very important since “</a:t>
            </a:r>
            <a:r>
              <a:rPr lang="en-US" dirty="0" smtClean="0"/>
              <a:t>use of </a:t>
            </a:r>
            <a:r>
              <a:rPr lang="en-US" dirty="0"/>
              <a:t>a trademark in commerce” makes </a:t>
            </a:r>
            <a:r>
              <a:rPr lang="en-US" dirty="0" smtClean="0"/>
              <a:t>the status </a:t>
            </a:r>
            <a:r>
              <a:rPr lang="en-US" dirty="0"/>
              <a:t>of such a trademark superior to </a:t>
            </a:r>
            <a:r>
              <a:rPr lang="en-US" dirty="0" smtClean="0"/>
              <a:t>the marks </a:t>
            </a:r>
            <a:r>
              <a:rPr lang="en-US" dirty="0"/>
              <a:t>of other parties. In such </a:t>
            </a:r>
            <a:r>
              <a:rPr lang="en-US" dirty="0" smtClean="0"/>
              <a:t>countries, use </a:t>
            </a:r>
            <a:r>
              <a:rPr lang="en-US" dirty="0"/>
              <a:t>is a </a:t>
            </a:r>
            <a:r>
              <a:rPr lang="en-US" b="1" dirty="0"/>
              <a:t>requirement for registration </a:t>
            </a:r>
            <a:r>
              <a:rPr lang="en-US" dirty="0" smtClean="0"/>
              <a:t>or a </a:t>
            </a:r>
            <a:r>
              <a:rPr lang="en-US" dirty="0"/>
              <a:t>prerequisite for filing an opposition or </a:t>
            </a:r>
            <a:r>
              <a:rPr lang="en-US" dirty="0" smtClean="0"/>
              <a:t>a court </a:t>
            </a:r>
            <a:r>
              <a:rPr lang="en-US" dirty="0"/>
              <a:t>case claiming infringement.</a:t>
            </a:r>
          </a:p>
        </p:txBody>
      </p:sp>
    </p:spTree>
    <p:extLst>
      <p:ext uri="{BB962C8B-B14F-4D97-AF65-F5344CB8AC3E}">
        <p14:creationId xmlns:p14="http://schemas.microsoft.com/office/powerpoint/2010/main" val="10449639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564" y="848695"/>
            <a:ext cx="6852470" cy="857250"/>
          </a:xfrm>
        </p:spPr>
        <p:txBody>
          <a:bodyPr>
            <a:normAutofit/>
          </a:bodyPr>
          <a:lstStyle/>
          <a:p>
            <a:r>
              <a:rPr lang="en-US" sz="2700" dirty="0">
                <a:solidFill>
                  <a:schemeClr val="tx1"/>
                </a:solidFill>
              </a:rPr>
              <a:t>Advantages of using trademarks</a:t>
            </a:r>
          </a:p>
        </p:txBody>
      </p:sp>
      <p:sp>
        <p:nvSpPr>
          <p:cNvPr id="3" name="Content Placeholder 2"/>
          <p:cNvSpPr>
            <a:spLocks noGrp="1"/>
          </p:cNvSpPr>
          <p:nvPr>
            <p:ph idx="1"/>
          </p:nvPr>
        </p:nvSpPr>
        <p:spPr>
          <a:xfrm>
            <a:off x="1828800" y="2619683"/>
            <a:ext cx="5657850" cy="2530962"/>
          </a:xfrm>
        </p:spPr>
        <p:txBody>
          <a:bodyPr>
            <a:normAutofit fontScale="85000" lnSpcReduction="20000"/>
          </a:bodyPr>
          <a:lstStyle/>
          <a:p>
            <a:r>
              <a:rPr lang="en-US" dirty="0" smtClean="0"/>
              <a:t>Makes </a:t>
            </a:r>
            <a:r>
              <a:rPr lang="en-US" dirty="0"/>
              <a:t>it easy for </a:t>
            </a:r>
            <a:r>
              <a:rPr lang="en-US" dirty="0" smtClean="0"/>
              <a:t>consumers to </a:t>
            </a:r>
            <a:r>
              <a:rPr lang="en-US" dirty="0"/>
              <a:t>find your </a:t>
            </a:r>
            <a:r>
              <a:rPr lang="en-US" dirty="0" smtClean="0"/>
              <a:t>products</a:t>
            </a:r>
          </a:p>
          <a:p>
            <a:r>
              <a:rPr lang="en-US" dirty="0" smtClean="0"/>
              <a:t>It is an efficient </a:t>
            </a:r>
            <a:r>
              <a:rPr lang="en-US" dirty="0"/>
              <a:t>marketing and </a:t>
            </a:r>
            <a:r>
              <a:rPr lang="en-US" dirty="0" smtClean="0"/>
              <a:t>communication tool</a:t>
            </a:r>
          </a:p>
          <a:p>
            <a:r>
              <a:rPr lang="en-US" dirty="0" smtClean="0"/>
              <a:t>It is the basis </a:t>
            </a:r>
            <a:r>
              <a:rPr lang="en-US" dirty="0"/>
              <a:t>for </a:t>
            </a:r>
            <a:r>
              <a:rPr lang="en-US" dirty="0" smtClean="0"/>
              <a:t>building brand </a:t>
            </a:r>
            <a:r>
              <a:rPr lang="en-US" dirty="0"/>
              <a:t>image and </a:t>
            </a:r>
            <a:r>
              <a:rPr lang="en-US" dirty="0" smtClean="0"/>
              <a:t>reputation</a:t>
            </a:r>
          </a:p>
          <a:p>
            <a:r>
              <a:rPr lang="en-US" dirty="0" smtClean="0"/>
              <a:t>Helps </a:t>
            </a:r>
            <a:r>
              <a:rPr lang="en-US" dirty="0"/>
              <a:t>prevent </a:t>
            </a:r>
            <a:r>
              <a:rPr lang="en-US" dirty="0" smtClean="0"/>
              <a:t>consumer confusion</a:t>
            </a:r>
          </a:p>
          <a:p>
            <a:r>
              <a:rPr lang="en-US" dirty="0" smtClean="0"/>
              <a:t>It is a valuable </a:t>
            </a:r>
            <a:r>
              <a:rPr lang="en-US" dirty="0"/>
              <a:t>and enduring </a:t>
            </a:r>
            <a:r>
              <a:rPr lang="en-US" dirty="0" smtClean="0"/>
              <a:t>business asset</a:t>
            </a:r>
          </a:p>
          <a:p>
            <a:r>
              <a:rPr lang="en-US" dirty="0" smtClean="0"/>
              <a:t>Attracts talented employees</a:t>
            </a:r>
          </a:p>
          <a:p>
            <a:r>
              <a:rPr lang="en-US" dirty="0" smtClean="0"/>
              <a:t>It is an effective weapon </a:t>
            </a:r>
            <a:r>
              <a:rPr lang="en-US" dirty="0"/>
              <a:t>against </a:t>
            </a:r>
            <a:r>
              <a:rPr lang="en-US" dirty="0" smtClean="0"/>
              <a:t>unfair competition</a:t>
            </a:r>
            <a:r>
              <a:rPr lang="en-US" b="1" dirty="0"/>
              <a:t>.</a:t>
            </a:r>
            <a:endParaRPr lang="en-US" dirty="0"/>
          </a:p>
        </p:txBody>
      </p:sp>
    </p:spTree>
    <p:extLst>
      <p:ext uri="{BB962C8B-B14F-4D97-AF65-F5344CB8AC3E}">
        <p14:creationId xmlns:p14="http://schemas.microsoft.com/office/powerpoint/2010/main" val="8213865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14773" y="828512"/>
            <a:ext cx="7600029" cy="962333"/>
          </a:xfrm>
        </p:spPr>
        <p:txBody>
          <a:bodyPr>
            <a:normAutofit/>
          </a:bodyPr>
          <a:lstStyle/>
          <a:p>
            <a:r>
              <a:rPr lang="en-US" sz="3000" dirty="0">
                <a:solidFill>
                  <a:schemeClr val="tx1"/>
                </a:solidFill>
              </a:rPr>
              <a:t>Options for trademarks when releasing new products</a:t>
            </a:r>
          </a:p>
        </p:txBody>
      </p:sp>
      <p:sp>
        <p:nvSpPr>
          <p:cNvPr id="3" name="Content Placeholder 2"/>
          <p:cNvSpPr>
            <a:spLocks noGrp="1"/>
          </p:cNvSpPr>
          <p:nvPr>
            <p:ph idx="1"/>
          </p:nvPr>
        </p:nvSpPr>
        <p:spPr>
          <a:xfrm>
            <a:off x="1143000" y="2272683"/>
            <a:ext cx="6457950" cy="3773009"/>
          </a:xfrm>
        </p:spPr>
        <p:txBody>
          <a:bodyPr>
            <a:noAutofit/>
          </a:bodyPr>
          <a:lstStyle/>
          <a:p>
            <a:pPr lvl="1"/>
            <a:r>
              <a:rPr lang="en-US" sz="2000" dirty="0" smtClean="0"/>
              <a:t>Use an existing trademark for the new products benefitting from the goodwill of that mark</a:t>
            </a:r>
            <a:r>
              <a:rPr lang="en-US" sz="2000" dirty="0"/>
              <a:t>. </a:t>
            </a:r>
            <a:r>
              <a:rPr lang="en-US" sz="2000" dirty="0" smtClean="0"/>
              <a:t>A </a:t>
            </a:r>
            <a:r>
              <a:rPr lang="en-US" sz="2000" dirty="0"/>
              <a:t>new application to register the trademark for the new </a:t>
            </a:r>
            <a:r>
              <a:rPr lang="en-US" sz="2000" dirty="0" smtClean="0"/>
              <a:t>use may be required.</a:t>
            </a:r>
          </a:p>
          <a:p>
            <a:pPr lvl="1"/>
            <a:r>
              <a:rPr lang="en-US" sz="2000" dirty="0" smtClean="0"/>
              <a:t>Create </a:t>
            </a:r>
            <a:r>
              <a:rPr lang="en-US" sz="2000" dirty="0"/>
              <a:t>a new </a:t>
            </a:r>
            <a:r>
              <a:rPr lang="en-US" sz="2000" dirty="0" smtClean="0"/>
              <a:t>more targeted trademark for the new product. </a:t>
            </a:r>
            <a:endParaRPr lang="en-US" sz="2000" dirty="0"/>
          </a:p>
          <a:p>
            <a:pPr lvl="1"/>
            <a:r>
              <a:rPr lang="en-US" sz="2000" dirty="0"/>
              <a:t>Use an additional trademark in conjunction with the first trademark. </a:t>
            </a:r>
          </a:p>
          <a:p>
            <a:pPr lvl="1"/>
            <a:r>
              <a:rPr lang="en-US" sz="2000" dirty="0"/>
              <a:t>Rely on a new industrial design of the product or its </a:t>
            </a:r>
            <a:r>
              <a:rPr lang="en-US" sz="2000" dirty="0" smtClean="0"/>
              <a:t>packaging.</a:t>
            </a:r>
            <a:endParaRPr lang="en-US" sz="2000" dirty="0"/>
          </a:p>
          <a:p>
            <a:pPr lvl="1"/>
            <a:r>
              <a:rPr lang="en-US" sz="2000" dirty="0"/>
              <a:t>Use different artwork</a:t>
            </a:r>
            <a:r>
              <a:rPr lang="en-US" sz="2000" b="1" dirty="0"/>
              <a:t> </a:t>
            </a:r>
            <a:r>
              <a:rPr lang="en-US" sz="2000" dirty="0"/>
              <a:t>on the label of the product or its packaging, to signal the new product or variant to the </a:t>
            </a:r>
            <a:r>
              <a:rPr lang="en-US" sz="2000" dirty="0" smtClean="0"/>
              <a:t>consumers.</a:t>
            </a:r>
            <a:endParaRPr lang="en-US" sz="2000" dirty="0"/>
          </a:p>
        </p:txBody>
      </p:sp>
    </p:spTree>
    <p:extLst>
      <p:ext uri="{BB962C8B-B14F-4D97-AF65-F5344CB8AC3E}">
        <p14:creationId xmlns:p14="http://schemas.microsoft.com/office/powerpoint/2010/main" val="3071087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385" y="826720"/>
            <a:ext cx="6686550" cy="857250"/>
          </a:xfrm>
        </p:spPr>
        <p:txBody>
          <a:bodyPr>
            <a:normAutofit/>
          </a:bodyPr>
          <a:lstStyle/>
          <a:p>
            <a:r>
              <a:rPr lang="en-US" sz="3000" dirty="0">
                <a:solidFill>
                  <a:schemeClr val="tx1"/>
                </a:solidFill>
              </a:rPr>
              <a:t>How should you use your trademark?</a:t>
            </a:r>
          </a:p>
        </p:txBody>
      </p:sp>
      <p:sp>
        <p:nvSpPr>
          <p:cNvPr id="3" name="Content Placeholder 2"/>
          <p:cNvSpPr>
            <a:spLocks noGrp="1"/>
          </p:cNvSpPr>
          <p:nvPr>
            <p:ph idx="1"/>
          </p:nvPr>
        </p:nvSpPr>
        <p:spPr>
          <a:xfrm>
            <a:off x="1260629" y="2201663"/>
            <a:ext cx="6352759" cy="3172682"/>
          </a:xfrm>
        </p:spPr>
        <p:txBody>
          <a:bodyPr>
            <a:normAutofit/>
          </a:bodyPr>
          <a:lstStyle/>
          <a:p>
            <a:pPr algn="just"/>
            <a:r>
              <a:rPr lang="en-US" dirty="0"/>
              <a:t>It is not enough to achieve </a:t>
            </a:r>
            <a:r>
              <a:rPr lang="en-US" dirty="0" smtClean="0"/>
              <a:t>protection through </a:t>
            </a:r>
            <a:r>
              <a:rPr lang="en-US" dirty="0"/>
              <a:t>trademark registration. The </a:t>
            </a:r>
            <a:r>
              <a:rPr lang="en-US" dirty="0" smtClean="0"/>
              <a:t>protection may </a:t>
            </a:r>
            <a:r>
              <a:rPr lang="en-US" dirty="0"/>
              <a:t>get lost if your trademark is </a:t>
            </a:r>
            <a:r>
              <a:rPr lang="en-US" dirty="0" smtClean="0"/>
              <a:t>not properly </a:t>
            </a:r>
            <a:r>
              <a:rPr lang="en-US" dirty="0"/>
              <a:t>used. </a:t>
            </a:r>
            <a:endParaRPr lang="en-US" dirty="0" smtClean="0"/>
          </a:p>
          <a:p>
            <a:pPr algn="just"/>
            <a:r>
              <a:rPr lang="en-US" dirty="0" smtClean="0"/>
              <a:t>A </a:t>
            </a:r>
            <a:r>
              <a:rPr lang="en-US" dirty="0"/>
              <a:t>trademark may </a:t>
            </a:r>
            <a:r>
              <a:rPr lang="en-US" dirty="0" smtClean="0"/>
              <a:t>become </a:t>
            </a:r>
            <a:r>
              <a:rPr lang="en-US" b="1" dirty="0" smtClean="0"/>
              <a:t>generic </a:t>
            </a:r>
            <a:r>
              <a:rPr lang="en-US" dirty="0"/>
              <a:t>if it becomes so widely used that </a:t>
            </a:r>
            <a:r>
              <a:rPr lang="en-US" dirty="0" smtClean="0"/>
              <a:t>it becomes </a:t>
            </a:r>
            <a:r>
              <a:rPr lang="en-US" dirty="0"/>
              <a:t>a common name to designate </a:t>
            </a:r>
            <a:r>
              <a:rPr lang="en-US" dirty="0" smtClean="0"/>
              <a:t>the relevant </a:t>
            </a:r>
            <a:r>
              <a:rPr lang="en-US" dirty="0"/>
              <a:t>good or service. </a:t>
            </a:r>
            <a:endParaRPr lang="en-US" dirty="0" smtClean="0"/>
          </a:p>
          <a:p>
            <a:r>
              <a:rPr lang="en-US" i="1" dirty="0" smtClean="0"/>
              <a:t>Example</a:t>
            </a:r>
            <a:r>
              <a:rPr lang="en-US" i="1" dirty="0"/>
              <a:t>: </a:t>
            </a:r>
            <a:r>
              <a:rPr lang="en-US" dirty="0"/>
              <a:t>Trampoline has been ruled </a:t>
            </a:r>
            <a:r>
              <a:rPr lang="en-US" dirty="0" smtClean="0"/>
              <a:t>generic in </a:t>
            </a:r>
            <a:r>
              <a:rPr lang="en-US" dirty="0"/>
              <a:t>the </a:t>
            </a:r>
            <a:r>
              <a:rPr lang="en-US" dirty="0" smtClean="0"/>
              <a:t>US, </a:t>
            </a:r>
            <a:r>
              <a:rPr lang="en-US" dirty="0"/>
              <a:t>so </a:t>
            </a:r>
            <a:r>
              <a:rPr lang="en-US" dirty="0" smtClean="0"/>
              <a:t>other companies </a:t>
            </a:r>
            <a:r>
              <a:rPr lang="en-US" dirty="0"/>
              <a:t>may use that name for an </a:t>
            </a:r>
            <a:r>
              <a:rPr lang="en-US" dirty="0" smtClean="0"/>
              <a:t>athletic jumping </a:t>
            </a:r>
            <a:r>
              <a:rPr lang="en-US" dirty="0"/>
              <a:t>apparatus as </a:t>
            </a:r>
            <a:r>
              <a:rPr lang="en-US" dirty="0" smtClean="0"/>
              <a:t>well.</a:t>
            </a:r>
            <a:endParaRPr lang="en-US" dirty="0"/>
          </a:p>
        </p:txBody>
      </p:sp>
    </p:spTree>
    <p:extLst>
      <p:ext uri="{BB962C8B-B14F-4D97-AF65-F5344CB8AC3E}">
        <p14:creationId xmlns:p14="http://schemas.microsoft.com/office/powerpoint/2010/main" val="25288882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8390" y="928450"/>
            <a:ext cx="6172200" cy="708422"/>
          </a:xfrm>
        </p:spPr>
        <p:txBody>
          <a:bodyPr>
            <a:normAutofit/>
          </a:bodyPr>
          <a:lstStyle/>
          <a:p>
            <a:r>
              <a:rPr lang="en-US" altLang="en-US" sz="3000" dirty="0">
                <a:solidFill>
                  <a:schemeClr val="tx1"/>
                </a:solidFill>
              </a:rPr>
              <a:t>Dos and Don’ts </a:t>
            </a:r>
            <a:r>
              <a:rPr lang="en-US" sz="3000" dirty="0">
                <a:solidFill>
                  <a:schemeClr val="tx1"/>
                </a:solidFill>
              </a:rPr>
              <a:t>for proper trademark use</a:t>
            </a:r>
          </a:p>
        </p:txBody>
      </p:sp>
      <p:sp>
        <p:nvSpPr>
          <p:cNvPr id="3" name="Content Placeholder 2"/>
          <p:cNvSpPr>
            <a:spLocks noGrp="1"/>
          </p:cNvSpPr>
          <p:nvPr>
            <p:ph idx="1"/>
          </p:nvPr>
        </p:nvSpPr>
        <p:spPr>
          <a:xfrm>
            <a:off x="1038687" y="2059618"/>
            <a:ext cx="6889072" cy="4456592"/>
          </a:xfrm>
        </p:spPr>
        <p:txBody>
          <a:bodyPr>
            <a:noAutofit/>
          </a:bodyPr>
          <a:lstStyle/>
          <a:p>
            <a:pPr>
              <a:buFont typeface="Wingdings" panose="05000000000000000000" pitchFamily="2" charset="2"/>
              <a:buChar char="§"/>
            </a:pPr>
            <a:r>
              <a:rPr lang="en-US" sz="1800" dirty="0"/>
              <a:t>Use the </a:t>
            </a:r>
            <a:r>
              <a:rPr lang="en-US" sz="1800" b="1" dirty="0"/>
              <a:t>® </a:t>
            </a:r>
            <a:r>
              <a:rPr lang="en-US" sz="1800" dirty="0"/>
              <a:t>symbol</a:t>
            </a:r>
            <a:r>
              <a:rPr lang="en-US" sz="1800" b="1" dirty="0"/>
              <a:t> </a:t>
            </a:r>
            <a:r>
              <a:rPr lang="en-US" sz="1800" dirty="0"/>
              <a:t>to denote a registered trademark. </a:t>
            </a:r>
          </a:p>
          <a:p>
            <a:pPr>
              <a:buFont typeface="Wingdings" panose="05000000000000000000" pitchFamily="2" charset="2"/>
              <a:buChar char="§"/>
            </a:pPr>
            <a:r>
              <a:rPr lang="en-US" sz="1800" dirty="0"/>
              <a:t>Distinguish the trademark from surrounding text - using bold, italics, quotation marks etc. </a:t>
            </a:r>
          </a:p>
          <a:p>
            <a:pPr>
              <a:buFont typeface="Wingdings" panose="05000000000000000000" pitchFamily="2" charset="2"/>
              <a:buChar char="§"/>
            </a:pPr>
            <a:r>
              <a:rPr lang="en-US" sz="1800" dirty="0"/>
              <a:t>Use your trademark consistently. </a:t>
            </a:r>
          </a:p>
          <a:p>
            <a:pPr>
              <a:buFont typeface="Wingdings" panose="05000000000000000000" pitchFamily="2" charset="2"/>
              <a:buChar char="§"/>
            </a:pPr>
            <a:r>
              <a:rPr lang="en-US" sz="1800" dirty="0"/>
              <a:t>Don’t use the trademark as a noun. - e.g., say “LEGO® toy blocks”, not “Lego’s”.</a:t>
            </a:r>
          </a:p>
          <a:p>
            <a:pPr>
              <a:buFont typeface="Wingdings" panose="05000000000000000000" pitchFamily="2" charset="2"/>
              <a:buChar char="§"/>
            </a:pPr>
            <a:r>
              <a:rPr lang="en-US" sz="1800" dirty="0"/>
              <a:t>Don’t use the trademark as a verb. - e.g., say “modified by ADOBE® PHOTOSHOP® software”, not “</a:t>
            </a:r>
            <a:r>
              <a:rPr lang="en-US" sz="1800" dirty="0" err="1"/>
              <a:t>photoshopped</a:t>
            </a:r>
            <a:r>
              <a:rPr lang="en-US" sz="1800" dirty="0"/>
              <a:t>”).</a:t>
            </a:r>
          </a:p>
          <a:p>
            <a:pPr>
              <a:buFont typeface="Wingdings" panose="05000000000000000000" pitchFamily="2" charset="2"/>
              <a:buChar char="§"/>
            </a:pPr>
            <a:r>
              <a:rPr lang="en-US" sz="1800" dirty="0"/>
              <a:t>Don’t use the trademark as a plural. - e.g., say “TIC TAC® candies”, not “tic </a:t>
            </a:r>
            <a:r>
              <a:rPr lang="en-US" sz="1800" dirty="0" err="1"/>
              <a:t>tacs</a:t>
            </a:r>
            <a:r>
              <a:rPr lang="en-US" sz="1800" dirty="0"/>
              <a:t>”).</a:t>
            </a:r>
          </a:p>
          <a:p>
            <a:pPr>
              <a:buFont typeface="Wingdings" panose="05000000000000000000" pitchFamily="2" charset="2"/>
              <a:buChar char="§"/>
            </a:pPr>
            <a:r>
              <a:rPr lang="en-US" sz="1800" dirty="0"/>
              <a:t>Establish clear and cogent trademark best practices and guidelines</a:t>
            </a:r>
            <a:r>
              <a:rPr lang="en-US" sz="1800" b="1" dirty="0"/>
              <a:t>. - </a:t>
            </a:r>
            <a:r>
              <a:rPr lang="en-US" sz="1800" dirty="0"/>
              <a:t>Instruct how employees, suppliers, distributors and consumers should use your trademark</a:t>
            </a:r>
          </a:p>
        </p:txBody>
      </p:sp>
    </p:spTree>
    <p:extLst>
      <p:ext uri="{BB962C8B-B14F-4D97-AF65-F5344CB8AC3E}">
        <p14:creationId xmlns:p14="http://schemas.microsoft.com/office/powerpoint/2010/main" val="19137519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76992" y="792994"/>
            <a:ext cx="6935358" cy="1108472"/>
          </a:xfrm>
        </p:spPr>
        <p:txBody>
          <a:bodyPr>
            <a:normAutofit/>
          </a:bodyPr>
          <a:lstStyle/>
          <a:p>
            <a:r>
              <a:rPr lang="en-US" sz="3000" dirty="0">
                <a:solidFill>
                  <a:schemeClr val="tx1"/>
                </a:solidFill>
              </a:rPr>
              <a:t>Using competitor’s trademark in advertising </a:t>
            </a:r>
          </a:p>
        </p:txBody>
      </p:sp>
      <p:sp>
        <p:nvSpPr>
          <p:cNvPr id="3" name="Content Placeholder 2"/>
          <p:cNvSpPr>
            <a:spLocks noGrp="1"/>
          </p:cNvSpPr>
          <p:nvPr>
            <p:ph idx="1"/>
          </p:nvPr>
        </p:nvSpPr>
        <p:spPr>
          <a:xfrm>
            <a:off x="1314450" y="2479579"/>
            <a:ext cx="6172200" cy="3459582"/>
          </a:xfrm>
        </p:spPr>
        <p:txBody>
          <a:bodyPr>
            <a:normAutofit fontScale="85000" lnSpcReduction="20000"/>
          </a:bodyPr>
          <a:lstStyle/>
          <a:p>
            <a:pPr algn="just">
              <a:buFont typeface="Wingdings" panose="05000000000000000000" pitchFamily="2" charset="2"/>
              <a:buChar char="§"/>
            </a:pPr>
            <a:r>
              <a:rPr lang="en-US" sz="2300" dirty="0" smtClean="0"/>
              <a:t>Use </a:t>
            </a:r>
            <a:r>
              <a:rPr lang="en-US" sz="2300" dirty="0"/>
              <a:t>a competitor’s </a:t>
            </a:r>
            <a:r>
              <a:rPr lang="en-US" sz="2300" dirty="0" smtClean="0"/>
              <a:t>trademark in advertising fairly and properly.</a:t>
            </a:r>
          </a:p>
          <a:p>
            <a:pPr algn="just">
              <a:buFont typeface="Wingdings" panose="05000000000000000000" pitchFamily="2" charset="2"/>
              <a:buChar char="§"/>
            </a:pPr>
            <a:r>
              <a:rPr lang="en-US" sz="2300" dirty="0"/>
              <a:t>D</a:t>
            </a:r>
            <a:r>
              <a:rPr lang="en-US" sz="2300" dirty="0" smtClean="0"/>
              <a:t>o </a:t>
            </a:r>
            <a:r>
              <a:rPr lang="en-US" sz="2300" dirty="0"/>
              <a:t>not take </a:t>
            </a:r>
            <a:r>
              <a:rPr lang="en-US" sz="2300" dirty="0" smtClean="0"/>
              <a:t>unfair advantage</a:t>
            </a:r>
            <a:r>
              <a:rPr lang="en-US" sz="2300" b="1" dirty="0" smtClean="0"/>
              <a:t> </a:t>
            </a:r>
            <a:r>
              <a:rPr lang="en-US" sz="2300" dirty="0"/>
              <a:t>of the reputation of a </a:t>
            </a:r>
            <a:r>
              <a:rPr lang="en-US" sz="2300" dirty="0" smtClean="0"/>
              <a:t>competitor’s trademark </a:t>
            </a:r>
            <a:r>
              <a:rPr lang="en-US" sz="2300" dirty="0"/>
              <a:t>to promote </a:t>
            </a:r>
            <a:r>
              <a:rPr lang="en-US" sz="2300" dirty="0" smtClean="0"/>
              <a:t>your own </a:t>
            </a:r>
            <a:r>
              <a:rPr lang="en-US" sz="2300" dirty="0"/>
              <a:t>business</a:t>
            </a:r>
            <a:r>
              <a:rPr lang="en-US" sz="2300" dirty="0" smtClean="0"/>
              <a:t>.</a:t>
            </a:r>
          </a:p>
          <a:p>
            <a:pPr algn="just">
              <a:buFont typeface="Wingdings" panose="05000000000000000000" pitchFamily="2" charset="2"/>
              <a:buChar char="§"/>
            </a:pPr>
            <a:r>
              <a:rPr lang="en-US" sz="2300" dirty="0"/>
              <a:t>B</a:t>
            </a:r>
            <a:r>
              <a:rPr lang="en-US" sz="2300" dirty="0" smtClean="0"/>
              <a:t>e careful not </a:t>
            </a:r>
            <a:r>
              <a:rPr lang="en-US" sz="2300" dirty="0"/>
              <a:t>to alter a competitor’s </a:t>
            </a:r>
            <a:r>
              <a:rPr lang="en-US" sz="2300" dirty="0" smtClean="0"/>
              <a:t>trademark.</a:t>
            </a:r>
          </a:p>
          <a:p>
            <a:pPr algn="just">
              <a:buFont typeface="Wingdings" panose="05000000000000000000" pitchFamily="2" charset="2"/>
              <a:buChar char="§"/>
            </a:pPr>
            <a:r>
              <a:rPr lang="en-US" sz="2300" dirty="0" smtClean="0"/>
              <a:t>Obtain </a:t>
            </a:r>
            <a:r>
              <a:rPr lang="en-US" sz="2300" dirty="0"/>
              <a:t>authorization from the copyright owner before using the graphic elements in your </a:t>
            </a:r>
            <a:r>
              <a:rPr lang="en-US" sz="2300" dirty="0" smtClean="0"/>
              <a:t>advertising (logo</a:t>
            </a:r>
            <a:r>
              <a:rPr lang="en-US" sz="2300" dirty="0"/>
              <a:t>, label, </a:t>
            </a:r>
            <a:r>
              <a:rPr lang="en-US" sz="2300" dirty="0" smtClean="0"/>
              <a:t>design, three-dimensional figure). </a:t>
            </a:r>
            <a:r>
              <a:rPr lang="en-US" sz="2300" dirty="0"/>
              <a:t>All such elements </a:t>
            </a:r>
            <a:r>
              <a:rPr lang="en-US" sz="2300" dirty="0" smtClean="0"/>
              <a:t>are likely </a:t>
            </a:r>
            <a:r>
              <a:rPr lang="en-US" sz="2300" dirty="0"/>
              <a:t>to </a:t>
            </a:r>
            <a:r>
              <a:rPr lang="en-US" sz="2300" dirty="0" smtClean="0"/>
              <a:t>be </a:t>
            </a:r>
            <a:r>
              <a:rPr lang="en-US" sz="2300" dirty="0"/>
              <a:t>protected by </a:t>
            </a:r>
            <a:r>
              <a:rPr lang="en-US" sz="2300" dirty="0" smtClean="0"/>
              <a:t>copyright law.</a:t>
            </a:r>
          </a:p>
          <a:p>
            <a:pPr algn="just">
              <a:buFont typeface="Wingdings" panose="05000000000000000000" pitchFamily="2" charset="2"/>
              <a:buChar char="§"/>
            </a:pPr>
            <a:r>
              <a:rPr lang="en-US" sz="2300" dirty="0" smtClean="0"/>
              <a:t> </a:t>
            </a:r>
            <a:r>
              <a:rPr lang="en-US" sz="2300" dirty="0"/>
              <a:t>Consult a local lawyer about the laws and regulations that apply to comparative advertising in that country.</a:t>
            </a:r>
          </a:p>
          <a:p>
            <a:pPr algn="just"/>
            <a:endParaRPr lang="en-US" dirty="0"/>
          </a:p>
        </p:txBody>
      </p:sp>
    </p:spTree>
    <p:extLst>
      <p:ext uri="{BB962C8B-B14F-4D97-AF65-F5344CB8AC3E}">
        <p14:creationId xmlns:p14="http://schemas.microsoft.com/office/powerpoint/2010/main" val="11273181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14925" y="792173"/>
            <a:ext cx="6684394" cy="1108472"/>
          </a:xfrm>
        </p:spPr>
        <p:txBody>
          <a:bodyPr>
            <a:normAutofit/>
          </a:bodyPr>
          <a:lstStyle/>
          <a:p>
            <a:r>
              <a:rPr lang="en-US" sz="3000" dirty="0">
                <a:solidFill>
                  <a:schemeClr val="tx1"/>
                </a:solidFill>
              </a:rPr>
              <a:t>Domain names and trademarks </a:t>
            </a:r>
          </a:p>
        </p:txBody>
      </p:sp>
      <p:sp>
        <p:nvSpPr>
          <p:cNvPr id="3" name="Content Placeholder 2"/>
          <p:cNvSpPr>
            <a:spLocks noGrp="1"/>
          </p:cNvSpPr>
          <p:nvPr>
            <p:ph idx="1"/>
          </p:nvPr>
        </p:nvSpPr>
        <p:spPr>
          <a:xfrm>
            <a:off x="1489935" y="2606781"/>
            <a:ext cx="6172200" cy="3163704"/>
          </a:xfrm>
        </p:spPr>
        <p:txBody>
          <a:bodyPr>
            <a:normAutofit/>
          </a:bodyPr>
          <a:lstStyle/>
          <a:p>
            <a:r>
              <a:rPr lang="en-US" sz="2100" dirty="0"/>
              <a:t>Domain names are user-friendly Internet addresses used to find websites. </a:t>
            </a:r>
          </a:p>
          <a:p>
            <a:r>
              <a:rPr lang="en-US" sz="2100" dirty="0"/>
              <a:t>A domain name should not conflict with a third party’s trademark.</a:t>
            </a:r>
          </a:p>
          <a:p>
            <a:r>
              <a:rPr lang="en-US" sz="2100" dirty="0"/>
              <a:t>Consider registering your trademark(s) as a domain name.</a:t>
            </a:r>
          </a:p>
          <a:p>
            <a:r>
              <a:rPr lang="en-US" sz="2100" dirty="0"/>
              <a:t>Register your domain name as a trademark.</a:t>
            </a:r>
          </a:p>
        </p:txBody>
      </p:sp>
    </p:spTree>
    <p:extLst>
      <p:ext uri="{BB962C8B-B14F-4D97-AF65-F5344CB8AC3E}">
        <p14:creationId xmlns:p14="http://schemas.microsoft.com/office/powerpoint/2010/main" val="131012478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43505" y="809434"/>
            <a:ext cx="6515100" cy="1108472"/>
          </a:xfrm>
        </p:spPr>
        <p:txBody>
          <a:bodyPr>
            <a:normAutofit/>
          </a:bodyPr>
          <a:lstStyle/>
          <a:p>
            <a:r>
              <a:rPr lang="en-US" sz="3000" dirty="0">
                <a:solidFill>
                  <a:schemeClr val="tx1"/>
                </a:solidFill>
              </a:rPr>
              <a:t>What should be kept in mind when using trademarks on the Internet? </a:t>
            </a:r>
          </a:p>
        </p:txBody>
      </p:sp>
      <p:sp>
        <p:nvSpPr>
          <p:cNvPr id="3" name="Content Placeholder 2"/>
          <p:cNvSpPr>
            <a:spLocks noGrp="1"/>
          </p:cNvSpPr>
          <p:nvPr>
            <p:ph idx="1"/>
          </p:nvPr>
        </p:nvSpPr>
        <p:spPr>
          <a:xfrm>
            <a:off x="1485900" y="2855658"/>
            <a:ext cx="6172200" cy="2973644"/>
          </a:xfrm>
        </p:spPr>
        <p:txBody>
          <a:bodyPr/>
          <a:lstStyle/>
          <a:p>
            <a:r>
              <a:rPr lang="en-US" sz="2400" dirty="0" smtClean="0"/>
              <a:t>Trademark </a:t>
            </a:r>
            <a:r>
              <a:rPr lang="en-US" sz="2400" dirty="0"/>
              <a:t>rights are territorial </a:t>
            </a:r>
            <a:r>
              <a:rPr lang="en-US" sz="2400" dirty="0" smtClean="0"/>
              <a:t>while the Internet has a global reach. </a:t>
            </a:r>
          </a:p>
          <a:p>
            <a:r>
              <a:rPr lang="en-US" sz="2400" dirty="0" smtClean="0"/>
              <a:t>Keyword advertising</a:t>
            </a:r>
          </a:p>
          <a:p>
            <a:r>
              <a:rPr lang="fr-CH" sz="2400" dirty="0" smtClean="0"/>
              <a:t>Hyper </a:t>
            </a:r>
            <a:r>
              <a:rPr lang="fr-CH" sz="2400" dirty="0" err="1" smtClean="0"/>
              <a:t>linking</a:t>
            </a:r>
            <a:endParaRPr lang="en-US" sz="2400" dirty="0" smtClean="0"/>
          </a:p>
          <a:p>
            <a:endParaRPr lang="en-US" sz="2400" dirty="0"/>
          </a:p>
          <a:p>
            <a:endParaRPr lang="en-US" dirty="0"/>
          </a:p>
        </p:txBody>
      </p:sp>
    </p:spTree>
    <p:extLst>
      <p:ext uri="{BB962C8B-B14F-4D97-AF65-F5344CB8AC3E}">
        <p14:creationId xmlns:p14="http://schemas.microsoft.com/office/powerpoint/2010/main" val="33224827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10500" y="980756"/>
            <a:ext cx="7558548" cy="613901"/>
          </a:xfrm>
        </p:spPr>
        <p:txBody>
          <a:bodyPr>
            <a:normAutofit fontScale="90000"/>
          </a:bodyPr>
          <a:lstStyle/>
          <a:p>
            <a:r>
              <a:rPr lang="en-US" sz="3000" dirty="0">
                <a:solidFill>
                  <a:schemeClr val="tx1"/>
                </a:solidFill>
              </a:rPr>
              <a:t>What is the role of a trademark supervisor or coordinator? </a:t>
            </a:r>
          </a:p>
        </p:txBody>
      </p:sp>
      <p:sp>
        <p:nvSpPr>
          <p:cNvPr id="3" name="Content Placeholder 2"/>
          <p:cNvSpPr>
            <a:spLocks noGrp="1"/>
          </p:cNvSpPr>
          <p:nvPr>
            <p:ph idx="1"/>
          </p:nvPr>
        </p:nvSpPr>
        <p:spPr>
          <a:xfrm>
            <a:off x="1485899" y="2286002"/>
            <a:ext cx="6441860" cy="3564381"/>
          </a:xfrm>
        </p:spPr>
        <p:txBody>
          <a:bodyPr>
            <a:normAutofit/>
          </a:bodyPr>
          <a:lstStyle/>
          <a:p>
            <a:pPr algn="just"/>
            <a:r>
              <a:rPr lang="en-US" sz="1800" dirty="0"/>
              <a:t>One of the key functions of an in-house trademark supervisor or coordinator is to ensure that: </a:t>
            </a:r>
          </a:p>
          <a:p>
            <a:pPr lvl="1" algn="just"/>
            <a:r>
              <a:rPr lang="en-US" sz="1800" b="1" dirty="0"/>
              <a:t>best practices </a:t>
            </a:r>
            <a:r>
              <a:rPr lang="en-US" sz="1800" dirty="0"/>
              <a:t>are uniformly followed. Before anyone prints business cards etc., the supervisor will check for compliance with the firm’s trademark usage guidelines. </a:t>
            </a:r>
          </a:p>
          <a:p>
            <a:pPr lvl="1" algn="just"/>
            <a:r>
              <a:rPr lang="en-US" sz="1800" dirty="0"/>
              <a:t>the company’s </a:t>
            </a:r>
            <a:r>
              <a:rPr lang="en-US" sz="1800" b="1" dirty="0"/>
              <a:t>trademarks registrations are renewed</a:t>
            </a:r>
            <a:r>
              <a:rPr lang="en-US" sz="1800" dirty="0"/>
              <a:t>. Also the Coordinator should be informed of new trademark filings. </a:t>
            </a:r>
          </a:p>
          <a:p>
            <a:pPr lvl="1" algn="just"/>
            <a:r>
              <a:rPr lang="en-US" sz="1800" dirty="0"/>
              <a:t>he/she is the initial </a:t>
            </a:r>
            <a:r>
              <a:rPr lang="en-US" sz="1800" b="1" dirty="0"/>
              <a:t>point of contact </a:t>
            </a:r>
            <a:r>
              <a:rPr lang="en-US" sz="1800" dirty="0"/>
              <a:t>for any questions concerning the management of trademarks.</a:t>
            </a:r>
          </a:p>
          <a:p>
            <a:pPr algn="just"/>
            <a:r>
              <a:rPr lang="en-US" sz="1800" dirty="0"/>
              <a:t>Lastly, the trademark coordinator should be responsible for a periodical </a:t>
            </a:r>
            <a:r>
              <a:rPr lang="en-US" sz="1800" b="1" dirty="0"/>
              <a:t>audit</a:t>
            </a:r>
            <a:r>
              <a:rPr lang="en-US" sz="1800" dirty="0"/>
              <a:t> of your trademark portfolios.</a:t>
            </a:r>
            <a:endParaRPr lang="en-US" sz="2800" dirty="0" smtClean="0"/>
          </a:p>
          <a:p>
            <a:endParaRPr lang="en-US" sz="2800" dirty="0"/>
          </a:p>
        </p:txBody>
      </p:sp>
    </p:spTree>
    <p:extLst>
      <p:ext uri="{BB962C8B-B14F-4D97-AF65-F5344CB8AC3E}">
        <p14:creationId xmlns:p14="http://schemas.microsoft.com/office/powerpoint/2010/main" val="395608291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12484" y="861161"/>
            <a:ext cx="6539730" cy="888443"/>
          </a:xfrm>
        </p:spPr>
        <p:txBody>
          <a:bodyPr/>
          <a:lstStyle/>
          <a:p>
            <a:pPr algn="ctr"/>
            <a:r>
              <a:rPr lang="en-US" sz="3000" dirty="0">
                <a:solidFill>
                  <a:prstClr val="black">
                    <a:lumMod val="95000"/>
                    <a:lumOff val="5000"/>
                  </a:prstClr>
                </a:solidFill>
              </a:rPr>
              <a:t>Outline</a:t>
            </a:r>
            <a:endParaRPr lang="en-US" sz="3000" b="1" dirty="0"/>
          </a:p>
        </p:txBody>
      </p:sp>
      <p:sp>
        <p:nvSpPr>
          <p:cNvPr id="5" name="Rectangle 3"/>
          <p:cNvSpPr txBox="1">
            <a:spLocks noChangeArrowheads="1"/>
          </p:cNvSpPr>
          <p:nvPr/>
        </p:nvSpPr>
        <p:spPr bwMode="auto">
          <a:xfrm>
            <a:off x="1485900" y="2339470"/>
            <a:ext cx="6172200" cy="3017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304793" indent="-304793">
              <a:spcBef>
                <a:spcPts val="0"/>
              </a:spcBef>
              <a:spcAft>
                <a:spcPts val="900"/>
              </a:spcAft>
            </a:pPr>
            <a:r>
              <a:rPr lang="en-GB" altLang="en-US" sz="1800" kern="0" dirty="0">
                <a:solidFill>
                  <a:schemeClr val="bg2"/>
                </a:solidFill>
              </a:rPr>
              <a:t>Trademarks</a:t>
            </a:r>
            <a:r>
              <a:rPr lang="en-GB" altLang="en-US" sz="1800" b="1" kern="0" dirty="0"/>
              <a:t> </a:t>
            </a:r>
          </a:p>
          <a:p>
            <a:pPr marL="304793" indent="-304793">
              <a:spcBef>
                <a:spcPts val="0"/>
              </a:spcBef>
              <a:spcAft>
                <a:spcPts val="900"/>
              </a:spcAft>
            </a:pPr>
            <a:r>
              <a:rPr lang="en-GB" altLang="en-US" sz="1800" kern="0" dirty="0">
                <a:solidFill>
                  <a:schemeClr val="bg2"/>
                </a:solidFill>
              </a:rPr>
              <a:t>Types of trademarks</a:t>
            </a:r>
          </a:p>
          <a:p>
            <a:pPr marL="304793" indent="-304793">
              <a:spcBef>
                <a:spcPts val="0"/>
              </a:spcBef>
              <a:spcAft>
                <a:spcPts val="900"/>
              </a:spcAft>
            </a:pPr>
            <a:r>
              <a:rPr lang="en-US" sz="1800" dirty="0">
                <a:solidFill>
                  <a:schemeClr val="bg2"/>
                </a:solidFill>
              </a:rPr>
              <a:t>Creating</a:t>
            </a:r>
            <a:r>
              <a:rPr lang="en-GB" altLang="en-US" sz="1800" kern="0" dirty="0">
                <a:solidFill>
                  <a:schemeClr val="bg2"/>
                </a:solidFill>
              </a:rPr>
              <a:t> Trademarks</a:t>
            </a:r>
          </a:p>
          <a:p>
            <a:pPr marL="304793" indent="-304793">
              <a:spcBef>
                <a:spcPts val="0"/>
              </a:spcBef>
              <a:spcAft>
                <a:spcPts val="900"/>
              </a:spcAft>
            </a:pPr>
            <a:r>
              <a:rPr lang="en-US" sz="1800" dirty="0">
                <a:solidFill>
                  <a:schemeClr val="bg2"/>
                </a:solidFill>
              </a:rPr>
              <a:t>Protecting</a:t>
            </a:r>
            <a:r>
              <a:rPr lang="en-GB" altLang="en-US" sz="1800" kern="0" dirty="0">
                <a:solidFill>
                  <a:schemeClr val="bg2"/>
                </a:solidFill>
              </a:rPr>
              <a:t> Trademarks</a:t>
            </a:r>
          </a:p>
          <a:p>
            <a:pPr marL="304793" indent="-304793">
              <a:spcBef>
                <a:spcPts val="0"/>
              </a:spcBef>
              <a:spcAft>
                <a:spcPts val="900"/>
              </a:spcAft>
            </a:pPr>
            <a:r>
              <a:rPr lang="en-US" altLang="en-US" sz="1800" kern="0" dirty="0">
                <a:solidFill>
                  <a:schemeClr val="bg2"/>
                </a:solidFill>
              </a:rPr>
              <a:t>Trademarks Abroad</a:t>
            </a:r>
            <a:endParaRPr lang="en-GB" altLang="en-US" sz="1800" kern="0" dirty="0">
              <a:solidFill>
                <a:schemeClr val="bg2"/>
              </a:solidFill>
            </a:endParaRPr>
          </a:p>
          <a:p>
            <a:pPr marL="304793" indent="-304793">
              <a:spcBef>
                <a:spcPts val="0"/>
              </a:spcBef>
              <a:spcAft>
                <a:spcPts val="900"/>
              </a:spcAft>
            </a:pPr>
            <a:r>
              <a:rPr lang="en-GB" altLang="en-US" sz="1800" kern="0" dirty="0">
                <a:solidFill>
                  <a:schemeClr val="bg2"/>
                </a:solidFill>
              </a:rPr>
              <a:t>Using Trademarks</a:t>
            </a:r>
          </a:p>
          <a:p>
            <a:pPr marL="304793" indent="-304793">
              <a:spcBef>
                <a:spcPts val="0"/>
              </a:spcBef>
              <a:spcAft>
                <a:spcPts val="900"/>
              </a:spcAft>
            </a:pPr>
            <a:r>
              <a:rPr lang="en-GB" altLang="en-US" sz="1800" b="1" kern="0" dirty="0"/>
              <a:t>Commercializing Trademarks</a:t>
            </a:r>
          </a:p>
          <a:p>
            <a:pPr marL="304793" indent="-304793">
              <a:spcBef>
                <a:spcPts val="0"/>
              </a:spcBef>
              <a:spcAft>
                <a:spcPts val="900"/>
              </a:spcAft>
            </a:pPr>
            <a:r>
              <a:rPr lang="en-GB" altLang="en-US" sz="1800" kern="0" dirty="0">
                <a:solidFill>
                  <a:schemeClr val="bg2"/>
                </a:solidFill>
              </a:rPr>
              <a:t>Enforcing Trademarks</a:t>
            </a:r>
          </a:p>
        </p:txBody>
      </p:sp>
    </p:spTree>
    <p:extLst>
      <p:ext uri="{BB962C8B-B14F-4D97-AF65-F5344CB8AC3E}">
        <p14:creationId xmlns:p14="http://schemas.microsoft.com/office/powerpoint/2010/main" val="7794247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862101" y="843652"/>
            <a:ext cx="6172200" cy="715297"/>
          </a:xfrm>
        </p:spPr>
        <p:txBody>
          <a:bodyPr>
            <a:normAutofit fontScale="90000"/>
          </a:bodyPr>
          <a:lstStyle/>
          <a:p>
            <a:r>
              <a:rPr lang="en-GB" altLang="en-US" sz="3000" b="1" dirty="0">
                <a:solidFill>
                  <a:schemeClr val="tx1"/>
                </a:solidFill>
              </a:rPr>
              <a:t/>
            </a:r>
            <a:br>
              <a:rPr lang="en-GB" altLang="en-US" sz="3000" b="1" dirty="0">
                <a:solidFill>
                  <a:schemeClr val="tx1"/>
                </a:solidFill>
              </a:rPr>
            </a:br>
            <a:r>
              <a:rPr lang="en-US" sz="3000" dirty="0">
                <a:solidFill>
                  <a:schemeClr val="tx1"/>
                </a:solidFill>
              </a:rPr>
              <a:t>Trademark licensing</a:t>
            </a:r>
            <a:endParaRPr lang="en-US" altLang="en-US" sz="3000" dirty="0">
              <a:solidFill>
                <a:schemeClr val="tx1"/>
              </a:solidFill>
            </a:endParaRPr>
          </a:p>
        </p:txBody>
      </p:sp>
      <p:sp>
        <p:nvSpPr>
          <p:cNvPr id="3" name="Content Placeholder 2"/>
          <p:cNvSpPr>
            <a:spLocks noGrp="1"/>
          </p:cNvSpPr>
          <p:nvPr>
            <p:ph idx="1"/>
          </p:nvPr>
        </p:nvSpPr>
        <p:spPr>
          <a:xfrm>
            <a:off x="1485900" y="2309967"/>
            <a:ext cx="6172200" cy="3380619"/>
          </a:xfrm>
        </p:spPr>
        <p:txBody>
          <a:bodyPr>
            <a:normAutofit fontScale="92500" lnSpcReduction="20000"/>
          </a:bodyPr>
          <a:lstStyle/>
          <a:p>
            <a:pPr algn="just"/>
            <a:r>
              <a:rPr lang="en-US" dirty="0" smtClean="0"/>
              <a:t>When a trademark is licensed, the </a:t>
            </a:r>
            <a:r>
              <a:rPr lang="en-US" dirty="0"/>
              <a:t>owner continues to be the owner of the licensed trademark </a:t>
            </a:r>
            <a:r>
              <a:rPr lang="en-US" dirty="0" smtClean="0"/>
              <a:t>but agrees to the </a:t>
            </a:r>
            <a:r>
              <a:rPr lang="en-US" dirty="0"/>
              <a:t>use </a:t>
            </a:r>
            <a:r>
              <a:rPr lang="en-US" dirty="0" smtClean="0"/>
              <a:t>of the trademark </a:t>
            </a:r>
            <a:r>
              <a:rPr lang="en-US" dirty="0"/>
              <a:t>by one or more other businesses</a:t>
            </a:r>
            <a:r>
              <a:rPr lang="en-US" dirty="0" smtClean="0"/>
              <a:t>.</a:t>
            </a:r>
          </a:p>
          <a:p>
            <a:pPr lvl="1" algn="just"/>
            <a:r>
              <a:rPr lang="en-US" dirty="0"/>
              <a:t>The trademark owner must retain control of the quality of the goods on which the trademarks is applied so that consumers continue to enjoy consistent quality</a:t>
            </a:r>
          </a:p>
          <a:p>
            <a:pPr algn="just"/>
            <a:r>
              <a:rPr lang="en-US" dirty="0" smtClean="0"/>
              <a:t>Trademarks are often licensed together with other IP rights and a business model in connection with </a:t>
            </a:r>
            <a:r>
              <a:rPr lang="en-US" b="1" dirty="0"/>
              <a:t>franchising</a:t>
            </a:r>
            <a:r>
              <a:rPr lang="en-US" dirty="0"/>
              <a:t> </a:t>
            </a:r>
            <a:r>
              <a:rPr lang="en-US" dirty="0" smtClean="0"/>
              <a:t>agreements.  </a:t>
            </a:r>
          </a:p>
          <a:p>
            <a:pPr algn="just"/>
            <a:r>
              <a:rPr lang="en-US" b="1" dirty="0" smtClean="0"/>
              <a:t>Merchandising</a:t>
            </a:r>
            <a:r>
              <a:rPr lang="en-US" dirty="0" smtClean="0"/>
              <a:t> </a:t>
            </a:r>
            <a:r>
              <a:rPr lang="en-US" dirty="0"/>
              <a:t>is a form of marketing whereby an IP </a:t>
            </a:r>
            <a:r>
              <a:rPr lang="en-US" dirty="0" smtClean="0"/>
              <a:t>right (typically </a:t>
            </a:r>
            <a:r>
              <a:rPr lang="en-US" dirty="0"/>
              <a:t>a trademark, industrial </a:t>
            </a:r>
            <a:r>
              <a:rPr lang="en-US" dirty="0" smtClean="0"/>
              <a:t>design and/or </a:t>
            </a:r>
            <a:r>
              <a:rPr lang="en-US" dirty="0"/>
              <a:t>copyright) is used on a product </a:t>
            </a:r>
            <a:r>
              <a:rPr lang="en-US" dirty="0" smtClean="0"/>
              <a:t>to enhance </a:t>
            </a:r>
            <a:r>
              <a:rPr lang="en-US" dirty="0"/>
              <a:t>the attractiveness of the product.</a:t>
            </a:r>
            <a:endParaRPr lang="en-US" dirty="0" smtClean="0"/>
          </a:p>
        </p:txBody>
      </p:sp>
    </p:spTree>
    <p:extLst>
      <p:ext uri="{BB962C8B-B14F-4D97-AF65-F5344CB8AC3E}">
        <p14:creationId xmlns:p14="http://schemas.microsoft.com/office/powerpoint/2010/main" val="427707149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6" y="828273"/>
            <a:ext cx="6057900" cy="857250"/>
          </a:xfrm>
        </p:spPr>
        <p:txBody>
          <a:bodyPr>
            <a:normAutofit/>
          </a:bodyPr>
          <a:lstStyle/>
          <a:p>
            <a:r>
              <a:rPr lang="en-US" sz="2700" dirty="0">
                <a:solidFill>
                  <a:schemeClr val="tx1"/>
                </a:solidFill>
              </a:rPr>
              <a:t>Types of licenses</a:t>
            </a:r>
          </a:p>
        </p:txBody>
      </p:sp>
      <p:sp>
        <p:nvSpPr>
          <p:cNvPr id="3" name="Content Placeholder 2"/>
          <p:cNvSpPr>
            <a:spLocks noGrp="1"/>
          </p:cNvSpPr>
          <p:nvPr>
            <p:ph idx="1"/>
          </p:nvPr>
        </p:nvSpPr>
        <p:spPr/>
        <p:txBody>
          <a:bodyPr/>
          <a:lstStyle/>
          <a:p>
            <a:pPr algn="just"/>
            <a:r>
              <a:rPr lang="en-US" sz="2100" b="1" dirty="0"/>
              <a:t>Exclusive license: </a:t>
            </a:r>
            <a:r>
              <a:rPr lang="en-US" sz="2100" dirty="0"/>
              <a:t>a single licensee has the right to use the trademark, which cannot even be used by the trademark owner;</a:t>
            </a:r>
          </a:p>
          <a:p>
            <a:pPr algn="just"/>
            <a:r>
              <a:rPr lang="en-US" sz="2100" b="1" dirty="0"/>
              <a:t>Sole license: </a:t>
            </a:r>
            <a:r>
              <a:rPr lang="en-US" sz="2100" dirty="0"/>
              <a:t>a single licensee and the trademark owner have the right to use the trademark; and</a:t>
            </a:r>
          </a:p>
          <a:p>
            <a:pPr algn="just"/>
            <a:r>
              <a:rPr lang="en-US" sz="2100" b="1" dirty="0"/>
              <a:t>Non-exclusive license: </a:t>
            </a:r>
            <a:r>
              <a:rPr lang="en-US" sz="2100" dirty="0"/>
              <a:t>several licensees and the trademark owner have the right to use the trademark.</a:t>
            </a:r>
          </a:p>
        </p:txBody>
      </p:sp>
    </p:spTree>
    <p:extLst>
      <p:ext uri="{BB962C8B-B14F-4D97-AF65-F5344CB8AC3E}">
        <p14:creationId xmlns:p14="http://schemas.microsoft.com/office/powerpoint/2010/main" val="7819913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673" y="942462"/>
            <a:ext cx="7290054" cy="648930"/>
          </a:xfrm>
        </p:spPr>
        <p:txBody>
          <a:bodyPr>
            <a:normAutofit/>
          </a:bodyPr>
          <a:lstStyle/>
          <a:p>
            <a:r>
              <a:rPr lang="en-US" sz="2700" dirty="0">
                <a:solidFill>
                  <a:schemeClr val="tx1"/>
                </a:solidFill>
              </a:rPr>
              <a:t>The Value of Trademarks</a:t>
            </a:r>
          </a:p>
        </p:txBody>
      </p:sp>
      <p:sp>
        <p:nvSpPr>
          <p:cNvPr id="3" name="Content Placeholder 2"/>
          <p:cNvSpPr>
            <a:spLocks noGrp="1"/>
          </p:cNvSpPr>
          <p:nvPr>
            <p:ph idx="1"/>
          </p:nvPr>
        </p:nvSpPr>
        <p:spPr>
          <a:xfrm>
            <a:off x="1257300" y="1819922"/>
            <a:ext cx="6400800" cy="3631957"/>
          </a:xfrm>
        </p:spPr>
        <p:txBody>
          <a:bodyPr/>
          <a:lstStyle/>
          <a:p>
            <a:r>
              <a:rPr lang="en-US" dirty="0"/>
              <a:t>APPLE® is estimated at over USD </a:t>
            </a:r>
            <a:r>
              <a:rPr lang="en-US" dirty="0" smtClean="0"/>
              <a:t>408 </a:t>
            </a:r>
            <a:r>
              <a:rPr lang="en-US" dirty="0"/>
              <a:t>billion and </a:t>
            </a:r>
          </a:p>
          <a:p>
            <a:r>
              <a:rPr lang="en-US" dirty="0" smtClean="0"/>
              <a:t>Amazon® </a:t>
            </a:r>
            <a:r>
              <a:rPr lang="en-US" dirty="0"/>
              <a:t>is estimated </a:t>
            </a:r>
            <a:r>
              <a:rPr lang="en-US" dirty="0" smtClean="0"/>
              <a:t>at almost USD 249 billion</a:t>
            </a:r>
            <a:endParaRPr lang="en-US" dirty="0"/>
          </a:p>
          <a:p>
            <a:r>
              <a:rPr lang="en-US" dirty="0" smtClean="0"/>
              <a:t>Microsoft® is estimated at USD 210 billion</a:t>
            </a:r>
          </a:p>
          <a:p>
            <a:endParaRPr lang="en-US" dirty="0"/>
          </a:p>
        </p:txBody>
      </p:sp>
      <p:sp>
        <p:nvSpPr>
          <p:cNvPr id="4" name="TextBox 3"/>
          <p:cNvSpPr txBox="1"/>
          <p:nvPr/>
        </p:nvSpPr>
        <p:spPr>
          <a:xfrm>
            <a:off x="1257300" y="5451872"/>
            <a:ext cx="4229100" cy="266700"/>
          </a:xfrm>
          <a:prstGeom prst="rect">
            <a:avLst/>
          </a:prstGeom>
          <a:noFill/>
          <a:ln>
            <a:noFill/>
          </a:ln>
        </p:spPr>
        <p:txBody>
          <a:bodyPr wrap="square" rtlCol="0">
            <a:noAutofit/>
          </a:bodyPr>
          <a:lstStyle/>
          <a:p>
            <a:r>
              <a:rPr lang="en-US" sz="1200" dirty="0"/>
              <a:t>For 2021, according to Interbrand.com</a:t>
            </a:r>
          </a:p>
        </p:txBody>
      </p:sp>
      <p:pic>
        <p:nvPicPr>
          <p:cNvPr id="6" name="Picture 5"/>
          <p:cNvPicPr>
            <a:picLocks noChangeAspect="1"/>
          </p:cNvPicPr>
          <p:nvPr/>
        </p:nvPicPr>
        <p:blipFill>
          <a:blip r:embed="rId3"/>
          <a:stretch>
            <a:fillRect/>
          </a:stretch>
        </p:blipFill>
        <p:spPr>
          <a:xfrm>
            <a:off x="2203884" y="3460997"/>
            <a:ext cx="3768572" cy="1905682"/>
          </a:xfrm>
          <a:prstGeom prst="rect">
            <a:avLst/>
          </a:prstGeom>
        </p:spPr>
      </p:pic>
    </p:spTree>
    <p:extLst>
      <p:ext uri="{BB962C8B-B14F-4D97-AF65-F5344CB8AC3E}">
        <p14:creationId xmlns:p14="http://schemas.microsoft.com/office/powerpoint/2010/main" val="1011584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20453" y="958914"/>
            <a:ext cx="6319684" cy="678738"/>
          </a:xfrm>
        </p:spPr>
        <p:txBody>
          <a:bodyPr>
            <a:normAutofit/>
          </a:bodyPr>
          <a:lstStyle/>
          <a:p>
            <a:r>
              <a:rPr lang="fr-CH" altLang="en-US" sz="2700" dirty="0">
                <a:solidFill>
                  <a:schemeClr val="tx1"/>
                </a:solidFill>
              </a:rPr>
              <a:t>Resale of </a:t>
            </a:r>
            <a:r>
              <a:rPr lang="fr-CH" altLang="en-US" sz="2700" dirty="0" err="1">
                <a:solidFill>
                  <a:schemeClr val="tx1"/>
                </a:solidFill>
              </a:rPr>
              <a:t>trademark</a:t>
            </a:r>
            <a:r>
              <a:rPr lang="fr-CH" altLang="en-US" sz="2700" dirty="0">
                <a:solidFill>
                  <a:schemeClr val="tx1"/>
                </a:solidFill>
              </a:rPr>
              <a:t> </a:t>
            </a:r>
            <a:r>
              <a:rPr lang="fr-CH" altLang="en-US" sz="2700" dirty="0" err="1">
                <a:solidFill>
                  <a:schemeClr val="tx1"/>
                </a:solidFill>
              </a:rPr>
              <a:t>protected</a:t>
            </a:r>
            <a:r>
              <a:rPr lang="fr-CH" altLang="en-US" sz="2700" dirty="0">
                <a:solidFill>
                  <a:schemeClr val="tx1"/>
                </a:solidFill>
              </a:rPr>
              <a:t> </a:t>
            </a:r>
            <a:r>
              <a:rPr lang="fr-CH" altLang="en-US" sz="2700" dirty="0" err="1">
                <a:solidFill>
                  <a:schemeClr val="tx1"/>
                </a:solidFill>
              </a:rPr>
              <a:t>products</a:t>
            </a:r>
            <a:endParaRPr lang="en-US" altLang="en-US" sz="2700" dirty="0">
              <a:solidFill>
                <a:schemeClr val="tx1"/>
              </a:solidFill>
            </a:endParaRPr>
          </a:p>
        </p:txBody>
      </p:sp>
      <p:sp>
        <p:nvSpPr>
          <p:cNvPr id="3" name="Content Placeholder 2"/>
          <p:cNvSpPr>
            <a:spLocks noGrp="1"/>
          </p:cNvSpPr>
          <p:nvPr>
            <p:ph idx="1"/>
          </p:nvPr>
        </p:nvSpPr>
        <p:spPr>
          <a:xfrm>
            <a:off x="1528763" y="2514603"/>
            <a:ext cx="6172200" cy="3093244"/>
          </a:xfrm>
        </p:spPr>
        <p:txBody>
          <a:bodyPr/>
          <a:lstStyle/>
          <a:p>
            <a:r>
              <a:rPr lang="en-US" dirty="0"/>
              <a:t>Another business can normally resell trademark-protected goods bought from your business within the same country without having to seek your consent. </a:t>
            </a:r>
            <a:endParaRPr lang="en-US" dirty="0" smtClean="0"/>
          </a:p>
          <a:p>
            <a:r>
              <a:rPr lang="en-US" dirty="0" smtClean="0"/>
              <a:t>However, re-selling trademark-protected goods abroad is a different issue and depends on the local laws. </a:t>
            </a:r>
            <a:r>
              <a:rPr lang="en-US" dirty="0"/>
              <a:t>While developing your export strategy, you should verify this question, preferably by consulting a legal expert. </a:t>
            </a:r>
          </a:p>
        </p:txBody>
      </p:sp>
    </p:spTree>
    <p:extLst>
      <p:ext uri="{BB962C8B-B14F-4D97-AF65-F5344CB8AC3E}">
        <p14:creationId xmlns:p14="http://schemas.microsoft.com/office/powerpoint/2010/main" val="42897078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85851" y="834523"/>
            <a:ext cx="6775704" cy="851572"/>
          </a:xfrm>
        </p:spPr>
        <p:txBody>
          <a:bodyPr/>
          <a:lstStyle/>
          <a:p>
            <a:pPr algn="ctr"/>
            <a:r>
              <a:rPr lang="en-US" sz="3000" dirty="0">
                <a:solidFill>
                  <a:prstClr val="black">
                    <a:lumMod val="95000"/>
                    <a:lumOff val="5000"/>
                  </a:prstClr>
                </a:solidFill>
              </a:rPr>
              <a:t>Outline</a:t>
            </a:r>
            <a:endParaRPr lang="en-US" sz="3000" b="1" dirty="0"/>
          </a:p>
        </p:txBody>
      </p:sp>
      <p:sp>
        <p:nvSpPr>
          <p:cNvPr id="5" name="Rectangle 3"/>
          <p:cNvSpPr txBox="1">
            <a:spLocks noChangeArrowheads="1"/>
          </p:cNvSpPr>
          <p:nvPr/>
        </p:nvSpPr>
        <p:spPr bwMode="auto">
          <a:xfrm>
            <a:off x="1485900" y="2228852"/>
            <a:ext cx="6172200" cy="312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304793" indent="-304793">
              <a:spcBef>
                <a:spcPts val="0"/>
              </a:spcBef>
              <a:spcAft>
                <a:spcPts val="900"/>
              </a:spcAft>
            </a:pPr>
            <a:r>
              <a:rPr lang="en-GB" altLang="en-US" sz="1800" kern="0" dirty="0">
                <a:solidFill>
                  <a:schemeClr val="bg2"/>
                </a:solidFill>
              </a:rPr>
              <a:t>Trademarks</a:t>
            </a:r>
            <a:r>
              <a:rPr lang="en-GB" altLang="en-US" sz="1800" b="1" kern="0" dirty="0"/>
              <a:t> </a:t>
            </a:r>
          </a:p>
          <a:p>
            <a:pPr marL="304793" indent="-304793">
              <a:spcBef>
                <a:spcPts val="0"/>
              </a:spcBef>
              <a:spcAft>
                <a:spcPts val="900"/>
              </a:spcAft>
            </a:pPr>
            <a:r>
              <a:rPr lang="en-GB" altLang="en-US" sz="1800" kern="0" dirty="0">
                <a:solidFill>
                  <a:schemeClr val="bg2"/>
                </a:solidFill>
              </a:rPr>
              <a:t>Types of trademarks</a:t>
            </a:r>
          </a:p>
          <a:p>
            <a:pPr marL="304793" indent="-304793">
              <a:spcBef>
                <a:spcPts val="0"/>
              </a:spcBef>
              <a:spcAft>
                <a:spcPts val="900"/>
              </a:spcAft>
            </a:pPr>
            <a:r>
              <a:rPr lang="en-US" sz="1800" dirty="0">
                <a:solidFill>
                  <a:schemeClr val="bg2"/>
                </a:solidFill>
              </a:rPr>
              <a:t>Creating</a:t>
            </a:r>
            <a:r>
              <a:rPr lang="en-GB" altLang="en-US" sz="1800" kern="0" dirty="0">
                <a:solidFill>
                  <a:schemeClr val="bg2"/>
                </a:solidFill>
              </a:rPr>
              <a:t> Trademarks</a:t>
            </a:r>
          </a:p>
          <a:p>
            <a:pPr marL="304793" indent="-304793">
              <a:spcBef>
                <a:spcPts val="0"/>
              </a:spcBef>
              <a:spcAft>
                <a:spcPts val="900"/>
              </a:spcAft>
            </a:pPr>
            <a:r>
              <a:rPr lang="en-US" sz="1800" dirty="0">
                <a:solidFill>
                  <a:schemeClr val="bg2"/>
                </a:solidFill>
              </a:rPr>
              <a:t>Protecting</a:t>
            </a:r>
            <a:r>
              <a:rPr lang="en-GB" altLang="en-US" sz="1800" kern="0" dirty="0">
                <a:solidFill>
                  <a:schemeClr val="bg2"/>
                </a:solidFill>
              </a:rPr>
              <a:t> Trademarks</a:t>
            </a:r>
          </a:p>
          <a:p>
            <a:pPr marL="304793" indent="-304793">
              <a:spcBef>
                <a:spcPts val="0"/>
              </a:spcBef>
              <a:spcAft>
                <a:spcPts val="900"/>
              </a:spcAft>
            </a:pPr>
            <a:r>
              <a:rPr lang="en-US" altLang="en-US" sz="1800" kern="0" dirty="0">
                <a:solidFill>
                  <a:schemeClr val="bg2"/>
                </a:solidFill>
              </a:rPr>
              <a:t>Trademarks Abroad</a:t>
            </a:r>
            <a:endParaRPr lang="en-GB" altLang="en-US" sz="1800" kern="0" dirty="0">
              <a:solidFill>
                <a:schemeClr val="bg2"/>
              </a:solidFill>
            </a:endParaRPr>
          </a:p>
          <a:p>
            <a:pPr marL="304793" indent="-304793">
              <a:spcBef>
                <a:spcPts val="0"/>
              </a:spcBef>
              <a:spcAft>
                <a:spcPts val="900"/>
              </a:spcAft>
            </a:pPr>
            <a:r>
              <a:rPr lang="en-GB" altLang="en-US" sz="1800" kern="0" dirty="0">
                <a:solidFill>
                  <a:schemeClr val="bg2"/>
                </a:solidFill>
              </a:rPr>
              <a:t>Using Trademarks</a:t>
            </a:r>
          </a:p>
          <a:p>
            <a:pPr marL="304793" indent="-304793">
              <a:spcBef>
                <a:spcPts val="0"/>
              </a:spcBef>
              <a:spcAft>
                <a:spcPts val="900"/>
              </a:spcAft>
            </a:pPr>
            <a:r>
              <a:rPr lang="en-GB" altLang="en-US" sz="1800" kern="0" dirty="0">
                <a:solidFill>
                  <a:schemeClr val="bg2"/>
                </a:solidFill>
              </a:rPr>
              <a:t>Commercializing Trademarks</a:t>
            </a:r>
          </a:p>
          <a:p>
            <a:pPr marL="304793" indent="-304793">
              <a:spcBef>
                <a:spcPts val="0"/>
              </a:spcBef>
              <a:spcAft>
                <a:spcPts val="900"/>
              </a:spcAft>
            </a:pPr>
            <a:r>
              <a:rPr lang="en-GB" altLang="en-US" sz="1800" b="1" kern="0" dirty="0"/>
              <a:t>Enforcing Trademarks</a:t>
            </a:r>
          </a:p>
        </p:txBody>
      </p:sp>
    </p:spTree>
    <p:extLst>
      <p:ext uri="{BB962C8B-B14F-4D97-AF65-F5344CB8AC3E}">
        <p14:creationId xmlns:p14="http://schemas.microsoft.com/office/powerpoint/2010/main" val="21084683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94556" y="933643"/>
            <a:ext cx="6200775" cy="687644"/>
          </a:xfrm>
        </p:spPr>
        <p:txBody>
          <a:bodyPr>
            <a:normAutofit/>
          </a:bodyPr>
          <a:lstStyle/>
          <a:p>
            <a:r>
              <a:rPr lang="en-US" sz="3000" dirty="0">
                <a:solidFill>
                  <a:schemeClr val="tx1"/>
                </a:solidFill>
              </a:rPr>
              <a:t>Trademark infringement</a:t>
            </a:r>
          </a:p>
        </p:txBody>
      </p:sp>
      <p:sp>
        <p:nvSpPr>
          <p:cNvPr id="3" name="Content Placeholder 2"/>
          <p:cNvSpPr>
            <a:spLocks noGrp="1"/>
          </p:cNvSpPr>
          <p:nvPr>
            <p:ph idx="1"/>
          </p:nvPr>
        </p:nvSpPr>
        <p:spPr>
          <a:xfrm>
            <a:off x="1363028" y="2361588"/>
            <a:ext cx="6115050" cy="2896214"/>
          </a:xfrm>
        </p:spPr>
        <p:txBody>
          <a:bodyPr>
            <a:normAutofit fontScale="92500" lnSpcReduction="20000"/>
          </a:bodyPr>
          <a:lstStyle/>
          <a:p>
            <a:pPr algn="just"/>
            <a:r>
              <a:rPr lang="en-US" dirty="0" smtClean="0"/>
              <a:t>Trademark infringement occurs when a </a:t>
            </a:r>
            <a:r>
              <a:rPr lang="en-US" dirty="0"/>
              <a:t>competitor uses the </a:t>
            </a:r>
            <a:r>
              <a:rPr lang="en-US" i="1" dirty="0"/>
              <a:t>same </a:t>
            </a:r>
            <a:r>
              <a:rPr lang="en-US" dirty="0"/>
              <a:t>or a </a:t>
            </a:r>
            <a:r>
              <a:rPr lang="en-US" i="1" dirty="0"/>
              <a:t>confusingly similar </a:t>
            </a:r>
            <a:r>
              <a:rPr lang="en-US" dirty="0"/>
              <a:t>trademark for the </a:t>
            </a:r>
            <a:r>
              <a:rPr lang="en-US" i="1" dirty="0"/>
              <a:t>same </a:t>
            </a:r>
            <a:r>
              <a:rPr lang="en-US" dirty="0"/>
              <a:t>or </a:t>
            </a:r>
            <a:r>
              <a:rPr lang="en-US" i="1" dirty="0"/>
              <a:t>similar </a:t>
            </a:r>
            <a:r>
              <a:rPr lang="en-US" dirty="0"/>
              <a:t>products, in a country where your trademark is </a:t>
            </a:r>
            <a:r>
              <a:rPr lang="en-US" dirty="0" smtClean="0"/>
              <a:t>protected creating the likelihood that consumers are confused. </a:t>
            </a:r>
          </a:p>
          <a:p>
            <a:pPr algn="just"/>
            <a:r>
              <a:rPr lang="en-US" dirty="0" smtClean="0"/>
              <a:t>Infringement can impact the sales and revenue of the trademark holder and, if the goods being sold are of an inferior quality, harm his/her reputation.  </a:t>
            </a:r>
          </a:p>
          <a:p>
            <a:pPr algn="just"/>
            <a:r>
              <a:rPr lang="en-US" dirty="0"/>
              <a:t>Therefore, </a:t>
            </a:r>
            <a:r>
              <a:rPr lang="en-US" dirty="0" smtClean="0"/>
              <a:t>the use of confusingly similar trademarks in the market must be monitored by searching databases, monitoring the internet</a:t>
            </a:r>
            <a:r>
              <a:rPr lang="en-US" dirty="0"/>
              <a:t> </a:t>
            </a:r>
            <a:r>
              <a:rPr lang="en-US" dirty="0" smtClean="0"/>
              <a:t>and marketing outlets. The services </a:t>
            </a:r>
            <a:r>
              <a:rPr lang="en-US" dirty="0"/>
              <a:t>of a specialized </a:t>
            </a:r>
            <a:r>
              <a:rPr lang="en-US" dirty="0" smtClean="0"/>
              <a:t>organization can be used for this purpose. </a:t>
            </a:r>
            <a:endParaRPr lang="en-US" dirty="0"/>
          </a:p>
          <a:p>
            <a:pPr algn="just"/>
            <a:endParaRPr lang="en-US" dirty="0" smtClean="0"/>
          </a:p>
        </p:txBody>
      </p:sp>
    </p:spTree>
    <p:extLst>
      <p:ext uri="{BB962C8B-B14F-4D97-AF65-F5344CB8AC3E}">
        <p14:creationId xmlns:p14="http://schemas.microsoft.com/office/powerpoint/2010/main" val="23382299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87767" y="1785120"/>
            <a:ext cx="6924675" cy="2801938"/>
          </a:xfrm>
        </p:spPr>
        <p:txBody>
          <a:bodyPr>
            <a:normAutofit fontScale="85000" lnSpcReduction="10000"/>
          </a:bodyPr>
          <a:lstStyle/>
          <a:p>
            <a:r>
              <a:rPr lang="en-US" dirty="0" smtClean="0"/>
              <a:t>Faced </a:t>
            </a:r>
            <a:r>
              <a:rPr lang="en-US" dirty="0"/>
              <a:t>with </a:t>
            </a:r>
            <a:r>
              <a:rPr lang="en-US" dirty="0" smtClean="0"/>
              <a:t>infringement </a:t>
            </a:r>
            <a:r>
              <a:rPr lang="en-US" dirty="0"/>
              <a:t>a </a:t>
            </a:r>
            <a:r>
              <a:rPr lang="en-US" dirty="0" smtClean="0"/>
              <a:t>“</a:t>
            </a:r>
            <a:r>
              <a:rPr lang="en-US" dirty="0"/>
              <a:t>cease and desist letter</a:t>
            </a:r>
            <a:r>
              <a:rPr lang="en-US" dirty="0" smtClean="0"/>
              <a:t>” may be sent to </a:t>
            </a:r>
            <a:r>
              <a:rPr lang="en-US" dirty="0"/>
              <a:t>the alleged </a:t>
            </a:r>
            <a:r>
              <a:rPr lang="en-US" dirty="0" smtClean="0"/>
              <a:t>infringer with the help of a lawyer which may be enough to stop the activity.</a:t>
            </a:r>
          </a:p>
          <a:p>
            <a:pPr algn="just"/>
            <a:r>
              <a:rPr lang="en-US" dirty="0"/>
              <a:t>If </a:t>
            </a:r>
            <a:r>
              <a:rPr lang="en-US" dirty="0" smtClean="0"/>
              <a:t>the </a:t>
            </a:r>
            <a:r>
              <a:rPr lang="en-US" dirty="0"/>
              <a:t>infringement </a:t>
            </a:r>
            <a:r>
              <a:rPr lang="en-US" dirty="0" smtClean="0"/>
              <a:t>is willful </a:t>
            </a:r>
            <a:r>
              <a:rPr lang="en-US" dirty="0"/>
              <a:t>and </a:t>
            </a:r>
            <a:r>
              <a:rPr lang="en-US" dirty="0" smtClean="0"/>
              <a:t>the location of the activity is known, a search </a:t>
            </a:r>
            <a:r>
              <a:rPr lang="en-US" dirty="0"/>
              <a:t>and seize order </a:t>
            </a:r>
            <a:r>
              <a:rPr lang="en-US" dirty="0" smtClean="0"/>
              <a:t>may be made (by a court </a:t>
            </a:r>
            <a:r>
              <a:rPr lang="en-US" dirty="0"/>
              <a:t>or the police) to conduct a </a:t>
            </a:r>
            <a:r>
              <a:rPr lang="en-US" dirty="0" smtClean="0"/>
              <a:t>raid. </a:t>
            </a:r>
            <a:r>
              <a:rPr lang="en-US" dirty="0"/>
              <a:t>Criminal procedures can be initiated in cases of willful trademark counterfeiting or copyright piracy on a commercial scale. </a:t>
            </a:r>
          </a:p>
          <a:p>
            <a:pPr algn="just"/>
            <a:r>
              <a:rPr lang="en-US" dirty="0"/>
              <a:t>The infringer may be compelled </a:t>
            </a:r>
            <a:r>
              <a:rPr lang="en-US" dirty="0" smtClean="0"/>
              <a:t>to disclose the </a:t>
            </a:r>
            <a:r>
              <a:rPr lang="en-US" dirty="0"/>
              <a:t>identity of persons involved in the </a:t>
            </a:r>
            <a:r>
              <a:rPr lang="en-US" dirty="0" smtClean="0"/>
              <a:t>production of these goods </a:t>
            </a:r>
            <a:r>
              <a:rPr lang="en-US" dirty="0"/>
              <a:t>and </a:t>
            </a:r>
            <a:r>
              <a:rPr lang="en-US" dirty="0" smtClean="0"/>
              <a:t>their </a:t>
            </a:r>
            <a:r>
              <a:rPr lang="en-US" dirty="0"/>
              <a:t>channels of distribution. </a:t>
            </a:r>
            <a:r>
              <a:rPr lang="en-US" dirty="0" smtClean="0"/>
              <a:t>These goods </a:t>
            </a:r>
            <a:r>
              <a:rPr lang="en-US" dirty="0"/>
              <a:t>and materials </a:t>
            </a:r>
            <a:r>
              <a:rPr lang="en-US" dirty="0" smtClean="0"/>
              <a:t>may be </a:t>
            </a:r>
            <a:r>
              <a:rPr lang="en-US" dirty="0"/>
              <a:t>destroyed or disposed of outside the channels of commerce without </a:t>
            </a:r>
            <a:r>
              <a:rPr lang="en-US" dirty="0" smtClean="0"/>
              <a:t>any compensation.</a:t>
            </a:r>
            <a:endParaRPr lang="en-US" dirty="0"/>
          </a:p>
          <a:p>
            <a:pPr algn="just"/>
            <a:endParaRPr lang="en-US" dirty="0" smtClean="0"/>
          </a:p>
        </p:txBody>
      </p:sp>
    </p:spTree>
    <p:extLst>
      <p:ext uri="{BB962C8B-B14F-4D97-AF65-F5344CB8AC3E}">
        <p14:creationId xmlns:p14="http://schemas.microsoft.com/office/powerpoint/2010/main" val="13807873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58917" y="864268"/>
            <a:ext cx="6827972" cy="908776"/>
          </a:xfrm>
        </p:spPr>
        <p:txBody>
          <a:bodyPr>
            <a:normAutofit/>
          </a:bodyPr>
          <a:lstStyle/>
          <a:p>
            <a:r>
              <a:rPr lang="en-US" sz="3000" dirty="0">
                <a:solidFill>
                  <a:schemeClr val="tx1"/>
                </a:solidFill>
              </a:rPr>
              <a:t>Importation of counterfeit trademark goods</a:t>
            </a:r>
          </a:p>
        </p:txBody>
      </p:sp>
      <p:sp>
        <p:nvSpPr>
          <p:cNvPr id="3" name="Content Placeholder 2"/>
          <p:cNvSpPr>
            <a:spLocks noGrp="1"/>
          </p:cNvSpPr>
          <p:nvPr>
            <p:ph idx="1"/>
          </p:nvPr>
        </p:nvSpPr>
        <p:spPr>
          <a:xfrm>
            <a:off x="1428750" y="2575442"/>
            <a:ext cx="6057900" cy="3461374"/>
          </a:xfrm>
        </p:spPr>
        <p:txBody>
          <a:bodyPr>
            <a:noAutofit/>
          </a:bodyPr>
          <a:lstStyle/>
          <a:p>
            <a:r>
              <a:rPr lang="en-US" sz="1800" dirty="0"/>
              <a:t>In order to prevent the importation of counterfeit trademark goods, measures at the border are available to trademark owners in many countries. </a:t>
            </a:r>
          </a:p>
          <a:p>
            <a:r>
              <a:rPr lang="en-US" sz="1800" dirty="0"/>
              <a:t>To get the most out of the system: </a:t>
            </a:r>
          </a:p>
          <a:p>
            <a:pPr lvl="1" algn="just"/>
            <a:r>
              <a:rPr lang="en-US" sz="1800" dirty="0"/>
              <a:t>Contact the relevant customs authorities to get information on the local customs regime. </a:t>
            </a:r>
          </a:p>
          <a:p>
            <a:pPr lvl="1" algn="just"/>
            <a:r>
              <a:rPr lang="en-US" sz="1800" dirty="0"/>
              <a:t>Contact an IP lawyer to advise you on how best to proceed. </a:t>
            </a:r>
          </a:p>
          <a:p>
            <a:pPr lvl="1" algn="just"/>
            <a:r>
              <a:rPr lang="en-US" sz="1800" dirty="0"/>
              <a:t>Record your trademark(s) with the customs office. </a:t>
            </a:r>
          </a:p>
          <a:p>
            <a:pPr lvl="1" algn="just"/>
            <a:r>
              <a:rPr lang="en-US" sz="1800" dirty="0"/>
              <a:t>Provide as much information as possible and cooperate with customs officials to make it easier for them to recognize infringing goods. </a:t>
            </a:r>
          </a:p>
        </p:txBody>
      </p:sp>
    </p:spTree>
    <p:extLst>
      <p:ext uri="{BB962C8B-B14F-4D97-AF65-F5344CB8AC3E}">
        <p14:creationId xmlns:p14="http://schemas.microsoft.com/office/powerpoint/2010/main" val="250778262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762" y="996858"/>
            <a:ext cx="6172200" cy="508820"/>
          </a:xfrm>
        </p:spPr>
        <p:txBody>
          <a:bodyPr>
            <a:normAutofit/>
          </a:bodyPr>
          <a:lstStyle/>
          <a:p>
            <a:r>
              <a:rPr lang="en-US" sz="3000" dirty="0">
                <a:solidFill>
                  <a:schemeClr val="tx1"/>
                </a:solidFill>
              </a:rPr>
              <a:t>Alternative dispute settlement </a:t>
            </a:r>
          </a:p>
        </p:txBody>
      </p:sp>
      <p:sp>
        <p:nvSpPr>
          <p:cNvPr id="3" name="Content Placeholder 2"/>
          <p:cNvSpPr>
            <a:spLocks noGrp="1"/>
          </p:cNvSpPr>
          <p:nvPr>
            <p:ph idx="1"/>
          </p:nvPr>
        </p:nvSpPr>
        <p:spPr>
          <a:xfrm>
            <a:off x="1401502" y="2263806"/>
            <a:ext cx="6242171" cy="3586578"/>
          </a:xfrm>
        </p:spPr>
        <p:txBody>
          <a:bodyPr>
            <a:normAutofit/>
          </a:bodyPr>
          <a:lstStyle/>
          <a:p>
            <a:r>
              <a:rPr lang="en-US" b="1" dirty="0"/>
              <a:t>Arbitration</a:t>
            </a:r>
            <a:r>
              <a:rPr lang="en-US" dirty="0"/>
              <a:t> </a:t>
            </a:r>
            <a:r>
              <a:rPr lang="en-US" dirty="0" smtClean="0"/>
              <a:t>is less </a:t>
            </a:r>
            <a:r>
              <a:rPr lang="en-US" dirty="0"/>
              <a:t>formal, shorter </a:t>
            </a:r>
            <a:r>
              <a:rPr lang="en-US" dirty="0" smtClean="0"/>
              <a:t>and a cheaper </a:t>
            </a:r>
            <a:r>
              <a:rPr lang="en-US" dirty="0"/>
              <a:t>procedure than court </a:t>
            </a:r>
            <a:r>
              <a:rPr lang="en-US" dirty="0" smtClean="0"/>
              <a:t>proceedings, and </a:t>
            </a:r>
            <a:r>
              <a:rPr lang="en-US" dirty="0"/>
              <a:t>an arbitral award is more easily </a:t>
            </a:r>
            <a:r>
              <a:rPr lang="en-US" dirty="0" smtClean="0"/>
              <a:t>enforceable internationally.</a:t>
            </a:r>
            <a:endParaRPr lang="en-US" dirty="0"/>
          </a:p>
          <a:p>
            <a:r>
              <a:rPr lang="en-US" dirty="0" smtClean="0"/>
              <a:t>An </a:t>
            </a:r>
            <a:r>
              <a:rPr lang="en-US" dirty="0"/>
              <a:t>advantage </a:t>
            </a:r>
            <a:r>
              <a:rPr lang="en-US" dirty="0" smtClean="0"/>
              <a:t>of </a:t>
            </a:r>
            <a:r>
              <a:rPr lang="en-US" b="1" dirty="0" smtClean="0"/>
              <a:t>mediation</a:t>
            </a:r>
            <a:r>
              <a:rPr lang="en-US" dirty="0" smtClean="0"/>
              <a:t> </a:t>
            </a:r>
            <a:r>
              <a:rPr lang="en-US" dirty="0"/>
              <a:t>is that the parties retain </a:t>
            </a:r>
            <a:r>
              <a:rPr lang="en-US" dirty="0" smtClean="0"/>
              <a:t>control of </a:t>
            </a:r>
            <a:r>
              <a:rPr lang="en-US" dirty="0"/>
              <a:t>the dispute resolution process. As such, </a:t>
            </a:r>
            <a:r>
              <a:rPr lang="en-US" dirty="0" smtClean="0"/>
              <a:t>it can </a:t>
            </a:r>
            <a:r>
              <a:rPr lang="en-US" dirty="0"/>
              <a:t>help to preserve good business </a:t>
            </a:r>
            <a:r>
              <a:rPr lang="en-US" dirty="0" smtClean="0"/>
              <a:t>relations with </a:t>
            </a:r>
            <a:r>
              <a:rPr lang="en-US" dirty="0"/>
              <a:t>another enterprise with which </a:t>
            </a:r>
            <a:r>
              <a:rPr lang="en-US" dirty="0" smtClean="0"/>
              <a:t>your business </a:t>
            </a:r>
            <a:r>
              <a:rPr lang="en-US" dirty="0"/>
              <a:t>may like to collaborate in the future.</a:t>
            </a:r>
          </a:p>
          <a:p>
            <a:pPr algn="just"/>
            <a:r>
              <a:rPr lang="en-US" dirty="0" smtClean="0"/>
              <a:t>See the services provided by the WIPO </a:t>
            </a:r>
            <a:r>
              <a:rPr lang="en-US" dirty="0"/>
              <a:t>Arbitration and Mediation Center </a:t>
            </a:r>
            <a:r>
              <a:rPr lang="en-US" dirty="0" smtClean="0"/>
              <a:t>at </a:t>
            </a:r>
            <a:r>
              <a:rPr lang="en-US" i="1" dirty="0" smtClean="0"/>
              <a:t>www.wipo.int/amc</a:t>
            </a:r>
            <a:r>
              <a:rPr lang="en-US" dirty="0"/>
              <a:t>.</a:t>
            </a:r>
          </a:p>
        </p:txBody>
      </p:sp>
    </p:spTree>
    <p:extLst>
      <p:ext uri="{BB962C8B-B14F-4D97-AF65-F5344CB8AC3E}">
        <p14:creationId xmlns:p14="http://schemas.microsoft.com/office/powerpoint/2010/main" val="9461555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ctrTitle"/>
          </p:nvPr>
        </p:nvSpPr>
        <p:spPr>
          <a:xfrm>
            <a:off x="114161" y="5321427"/>
            <a:ext cx="6013655" cy="809318"/>
          </a:xfrm>
        </p:spPr>
        <p:txBody>
          <a:bodyPr>
            <a:normAutofit fontScale="90000"/>
          </a:bodyPr>
          <a:lstStyle/>
          <a:p>
            <a:pPr algn="l"/>
            <a:r>
              <a:rPr lang="en-GB" altLang="en-US" dirty="0"/>
              <a:t>Thank you for </a:t>
            </a:r>
            <a:r>
              <a:rPr lang="en-GB" altLang="en-US" dirty="0" smtClean="0"/>
              <a:t>your attention</a:t>
            </a:r>
            <a:r>
              <a:rPr lang="en-GB" altLang="en-US" dirty="0"/>
              <a:t>!</a:t>
            </a:r>
            <a:endParaRPr lang="en-US" altLang="en-US" sz="3000" dirty="0"/>
          </a:p>
        </p:txBody>
      </p:sp>
      <p:sp>
        <p:nvSpPr>
          <p:cNvPr id="76803" name="Rectangle 3"/>
          <p:cNvSpPr>
            <a:spLocks noGrp="1" noChangeArrowheads="1"/>
          </p:cNvSpPr>
          <p:nvPr>
            <p:ph type="subTitle" idx="1"/>
          </p:nvPr>
        </p:nvSpPr>
        <p:spPr>
          <a:xfrm>
            <a:off x="6518651" y="4966544"/>
            <a:ext cx="2278627" cy="1519085"/>
          </a:xfrm>
        </p:spPr>
        <p:txBody>
          <a:bodyPr>
            <a:normAutofit/>
          </a:bodyPr>
          <a:lstStyle/>
          <a:p>
            <a:pPr>
              <a:lnSpc>
                <a:spcPct val="90000"/>
              </a:lnSpc>
            </a:pPr>
            <a:r>
              <a:rPr lang="en-GB" altLang="en-US" sz="1400" dirty="0"/>
              <a:t>For continuous learning please see</a:t>
            </a:r>
          </a:p>
          <a:p>
            <a:pPr>
              <a:lnSpc>
                <a:spcPct val="90000"/>
              </a:lnSpc>
            </a:pPr>
            <a:r>
              <a:rPr lang="en-US" altLang="en-US" sz="1400" b="1" dirty="0"/>
              <a:t>Making a Mark, An Introduction to </a:t>
            </a:r>
            <a:r>
              <a:rPr lang="en-US" altLang="en-US" sz="1400" b="1" dirty="0" smtClean="0"/>
              <a:t>Trademarks</a:t>
            </a:r>
          </a:p>
          <a:p>
            <a:pPr>
              <a:lnSpc>
                <a:spcPct val="90000"/>
              </a:lnSpc>
            </a:pPr>
            <a:r>
              <a:rPr lang="en-GB" altLang="en-US" sz="1400" dirty="0" smtClean="0"/>
              <a:t>https</a:t>
            </a:r>
            <a:r>
              <a:rPr lang="en-GB" altLang="en-US" sz="1400" dirty="0"/>
              <a:t>://www.wipo.int/edocs/pubdocs/en/wipo_pub_900_1.pdf</a:t>
            </a:r>
            <a:endParaRPr lang="en-US" altLang="en-US" sz="1400" i="1" dirty="0"/>
          </a:p>
        </p:txBody>
      </p:sp>
    </p:spTree>
    <p:extLst>
      <p:ext uri="{BB962C8B-B14F-4D97-AF65-F5344CB8AC3E}">
        <p14:creationId xmlns:p14="http://schemas.microsoft.com/office/powerpoint/2010/main" val="9203182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73393" y="848217"/>
            <a:ext cx="6684707" cy="857250"/>
          </a:xfrm>
        </p:spPr>
        <p:txBody>
          <a:bodyPr/>
          <a:lstStyle/>
          <a:p>
            <a:pPr algn="ctr"/>
            <a:r>
              <a:rPr lang="en-US" sz="3000" dirty="0">
                <a:solidFill>
                  <a:prstClr val="black">
                    <a:lumMod val="95000"/>
                    <a:lumOff val="5000"/>
                  </a:prstClr>
                </a:solidFill>
              </a:rPr>
              <a:t>Outline</a:t>
            </a:r>
            <a:endParaRPr lang="en-US" sz="3000" dirty="0"/>
          </a:p>
        </p:txBody>
      </p:sp>
      <p:sp>
        <p:nvSpPr>
          <p:cNvPr id="5" name="Rectangle 3"/>
          <p:cNvSpPr txBox="1">
            <a:spLocks noChangeArrowheads="1"/>
          </p:cNvSpPr>
          <p:nvPr/>
        </p:nvSpPr>
        <p:spPr bwMode="auto">
          <a:xfrm>
            <a:off x="1485900" y="2332096"/>
            <a:ext cx="6172200" cy="3024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304793" indent="-304793">
              <a:spcBef>
                <a:spcPts val="0"/>
              </a:spcBef>
              <a:spcAft>
                <a:spcPts val="900"/>
              </a:spcAft>
            </a:pPr>
            <a:r>
              <a:rPr lang="en-GB" altLang="en-US" sz="1800" kern="0" dirty="0">
                <a:solidFill>
                  <a:schemeClr val="bg2"/>
                </a:solidFill>
              </a:rPr>
              <a:t>Trademarks</a:t>
            </a:r>
            <a:r>
              <a:rPr lang="en-GB" altLang="en-US" sz="1800" b="1" kern="0" dirty="0"/>
              <a:t> </a:t>
            </a:r>
          </a:p>
          <a:p>
            <a:pPr marL="304793" indent="-304793">
              <a:spcBef>
                <a:spcPts val="0"/>
              </a:spcBef>
              <a:spcAft>
                <a:spcPts val="900"/>
              </a:spcAft>
            </a:pPr>
            <a:r>
              <a:rPr lang="en-GB" altLang="en-US" sz="1800" b="1" kern="0" dirty="0"/>
              <a:t>Types of trademarks</a:t>
            </a:r>
          </a:p>
          <a:p>
            <a:pPr marL="304793" indent="-304793">
              <a:spcBef>
                <a:spcPts val="0"/>
              </a:spcBef>
              <a:spcAft>
                <a:spcPts val="900"/>
              </a:spcAft>
            </a:pPr>
            <a:r>
              <a:rPr lang="en-US" sz="1800" dirty="0">
                <a:solidFill>
                  <a:schemeClr val="bg2"/>
                </a:solidFill>
              </a:rPr>
              <a:t>Creating</a:t>
            </a:r>
            <a:r>
              <a:rPr lang="en-GB" altLang="en-US" sz="1800" kern="0" dirty="0">
                <a:solidFill>
                  <a:schemeClr val="bg2"/>
                </a:solidFill>
              </a:rPr>
              <a:t> Trademarks</a:t>
            </a:r>
          </a:p>
          <a:p>
            <a:pPr marL="304793" indent="-304793">
              <a:spcBef>
                <a:spcPts val="0"/>
              </a:spcBef>
              <a:spcAft>
                <a:spcPts val="900"/>
              </a:spcAft>
            </a:pPr>
            <a:r>
              <a:rPr lang="en-US" sz="1800" dirty="0">
                <a:solidFill>
                  <a:schemeClr val="bg2"/>
                </a:solidFill>
              </a:rPr>
              <a:t>Protecting</a:t>
            </a:r>
            <a:r>
              <a:rPr lang="en-GB" altLang="en-US" sz="1800" kern="0" dirty="0">
                <a:solidFill>
                  <a:schemeClr val="bg2"/>
                </a:solidFill>
              </a:rPr>
              <a:t> Trademarks</a:t>
            </a:r>
          </a:p>
          <a:p>
            <a:pPr marL="304793" indent="-304793">
              <a:spcBef>
                <a:spcPts val="0"/>
              </a:spcBef>
              <a:spcAft>
                <a:spcPts val="900"/>
              </a:spcAft>
            </a:pPr>
            <a:r>
              <a:rPr lang="en-US" altLang="en-US" sz="1800" kern="0" dirty="0">
                <a:solidFill>
                  <a:schemeClr val="bg2"/>
                </a:solidFill>
              </a:rPr>
              <a:t>Trademarks Abroad</a:t>
            </a:r>
            <a:endParaRPr lang="en-GB" altLang="en-US" sz="1800" kern="0" dirty="0">
              <a:solidFill>
                <a:schemeClr val="bg2"/>
              </a:solidFill>
            </a:endParaRPr>
          </a:p>
          <a:p>
            <a:pPr marL="304793" indent="-304793">
              <a:spcBef>
                <a:spcPts val="0"/>
              </a:spcBef>
              <a:spcAft>
                <a:spcPts val="900"/>
              </a:spcAft>
            </a:pPr>
            <a:r>
              <a:rPr lang="en-GB" altLang="en-US" sz="1800" kern="0" dirty="0">
                <a:solidFill>
                  <a:schemeClr val="bg2"/>
                </a:solidFill>
              </a:rPr>
              <a:t>Using Trademarks</a:t>
            </a:r>
          </a:p>
          <a:p>
            <a:pPr marL="304793" indent="-304793">
              <a:spcBef>
                <a:spcPts val="0"/>
              </a:spcBef>
              <a:spcAft>
                <a:spcPts val="900"/>
              </a:spcAft>
            </a:pPr>
            <a:r>
              <a:rPr lang="en-GB" altLang="en-US" sz="1800" kern="0" dirty="0">
                <a:solidFill>
                  <a:schemeClr val="bg2"/>
                </a:solidFill>
              </a:rPr>
              <a:t>Commercializing Trademarks</a:t>
            </a:r>
          </a:p>
          <a:p>
            <a:pPr marL="304793" indent="-304793">
              <a:spcBef>
                <a:spcPts val="0"/>
              </a:spcBef>
              <a:spcAft>
                <a:spcPts val="900"/>
              </a:spcAft>
            </a:pPr>
            <a:r>
              <a:rPr lang="en-GB" altLang="en-US" sz="1800" kern="0" dirty="0">
                <a:solidFill>
                  <a:schemeClr val="bg2"/>
                </a:solidFill>
              </a:rPr>
              <a:t>Enforcing Trademarks</a:t>
            </a:r>
          </a:p>
        </p:txBody>
      </p:sp>
    </p:spTree>
    <p:extLst>
      <p:ext uri="{BB962C8B-B14F-4D97-AF65-F5344CB8AC3E}">
        <p14:creationId xmlns:p14="http://schemas.microsoft.com/office/powerpoint/2010/main" val="23507833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285" y="1000637"/>
            <a:ext cx="8037871" cy="421674"/>
          </a:xfrm>
        </p:spPr>
        <p:txBody>
          <a:bodyPr>
            <a:normAutofit/>
          </a:bodyPr>
          <a:lstStyle/>
          <a:p>
            <a:r>
              <a:rPr lang="en-US" sz="2700" dirty="0">
                <a:solidFill>
                  <a:schemeClr val="tx1"/>
                </a:solidFill>
              </a:rPr>
              <a:t>Service marks</a:t>
            </a:r>
          </a:p>
        </p:txBody>
      </p:sp>
      <p:sp>
        <p:nvSpPr>
          <p:cNvPr id="3" name="Text Placeholder 2"/>
          <p:cNvSpPr>
            <a:spLocks noGrp="1"/>
          </p:cNvSpPr>
          <p:nvPr>
            <p:ph type="body" sz="half" idx="1"/>
          </p:nvPr>
        </p:nvSpPr>
        <p:spPr>
          <a:xfrm>
            <a:off x="457200" y="2457455"/>
            <a:ext cx="4038600" cy="2994423"/>
          </a:xfrm>
        </p:spPr>
        <p:txBody>
          <a:bodyPr/>
          <a:lstStyle/>
          <a:p>
            <a:r>
              <a:rPr lang="en-US" dirty="0"/>
              <a:t>S</a:t>
            </a:r>
            <a:r>
              <a:rPr lang="en-US" dirty="0" smtClean="0"/>
              <a:t>ome </a:t>
            </a:r>
            <a:r>
              <a:rPr lang="en-US" dirty="0"/>
              <a:t>jurisdictions </a:t>
            </a:r>
            <a:r>
              <a:rPr lang="en-US" dirty="0" smtClean="0"/>
              <a:t>distinguish between </a:t>
            </a:r>
            <a:r>
              <a:rPr lang="en-US" dirty="0"/>
              <a:t>trademarks and </a:t>
            </a:r>
            <a:r>
              <a:rPr lang="en-US" dirty="0" smtClean="0"/>
              <a:t>service marks</a:t>
            </a:r>
            <a:r>
              <a:rPr lang="en-US" dirty="0"/>
              <a:t>. </a:t>
            </a:r>
            <a:endParaRPr lang="en-US" dirty="0" smtClean="0"/>
          </a:p>
          <a:p>
            <a:r>
              <a:rPr lang="en-US" dirty="0" smtClean="0"/>
              <a:t>Both </a:t>
            </a:r>
            <a:r>
              <a:rPr lang="en-US" dirty="0"/>
              <a:t>are distinctive signs; </a:t>
            </a:r>
            <a:r>
              <a:rPr lang="en-US" dirty="0" smtClean="0"/>
              <a:t>trademarks distinguish </a:t>
            </a:r>
            <a:r>
              <a:rPr lang="en-US" dirty="0"/>
              <a:t>the </a:t>
            </a:r>
            <a:r>
              <a:rPr lang="en-US" i="1" dirty="0"/>
              <a:t>goods </a:t>
            </a:r>
            <a:r>
              <a:rPr lang="en-US" dirty="0"/>
              <a:t>of one </a:t>
            </a:r>
            <a:r>
              <a:rPr lang="en-US" dirty="0" smtClean="0"/>
              <a:t>enterprise from </a:t>
            </a:r>
            <a:r>
              <a:rPr lang="en-US" dirty="0"/>
              <a:t>those of others, </a:t>
            </a:r>
            <a:r>
              <a:rPr lang="en-US" dirty="0" smtClean="0"/>
              <a:t>while </a:t>
            </a:r>
            <a:r>
              <a:rPr lang="en-US" dirty="0"/>
              <a:t>service </a:t>
            </a:r>
            <a:r>
              <a:rPr lang="en-US" dirty="0" smtClean="0"/>
              <a:t>marks fulfill </a:t>
            </a:r>
            <a:r>
              <a:rPr lang="en-US" dirty="0"/>
              <a:t>the same function in relation to </a:t>
            </a:r>
            <a:r>
              <a:rPr lang="en-US" i="1" dirty="0"/>
              <a:t>services</a:t>
            </a:r>
            <a:r>
              <a:rPr lang="en-US" dirty="0"/>
              <a:t>.</a:t>
            </a:r>
          </a:p>
        </p:txBody>
      </p:sp>
      <p:sp>
        <p:nvSpPr>
          <p:cNvPr id="4" name="Content Placeholder 3"/>
          <p:cNvSpPr>
            <a:spLocks noGrp="1"/>
          </p:cNvSpPr>
          <p:nvPr>
            <p:ph sz="half" idx="2"/>
          </p:nvPr>
        </p:nvSpPr>
        <p:spPr>
          <a:xfrm>
            <a:off x="4672780" y="2457455"/>
            <a:ext cx="4038600" cy="2994423"/>
          </a:xfrm>
        </p:spPr>
        <p:txBody>
          <a:bodyPr/>
          <a:lstStyle/>
          <a:p>
            <a:pPr marL="300031" lvl="1" indent="0">
              <a:buNone/>
            </a:pPr>
            <a:r>
              <a:rPr lang="en-US" b="1" dirty="0" smtClean="0"/>
              <a:t>Example</a:t>
            </a:r>
            <a:r>
              <a:rPr lang="ru-RU" b="1" dirty="0" smtClean="0"/>
              <a:t>: </a:t>
            </a:r>
            <a:r>
              <a:rPr lang="en-US" b="1" dirty="0" smtClean="0"/>
              <a:t>Reproduced </a:t>
            </a:r>
            <a:r>
              <a:rPr lang="en-US" b="1" dirty="0"/>
              <a:t>with the consent of </a:t>
            </a:r>
            <a:r>
              <a:rPr lang="en-US" b="1" dirty="0" smtClean="0"/>
              <a:t>National Westminster </a:t>
            </a:r>
            <a:r>
              <a:rPr lang="en-US" b="1" dirty="0"/>
              <a:t>Bank Plc.</a:t>
            </a:r>
          </a:p>
        </p:txBody>
      </p:sp>
      <p:pic>
        <p:nvPicPr>
          <p:cNvPr id="6" name="Picture 5"/>
          <p:cNvPicPr>
            <a:picLocks noChangeAspect="1"/>
          </p:cNvPicPr>
          <p:nvPr/>
        </p:nvPicPr>
        <p:blipFill>
          <a:blip r:embed="rId3"/>
          <a:stretch>
            <a:fillRect/>
          </a:stretch>
        </p:blipFill>
        <p:spPr>
          <a:xfrm>
            <a:off x="5200657" y="3600453"/>
            <a:ext cx="2362829" cy="801286"/>
          </a:xfrm>
          <a:prstGeom prst="rect">
            <a:avLst/>
          </a:prstGeom>
        </p:spPr>
      </p:pic>
    </p:spTree>
    <p:extLst>
      <p:ext uri="{BB962C8B-B14F-4D97-AF65-F5344CB8AC3E}">
        <p14:creationId xmlns:p14="http://schemas.microsoft.com/office/powerpoint/2010/main" val="1922280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solidFill>
                  <a:schemeClr val="tx1"/>
                </a:solidFill>
              </a:rPr>
              <a:t>Well-known mark</a:t>
            </a:r>
          </a:p>
        </p:txBody>
      </p:sp>
      <p:sp>
        <p:nvSpPr>
          <p:cNvPr id="3" name="Content Placeholder 2"/>
          <p:cNvSpPr>
            <a:spLocks noGrp="1"/>
          </p:cNvSpPr>
          <p:nvPr>
            <p:ph idx="1"/>
          </p:nvPr>
        </p:nvSpPr>
        <p:spPr/>
        <p:txBody>
          <a:bodyPr/>
          <a:lstStyle/>
          <a:p>
            <a:r>
              <a:rPr lang="en-US" dirty="0" smtClean="0"/>
              <a:t>Trademarks that </a:t>
            </a:r>
            <a:r>
              <a:rPr lang="en-US" dirty="0"/>
              <a:t>are considered to be </a:t>
            </a:r>
            <a:r>
              <a:rPr lang="en-US" dirty="0" smtClean="0"/>
              <a:t>well-known by </a:t>
            </a:r>
            <a:r>
              <a:rPr lang="en-US" dirty="0"/>
              <a:t>the competent </a:t>
            </a:r>
            <a:r>
              <a:rPr lang="en-US" dirty="0" smtClean="0"/>
              <a:t>authority of </a:t>
            </a:r>
            <a:r>
              <a:rPr lang="en-US" dirty="0"/>
              <a:t>the country where protection </a:t>
            </a:r>
            <a:r>
              <a:rPr lang="en-US" dirty="0" smtClean="0"/>
              <a:t>for the </a:t>
            </a:r>
            <a:r>
              <a:rPr lang="en-US" dirty="0"/>
              <a:t>trademark is </a:t>
            </a:r>
            <a:r>
              <a:rPr lang="en-US" dirty="0" smtClean="0"/>
              <a:t>sought.</a:t>
            </a:r>
          </a:p>
          <a:p>
            <a:r>
              <a:rPr lang="en-US" dirty="0" smtClean="0"/>
              <a:t>They generally </a:t>
            </a:r>
            <a:r>
              <a:rPr lang="en-US" dirty="0"/>
              <a:t>benefit from </a:t>
            </a:r>
            <a:r>
              <a:rPr lang="en-US" dirty="0" smtClean="0"/>
              <a:t>additional protection</a:t>
            </a:r>
            <a:r>
              <a:rPr lang="en-US" dirty="0"/>
              <a:t>. </a:t>
            </a:r>
            <a:endParaRPr lang="en-US" dirty="0" smtClean="0"/>
          </a:p>
          <a:p>
            <a:pPr lvl="1"/>
            <a:r>
              <a:rPr lang="en-US" dirty="0" smtClean="0"/>
              <a:t>They may </a:t>
            </a:r>
            <a:r>
              <a:rPr lang="en-US" dirty="0"/>
              <a:t>be </a:t>
            </a:r>
            <a:r>
              <a:rPr lang="en-US" dirty="0" smtClean="0"/>
              <a:t>protected even </a:t>
            </a:r>
            <a:r>
              <a:rPr lang="en-US" dirty="0"/>
              <a:t>if they are not registered (</a:t>
            </a:r>
            <a:r>
              <a:rPr lang="en-US" dirty="0" smtClean="0"/>
              <a:t>or have </a:t>
            </a:r>
            <a:r>
              <a:rPr lang="en-US" dirty="0"/>
              <a:t>not even been used) in a </a:t>
            </a:r>
            <a:r>
              <a:rPr lang="en-US" dirty="0" smtClean="0"/>
              <a:t>given territory</a:t>
            </a:r>
            <a:r>
              <a:rPr lang="en-US" dirty="0"/>
              <a:t>. </a:t>
            </a:r>
          </a:p>
          <a:p>
            <a:pPr lvl="1"/>
            <a:r>
              <a:rPr lang="en-US" dirty="0" smtClean="0"/>
              <a:t>They may be protected even where their trademark is used with respect to dissimilar products (Coca Cola for car wash for example)</a:t>
            </a:r>
            <a:endParaRPr lang="en-US" dirty="0"/>
          </a:p>
        </p:txBody>
      </p:sp>
    </p:spTree>
    <p:extLst>
      <p:ext uri="{BB962C8B-B14F-4D97-AF65-F5344CB8AC3E}">
        <p14:creationId xmlns:p14="http://schemas.microsoft.com/office/powerpoint/2010/main" val="17507852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1_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271</TotalTime>
  <Words>11943</Words>
  <Application>Microsoft Office PowerPoint</Application>
  <PresentationFormat>On-screen Show (4:3)</PresentationFormat>
  <Paragraphs>627</Paragraphs>
  <Slides>66</Slides>
  <Notes>64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66</vt:i4>
      </vt:variant>
    </vt:vector>
  </HeadingPairs>
  <TitlesOfParts>
    <vt:vector size="78" baseType="lpstr">
      <vt:lpstr>ＭＳ Ｐゴシック</vt:lpstr>
      <vt:lpstr>Arial</vt:lpstr>
      <vt:lpstr>Calibri</vt:lpstr>
      <vt:lpstr>HelveticaNeueLTStd-Roman</vt:lpstr>
      <vt:lpstr>Microsoft Sans Serif</vt:lpstr>
      <vt:lpstr>Tw Cen MT</vt:lpstr>
      <vt:lpstr>Tw Cen MT Condensed</vt:lpstr>
      <vt:lpstr>Wingdings</vt:lpstr>
      <vt:lpstr>Wingdings 3</vt:lpstr>
      <vt:lpstr>ヒラギノ角ゴ Pro W3</vt:lpstr>
      <vt:lpstr>Integral</vt:lpstr>
      <vt:lpstr>1_Integral</vt:lpstr>
      <vt:lpstr> USING THE INTELLECTUAL PROPERTY SYSTEM FOR BUSINESS COMPETITIVENESS   </vt:lpstr>
      <vt:lpstr>Outline</vt:lpstr>
      <vt:lpstr>What is a Trademark?</vt:lpstr>
      <vt:lpstr>PowerPoint Presentation</vt:lpstr>
      <vt:lpstr>Advantages of using trademarks</vt:lpstr>
      <vt:lpstr>The Value of Trademarks</vt:lpstr>
      <vt:lpstr>Outline</vt:lpstr>
      <vt:lpstr>Service marks</vt:lpstr>
      <vt:lpstr>Well-known mark</vt:lpstr>
      <vt:lpstr>Collective marks</vt:lpstr>
      <vt:lpstr>Certification marks</vt:lpstr>
      <vt:lpstr>Geographical indications</vt:lpstr>
      <vt:lpstr>PowerPoint Presentation</vt:lpstr>
      <vt:lpstr>Outline</vt:lpstr>
      <vt:lpstr>Strong trademarks</vt:lpstr>
      <vt:lpstr>Trademarks categories</vt:lpstr>
      <vt:lpstr>Coined or fanciful trademarks</vt:lpstr>
      <vt:lpstr>Arbitrary trademarks</vt:lpstr>
      <vt:lpstr>Suggestive trademarks</vt:lpstr>
      <vt:lpstr>Descriptive trademarks</vt:lpstr>
      <vt:lpstr>Generic signs</vt:lpstr>
      <vt:lpstr>Increasing distinctiveness</vt:lpstr>
      <vt:lpstr>Checklist for selecting a trademark</vt:lpstr>
      <vt:lpstr>Outline</vt:lpstr>
      <vt:lpstr>Protecting trademarks</vt:lpstr>
      <vt:lpstr>Other legal instruments for protecting a brand image</vt:lpstr>
      <vt:lpstr>Benefits of trademark registration</vt:lpstr>
      <vt:lpstr>Exclusivity provided by trademark registration</vt:lpstr>
      <vt:lpstr>Limitations of exclusive rights</vt:lpstr>
      <vt:lpstr>Company name/Trade name vs. Trademark registration</vt:lpstr>
      <vt:lpstr>Main reasons for rejecting a trademark application</vt:lpstr>
      <vt:lpstr>Trademark clearance search</vt:lpstr>
      <vt:lpstr>PowerPoint Presentation</vt:lpstr>
      <vt:lpstr>Costs associated with trademark creation and protection</vt:lpstr>
      <vt:lpstr>Do you need a trademark agent to file a trademark application?</vt:lpstr>
      <vt:lpstr>PowerPoint Presentation</vt:lpstr>
      <vt:lpstr>Trademark coexistence</vt:lpstr>
      <vt:lpstr>Changing the trademark </vt:lpstr>
      <vt:lpstr>Using the trademark for a different product </vt:lpstr>
      <vt:lpstr>Three dimensional trademark </vt:lpstr>
      <vt:lpstr>Outline</vt:lpstr>
      <vt:lpstr>Territoriality of trademark rights </vt:lpstr>
      <vt:lpstr>Registering a trademark abroad</vt:lpstr>
      <vt:lpstr>International Route - The Madrid System </vt:lpstr>
      <vt:lpstr>Transliteration of a trademark</vt:lpstr>
      <vt:lpstr>Transliteration of a trademark</vt:lpstr>
      <vt:lpstr>Outline</vt:lpstr>
      <vt:lpstr>“Use” of a trademark</vt:lpstr>
      <vt:lpstr>Can you register a trademark without having used it?</vt:lpstr>
      <vt:lpstr>Options for trademarks when releasing new products</vt:lpstr>
      <vt:lpstr>How should you use your trademark?</vt:lpstr>
      <vt:lpstr>Dos and Don’ts for proper trademark use</vt:lpstr>
      <vt:lpstr>Using competitor’s trademark in advertising </vt:lpstr>
      <vt:lpstr>Domain names and trademarks </vt:lpstr>
      <vt:lpstr>What should be kept in mind when using trademarks on the Internet? </vt:lpstr>
      <vt:lpstr>What is the role of a trademark supervisor or coordinator? </vt:lpstr>
      <vt:lpstr>Outline</vt:lpstr>
      <vt:lpstr> Trademark licensing</vt:lpstr>
      <vt:lpstr>Types of licenses</vt:lpstr>
      <vt:lpstr>Resale of trademark protected products</vt:lpstr>
      <vt:lpstr>Outline</vt:lpstr>
      <vt:lpstr>Trademark infringement</vt:lpstr>
      <vt:lpstr>PowerPoint Presentation</vt:lpstr>
      <vt:lpstr>Importation of counterfeit trademark goods</vt:lpstr>
      <vt:lpstr>Alternative dispute settlement </vt:lpstr>
      <vt:lpstr>Thank you for your attention!</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THE INTELLECTUAL PROPERTY SYSTEM FOR BUSINESS COMPETITIVENESS</dc:title>
  <dc:creator>NASSAR Sarah</dc:creator>
  <cp:keywords>PUBLIC</cp:keywords>
  <cp:lastModifiedBy>NASSAR Sarah</cp:lastModifiedBy>
  <cp:revision>19</cp:revision>
  <dcterms:created xsi:type="dcterms:W3CDTF">2022-06-17T07:07:18Z</dcterms:created>
  <dcterms:modified xsi:type="dcterms:W3CDTF">2022-10-16T10:56:35Z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7bc3df98-717d-4f19-beb0-b14aa9f74d86</vt:lpwstr>
  </property>
  <property fmtid="{D5CDD505-2E9C-101B-9397-08002B2CF9AE}" pid="3" name="TCSClassification">
    <vt:lpwstr>PUBLIC</vt:lpwstr>
  </property>
  <property fmtid="{D5CDD505-2E9C-101B-9397-08002B2CF9AE}" pid="4" name="Classification">
    <vt:lpwstr>Public</vt:lpwstr>
  </property>
  <property fmtid="{D5CDD505-2E9C-101B-9397-08002B2CF9AE}" pid="5" name="VisualMarkings">
    <vt:lpwstr>Footer</vt:lpwstr>
  </property>
  <property fmtid="{D5CDD505-2E9C-101B-9397-08002B2CF9AE}" pid="6" name="Alignment">
    <vt:lpwstr>Centre</vt:lpwstr>
  </property>
  <property fmtid="{D5CDD505-2E9C-101B-9397-08002B2CF9AE}" pid="7" name="Language">
    <vt:lpwstr>English</vt:lpwstr>
  </property>
</Properties>
</file>