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1907" r:id="rId2"/>
    <p:sldId id="1905" r:id="rId3"/>
    <p:sldId id="1906" r:id="rId4"/>
  </p:sldIdLst>
  <p:sldSz cx="9144000" cy="6858000" type="screen4x3"/>
  <p:notesSz cx="6797675" cy="9926638"/>
  <p:custDataLst>
    <p:tags r:id="rId7"/>
  </p:custDataLst>
  <p:defaultTextStyle>
    <a:defPPr rtl="0"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/>
        <a:ea typeface="+mn-ea"/>
        <a:cs typeface="Arial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/>
        <a:ea typeface="+mn-ea"/>
        <a:cs typeface="Arial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/>
        <a:ea typeface="+mn-ea"/>
        <a:cs typeface="Arial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/>
        <a:ea typeface="+mn-ea"/>
        <a:cs typeface="Arial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/>
        <a:ea typeface="+mn-ea"/>
        <a:cs typeface="Arial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/>
        <a:ea typeface="+mn-ea"/>
        <a:cs typeface="Arial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/>
        <a:ea typeface="+mn-ea"/>
        <a:cs typeface="Arial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/>
        <a:ea typeface="+mn-ea"/>
        <a:cs typeface="Arial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/>
        <a:ea typeface="+mn-ea"/>
        <a:cs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026" userDrawn="1">
          <p15:clr>
            <a:srgbClr val="A4A3A4"/>
          </p15:clr>
        </p15:guide>
        <p15:guide id="2" pos="179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92D9D8A-A257-412F-ACC1-757EB1CA775D}" v="75" dt="2025-03-06T14:46:23.5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691" autoAdjust="0"/>
    <p:restoredTop sz="86434" autoAdjust="0"/>
  </p:normalViewPr>
  <p:slideViewPr>
    <p:cSldViewPr>
      <p:cViewPr varScale="1">
        <p:scale>
          <a:sx n="93" d="100"/>
          <a:sy n="93" d="100"/>
        </p:scale>
        <p:origin x="1644" y="78"/>
      </p:cViewPr>
      <p:guideLst>
        <p:guide orient="horz" pos="1026"/>
        <p:guide pos="179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7" d="100"/>
          <a:sy n="77" d="100"/>
        </p:scale>
        <p:origin x="-2094" y="-90"/>
      </p:cViewPr>
      <p:guideLst>
        <p:guide orient="horz" pos="3128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47505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6" tIns="47778" rIns="95556" bIns="47778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5" y="2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6" tIns="47778" rIns="95556" bIns="47778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59350" cy="37195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6" tIns="47778" rIns="95556" bIns="4777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4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6" tIns="47778" rIns="95556" bIns="47778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5" y="9428584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6" tIns="47778" rIns="95556" bIns="47778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fld id="{CA84FE9B-D5D4-4B76-87EA-A08EA8B20C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2725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Arial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Arial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Arial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Arial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Arial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F2C667-47B2-46C4-80BC-8E1DA185F3D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6355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F2C667-47B2-46C4-80BC-8E1DA185F3D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357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2800">
                <a:solidFill>
                  <a:srgbClr val="70899B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8608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5684400" y="1818000"/>
            <a:ext cx="1695912" cy="4032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fr-CH" sz="1200" b="1">
                <a:solidFill>
                  <a:srgbClr val="9D0A2B"/>
                </a:solidFill>
              </a:rPr>
              <a:t>The International </a:t>
            </a:r>
            <a:br>
              <a:rPr lang="fr-CH" sz="1200" b="1">
                <a:solidFill>
                  <a:srgbClr val="9D0A2B"/>
                </a:solidFill>
              </a:rPr>
            </a:br>
            <a:r>
              <a:rPr lang="fr-CH" sz="1200" b="1">
                <a:solidFill>
                  <a:srgbClr val="9D0A2B"/>
                </a:solidFill>
              </a:rPr>
              <a:t>Patent System</a:t>
            </a:r>
          </a:p>
        </p:txBody>
      </p:sp>
    </p:spTree>
    <p:extLst>
      <p:ext uri="{BB962C8B-B14F-4D97-AF65-F5344CB8AC3E}">
        <p14:creationId xmlns:p14="http://schemas.microsoft.com/office/powerpoint/2010/main" val="2904961804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3305F-35F4-4D38-853F-6972B7651A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919930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A1C06C-5FA2-4438-B070-4F16D45DBA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68569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0899B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1pPr>
            <a:lvl2pPr marL="742950" indent="-285750">
              <a:buClr>
                <a:srgbClr val="9D0A2B"/>
              </a:buClr>
              <a:buSzTx/>
              <a:buFont typeface="Wingdings" pitchFamily="2" charset="2"/>
              <a:buChar char="q"/>
              <a:defRPr/>
            </a:lvl2pPr>
            <a:lvl3pPr marL="1143000" indent="-228600">
              <a:buClr>
                <a:srgbClr val="9D0A2B"/>
              </a:buClr>
              <a:buSzTx/>
              <a:buFont typeface="Wingdings" pitchFamily="2" charset="2"/>
              <a:buChar char="§"/>
              <a:defRPr/>
            </a:lvl3pPr>
            <a:lvl4pPr marL="16002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4pPr>
            <a:lvl5pPr marL="20574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TextBox 4"/>
          <p:cNvSpPr txBox="1"/>
          <p:nvPr userDrawn="1"/>
        </p:nvSpPr>
        <p:spPr>
          <a:xfrm>
            <a:off x="5768" y="6500265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900"/>
              <a:t>2025 rule changes</a:t>
            </a:r>
          </a:p>
          <a:p>
            <a:pPr>
              <a:spcBef>
                <a:spcPct val="0"/>
              </a:spcBef>
              <a:defRPr/>
            </a:pPr>
            <a:r>
              <a:rPr lang="en-US" sz="900"/>
              <a:t>11-02-2025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2272" y="6069657"/>
            <a:ext cx="1005927" cy="167655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7614000" y="6202800"/>
            <a:ext cx="1422000" cy="302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fr-CH" sz="800" b="1">
                <a:solidFill>
                  <a:srgbClr val="9D0A2B"/>
                </a:solidFill>
              </a:rPr>
              <a:t>The International </a:t>
            </a:r>
            <a:br>
              <a:rPr lang="fr-CH" sz="800" b="1">
                <a:solidFill>
                  <a:srgbClr val="9D0A2B"/>
                </a:solidFill>
              </a:rPr>
            </a:br>
            <a:r>
              <a:rPr lang="fr-CH" sz="800" b="1">
                <a:solidFill>
                  <a:srgbClr val="9D0A2B"/>
                </a:solidFill>
              </a:rPr>
              <a:t>Patent System</a:t>
            </a:r>
          </a:p>
        </p:txBody>
      </p:sp>
    </p:spTree>
    <p:extLst>
      <p:ext uri="{BB962C8B-B14F-4D97-AF65-F5344CB8AC3E}">
        <p14:creationId xmlns:p14="http://schemas.microsoft.com/office/powerpoint/2010/main" val="2439346655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B5F7D-D5B1-4D98-B310-16D211F236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900118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517826-A1A8-4B20-83BB-6B4226365D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180580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46D48-0F63-43E9-B47C-935DCDFAA1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85126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E760F4-0BB2-41F5-A823-5656424847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9347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D60C8-7BA5-467F-BCD3-E871B6D034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3622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813F8-B5E0-463F-B52D-A76CAE1804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046510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fr-CH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77A5B0-4E40-4836-BF8A-4DD3519947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668257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73238"/>
            <a:ext cx="822960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smtClean="0"/>
            </a:lvl1pPr>
          </a:lstStyle>
          <a:p>
            <a:pPr>
              <a:defRPr/>
            </a:pPr>
            <a:fld id="{7F3150A8-B334-48D8-BDDC-A2E01CBB87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fc" descr=" "/>
          <p:cNvSpPr txBox="1"/>
          <p:nvPr userDrawn="1"/>
        </p:nvSpPr>
        <p:spPr>
          <a:xfrm>
            <a:off x="0" y="653796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GB" sz="850" b="0" i="0" u="none" baseline="0">
                <a:solidFill>
                  <a:srgbClr val="000000"/>
                </a:solidFill>
                <a:latin typeface="Microsoft Sans Serif" panose="020B0604020202020204" pitchFamily="34" charset="0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ransition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065CE52-45C2-72D1-3652-9BCA4E5AA0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7584" y="3284984"/>
            <a:ext cx="7920880" cy="2328417"/>
          </a:xfrm>
        </p:spPr>
        <p:txBody>
          <a:bodyPr/>
          <a:lstStyle/>
          <a:p>
            <a:pPr rtl="0"/>
            <a:r>
              <a:rPr lang="en-US" sz="3600" b="1" dirty="0">
                <a:solidFill>
                  <a:srgbClr val="70899B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2025年7月1日起</a:t>
            </a:r>
            <a:r>
              <a:rPr lang="zh-CN" altLang="en-US" sz="3600" b="1" dirty="0">
                <a:solidFill>
                  <a:srgbClr val="70899B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生效的</a:t>
            </a:r>
            <a:r>
              <a:rPr lang="en-US" altLang="zh-CN" sz="3600" b="1" dirty="0">
                <a:solidFill>
                  <a:srgbClr val="70899B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PCT</a:t>
            </a:r>
            <a:r>
              <a:rPr lang="zh-CN" altLang="en-US" sz="3600" b="1" dirty="0">
                <a:solidFill>
                  <a:srgbClr val="70899B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细则</a:t>
            </a:r>
            <a:r>
              <a:rPr lang="en-US" sz="3600" b="1" dirty="0" err="1">
                <a:solidFill>
                  <a:srgbClr val="70899B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修改</a:t>
            </a:r>
            <a:endParaRPr lang="fr-CH" sz="3600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pic>
        <p:nvPicPr>
          <p:cNvPr id="4" name="Picture 8" descr="Puce-3_pct">
            <a:extLst>
              <a:ext uri="{FF2B5EF4-FFF2-40B4-BE49-F238E27FC236}">
                <a16:creationId xmlns:a16="http://schemas.microsoft.com/office/drawing/2014/main" id="{BFDD34BC-F0FA-1FD0-273E-D10CA0F01F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27584" y="2780928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59364650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30"/>
            <a:ext cx="9144000" cy="706090"/>
          </a:xfrm>
        </p:spPr>
        <p:txBody>
          <a:bodyPr/>
          <a:lstStyle/>
          <a:p>
            <a:pPr algn="ctr" rtl="0"/>
            <a:r>
              <a:rPr 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2025年7月1日起</a:t>
            </a:r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生效的</a:t>
            </a:r>
            <a:r>
              <a:rPr lang="en-US" b="1" dirty="0" err="1">
                <a:latin typeface="SimSun" panose="02010600030101010101" pitchFamily="2" charset="-122"/>
                <a:ea typeface="SimSun" panose="02010600030101010101" pitchFamily="2" charset="-122"/>
              </a:rPr>
              <a:t>PCT细则</a:t>
            </a:r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修改</a:t>
            </a:r>
            <a:r>
              <a:rPr 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（1）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516" y="836712"/>
            <a:ext cx="8460940" cy="5256584"/>
          </a:xfrm>
        </p:spPr>
        <p:txBody>
          <a:bodyPr>
            <a:normAutofit/>
          </a:bodyPr>
          <a:lstStyle/>
          <a:p>
            <a:pPr rtl="0">
              <a:spcBef>
                <a:spcPct val="0"/>
              </a:spcBef>
            </a:pPr>
            <a:r>
              <a:rPr lang="en-US" altLang="en-US" dirty="0" err="1">
                <a:latin typeface="SimSun" panose="02010600030101010101" pitchFamily="2" charset="-122"/>
                <a:ea typeface="SimSun" panose="02010600030101010101" pitchFamily="2" charset="-122"/>
              </a:rPr>
              <a:t>国际申请及相关文件的提交</a:t>
            </a:r>
            <a:r>
              <a:rPr lang="zh-CN" altLang="en-US" dirty="0">
                <a:latin typeface="SimSun" panose="02010600030101010101" pitchFamily="2" charset="-122"/>
                <a:ea typeface="SimSun" panose="02010600030101010101" pitchFamily="2" charset="-122"/>
              </a:rPr>
              <a:t>方式</a:t>
            </a:r>
            <a:endParaRPr lang="en-US" altLang="en-US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1" indent="-360000" rtl="0">
              <a:lnSpc>
                <a:spcPct val="110000"/>
              </a:lnSpc>
              <a:spcBef>
                <a:spcPct val="0"/>
              </a:spcBef>
            </a:pPr>
            <a:r>
              <a:rPr kumimoji="0" lang="zh-CN" altLang="en-US" b="0" i="0" u="none" strike="noStrike" kern="1200" cap="none" spc="0" normalizeH="0" baseline="0" noProof="0" dirty="0"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Arial"/>
                <a:sym typeface="Wingdings"/>
              </a:rPr>
              <a:t>对细则</a:t>
            </a:r>
            <a:r>
              <a:rPr kumimoji="0" lang="en-US" altLang="zh-CN" b="0" i="0" u="none" strike="noStrike" kern="1200" cap="none" spc="0" normalizeH="0" baseline="0" noProof="0" dirty="0"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Arial"/>
                <a:sym typeface="Wingdings"/>
              </a:rPr>
              <a:t>89</a:t>
            </a:r>
            <a:r>
              <a:rPr kumimoji="0" lang="zh-CN" altLang="en-US" b="0" i="0" u="none" strike="noStrike" kern="1200" cap="none" spc="0" normalizeH="0" baseline="0" noProof="0" dirty="0"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Arial"/>
                <a:sym typeface="Wingdings"/>
              </a:rPr>
              <a:t>之二</a:t>
            </a:r>
            <a:r>
              <a:rPr lang="zh-CN" altLang="en-US" dirty="0">
                <a:latin typeface="SimSun" panose="02010600030101010101" pitchFamily="2" charset="-122"/>
                <a:ea typeface="SimSun" panose="02010600030101010101" pitchFamily="2" charset="-122"/>
              </a:rPr>
              <a:t>的修改</a:t>
            </a:r>
          </a:p>
          <a:p>
            <a:pPr lvl="1" indent="-360000" rtl="0">
              <a:lnSpc>
                <a:spcPct val="110000"/>
              </a:lnSpc>
              <a:spcBef>
                <a:spcPct val="0"/>
              </a:spcBef>
            </a:pPr>
            <a:r>
              <a:rPr lang="en-US" altLang="en-US" dirty="0" err="1">
                <a:latin typeface="SimSun" panose="02010600030101010101" pitchFamily="2" charset="-122"/>
                <a:ea typeface="SimSun" panose="02010600030101010101" pitchFamily="2" charset="-122"/>
              </a:rPr>
              <a:t>允许受理局不再接受纸件申请，但作为受理局的国际局（RO</a:t>
            </a:r>
            <a:r>
              <a:rPr lang="en-US" altLang="en-US" dirty="0">
                <a:latin typeface="SimSun" panose="02010600030101010101" pitchFamily="2" charset="-122"/>
                <a:ea typeface="SimSun" panose="02010600030101010101" pitchFamily="2" charset="-122"/>
              </a:rPr>
              <a:t>/</a:t>
            </a:r>
            <a:r>
              <a:rPr lang="en-US" altLang="en-US" dirty="0" err="1">
                <a:latin typeface="SimSun" panose="02010600030101010101" pitchFamily="2" charset="-122"/>
                <a:ea typeface="SimSun" panose="02010600030101010101" pitchFamily="2" charset="-122"/>
              </a:rPr>
              <a:t>IB）有义务继续接受纸件申请</a:t>
            </a:r>
            <a:endParaRPr lang="en-US" altLang="en-US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1" indent="-360000">
              <a:lnSpc>
                <a:spcPct val="110000"/>
              </a:lnSpc>
              <a:spcBef>
                <a:spcPct val="0"/>
              </a:spcBef>
            </a:pPr>
            <a:r>
              <a:rPr lang="en-US" altLang="fr-FR" dirty="0" err="1">
                <a:latin typeface="SimSun" panose="02010600030101010101" pitchFamily="2" charset="-122"/>
                <a:ea typeface="SimSun" panose="02010600030101010101" pitchFamily="2" charset="-122"/>
              </a:rPr>
              <a:t>受理局</a:t>
            </a:r>
            <a:r>
              <a:rPr lang="zh-CN" altLang="en-US" dirty="0">
                <a:latin typeface="SimSun" panose="02010600030101010101" pitchFamily="2" charset="-122"/>
                <a:ea typeface="SimSun" panose="02010600030101010101" pitchFamily="2" charset="-122"/>
              </a:rPr>
              <a:t>可以</a:t>
            </a:r>
            <a:r>
              <a:rPr lang="en-US" altLang="fr-FR" dirty="0" err="1">
                <a:latin typeface="SimSun" panose="02010600030101010101" pitchFamily="2" charset="-122"/>
                <a:ea typeface="SimSun" panose="02010600030101010101" pitchFamily="2" charset="-122"/>
              </a:rPr>
              <a:t>选择允许以纸件形式提交文件以获得申请日</a:t>
            </a:r>
            <a:r>
              <a:rPr lang="zh-CN" altLang="en-US" dirty="0">
                <a:latin typeface="SimSun" panose="02010600030101010101" pitchFamily="2" charset="-122"/>
                <a:ea typeface="SimSun" panose="02010600030101010101" pitchFamily="2" charset="-122"/>
              </a:rPr>
              <a:t>（</a:t>
            </a:r>
            <a:r>
              <a:rPr lang="en-US" altLang="fr-FR" dirty="0" err="1">
                <a:latin typeface="SimSun" panose="02010600030101010101" pitchFamily="2" charset="-122"/>
                <a:ea typeface="SimSun" panose="02010600030101010101" pitchFamily="2" charset="-122"/>
              </a:rPr>
              <a:t>满足期限要求</a:t>
            </a:r>
            <a:r>
              <a:rPr lang="zh-CN" altLang="en-US" dirty="0">
                <a:latin typeface="SimSun" panose="02010600030101010101" pitchFamily="2" charset="-122"/>
                <a:ea typeface="SimSun" panose="02010600030101010101" pitchFamily="2" charset="-122"/>
              </a:rPr>
              <a:t>）</a:t>
            </a:r>
            <a:r>
              <a:rPr lang="en-US" altLang="fr-FR" dirty="0" err="1">
                <a:latin typeface="SimSun" panose="02010600030101010101" pitchFamily="2" charset="-122"/>
                <a:ea typeface="SimSun" panose="02010600030101010101" pitchFamily="2" charset="-122"/>
              </a:rPr>
              <a:t>但要求</a:t>
            </a:r>
            <a:r>
              <a:rPr lang="zh-CN" altLang="en-US" dirty="0">
                <a:latin typeface="SimSun" panose="02010600030101010101" pitchFamily="2" charset="-122"/>
                <a:ea typeface="SimSun" panose="02010600030101010101" pitchFamily="2" charset="-122"/>
              </a:rPr>
              <a:t>申请人</a:t>
            </a:r>
            <a:r>
              <a:rPr lang="en-US" altLang="fr-FR" dirty="0" err="1">
                <a:latin typeface="SimSun" panose="02010600030101010101" pitchFamily="2" charset="-122"/>
                <a:ea typeface="SimSun" panose="02010600030101010101" pitchFamily="2" charset="-122"/>
              </a:rPr>
              <a:t>在两个月内重新以电子方式提交文件</a:t>
            </a:r>
            <a:endParaRPr lang="en-US" altLang="fr-FR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1" indent="-360000" rtl="0">
              <a:lnSpc>
                <a:spcPct val="110000"/>
              </a:lnSpc>
              <a:spcBef>
                <a:spcPct val="0"/>
              </a:spcBef>
            </a:pPr>
            <a:r>
              <a:rPr lang="en-US" altLang="fr-FR" dirty="0">
                <a:latin typeface="SimSun" panose="02010600030101010101" pitchFamily="2" charset="-122"/>
                <a:ea typeface="SimSun" panose="02010600030101010101" pitchFamily="2" charset="-122"/>
              </a:rPr>
              <a:t>生效日期：2025年7月1日</a:t>
            </a:r>
            <a:endParaRPr lang="en-US" altLang="fr-FR" i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rtl="0">
              <a:spcBef>
                <a:spcPct val="0"/>
              </a:spcBef>
            </a:pPr>
            <a:r>
              <a:rPr lang="en-US" altLang="en-US" dirty="0" err="1">
                <a:latin typeface="SimSun" panose="02010600030101010101" pitchFamily="2" charset="-122"/>
                <a:ea typeface="SimSun" panose="02010600030101010101" pitchFamily="2" charset="-122"/>
              </a:rPr>
              <a:t>国际局的</a:t>
            </a:r>
            <a:r>
              <a:rPr lang="zh-CN" altLang="en-US" dirty="0">
                <a:latin typeface="SimSun" panose="02010600030101010101" pitchFamily="2" charset="-122"/>
                <a:ea typeface="SimSun" panose="02010600030101010101" pitchFamily="2" charset="-122"/>
              </a:rPr>
              <a:t>通信</a:t>
            </a:r>
            <a:r>
              <a:rPr lang="en-US" altLang="en-US" dirty="0" err="1">
                <a:latin typeface="SimSun" panose="02010600030101010101" pitchFamily="2" charset="-122"/>
                <a:ea typeface="SimSun" panose="02010600030101010101" pitchFamily="2" charset="-122"/>
              </a:rPr>
              <a:t>语言</a:t>
            </a:r>
            <a:endParaRPr lang="en-US" altLang="en-US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1" rtl="0">
              <a:lnSpc>
                <a:spcPct val="110000"/>
              </a:lnSpc>
              <a:spcBef>
                <a:spcPct val="0"/>
              </a:spcBef>
            </a:pPr>
            <a:r>
              <a:rPr lang="en-US" altLang="en-US" dirty="0">
                <a:latin typeface="SimSun" panose="02010600030101010101" pitchFamily="2" charset="-122"/>
                <a:ea typeface="SimSun" panose="02010600030101010101" pitchFamily="2" charset="-122"/>
              </a:rPr>
              <a:t>对细则92的修改</a:t>
            </a:r>
          </a:p>
          <a:p>
            <a:pPr lvl="1" rtl="0">
              <a:lnSpc>
                <a:spcPct val="110000"/>
              </a:lnSpc>
              <a:spcBef>
                <a:spcPct val="0"/>
              </a:spcBef>
            </a:pPr>
            <a:r>
              <a:rPr lang="zh-CN" altLang="en-US" dirty="0">
                <a:latin typeface="SimSun" panose="02010600030101010101" pitchFamily="2" charset="-122"/>
                <a:ea typeface="SimSun" panose="02010600030101010101" pitchFamily="2" charset="-122"/>
              </a:rPr>
              <a:t>允许</a:t>
            </a:r>
            <a:r>
              <a:rPr lang="en-US" altLang="en-US" dirty="0" err="1">
                <a:latin typeface="SimSun" panose="02010600030101010101" pitchFamily="2" charset="-122"/>
                <a:ea typeface="SimSun" panose="02010600030101010101" pitchFamily="2" charset="-122"/>
              </a:rPr>
              <a:t>国际局使用除现在要求的英文和法文之外的</a:t>
            </a:r>
            <a:r>
              <a:rPr lang="zh-CN" altLang="en-US" dirty="0">
                <a:latin typeface="SimSun" panose="02010600030101010101" pitchFamily="2" charset="-122"/>
                <a:ea typeface="SimSun" panose="02010600030101010101" pitchFamily="2" charset="-122"/>
              </a:rPr>
              <a:t>其它国际公布</a:t>
            </a:r>
            <a:r>
              <a:rPr lang="en-US" altLang="en-US" dirty="0" err="1">
                <a:latin typeface="SimSun" panose="02010600030101010101" pitchFamily="2" charset="-122"/>
                <a:ea typeface="SimSun" panose="02010600030101010101" pitchFamily="2" charset="-122"/>
              </a:rPr>
              <a:t>语言与主管局和申请人进行</a:t>
            </a:r>
            <a:r>
              <a:rPr lang="zh-CN" altLang="en-US" dirty="0">
                <a:latin typeface="SimSun" panose="02010600030101010101" pitchFamily="2" charset="-122"/>
                <a:ea typeface="SimSun" panose="02010600030101010101" pitchFamily="2" charset="-122"/>
              </a:rPr>
              <a:t>通信</a:t>
            </a:r>
            <a:endParaRPr lang="en-US" altLang="en-US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1" rtl="0">
              <a:lnSpc>
                <a:spcPct val="110000"/>
              </a:lnSpc>
              <a:spcBef>
                <a:spcPct val="0"/>
              </a:spcBef>
            </a:pPr>
            <a:r>
              <a:rPr lang="en-US" altLang="en-US" dirty="0">
                <a:latin typeface="SimSun" panose="02010600030101010101" pitchFamily="2" charset="-122"/>
                <a:ea typeface="SimSun" panose="02010600030101010101" pitchFamily="2" charset="-122"/>
              </a:rPr>
              <a:t> </a:t>
            </a:r>
            <a:r>
              <a:rPr lang="en-US" altLang="en-US" dirty="0" err="1">
                <a:latin typeface="SimSun" panose="02010600030101010101" pitchFamily="2" charset="-122"/>
                <a:ea typeface="SimSun" panose="02010600030101010101" pitchFamily="2" charset="-122"/>
              </a:rPr>
              <a:t>通过修改行政规程分阶段实施</a:t>
            </a:r>
            <a:endParaRPr lang="en-US" altLang="fr-FR" i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81807666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516" y="116632"/>
            <a:ext cx="8497452" cy="706090"/>
          </a:xfrm>
        </p:spPr>
        <p:txBody>
          <a:bodyPr/>
          <a:lstStyle/>
          <a:p>
            <a:pPr algn="ctr" rtl="0"/>
            <a:r>
              <a:rPr lang="en-US" dirty="0">
                <a:latin typeface="SimSun" panose="02010600030101010101" pitchFamily="2" charset="-122"/>
                <a:ea typeface="SimSun" panose="02010600030101010101" pitchFamily="2" charset="-122"/>
              </a:rPr>
              <a:t>2025年7月1日起</a:t>
            </a:r>
            <a:r>
              <a:rPr lang="zh-CN" altLang="en-US" dirty="0">
                <a:latin typeface="SimSun" panose="02010600030101010101" pitchFamily="2" charset="-122"/>
                <a:ea typeface="SimSun" panose="02010600030101010101" pitchFamily="2" charset="-122"/>
              </a:rPr>
              <a:t>生效的</a:t>
            </a:r>
            <a:r>
              <a:rPr lang="en-US" dirty="0" err="1">
                <a:latin typeface="SimSun" panose="02010600030101010101" pitchFamily="2" charset="-122"/>
                <a:ea typeface="SimSun" panose="02010600030101010101" pitchFamily="2" charset="-122"/>
              </a:rPr>
              <a:t>PCT细则</a:t>
            </a:r>
            <a:r>
              <a:rPr lang="zh-CN" altLang="en-US" dirty="0">
                <a:latin typeface="SimSun" panose="02010600030101010101" pitchFamily="2" charset="-122"/>
                <a:ea typeface="SimSun" panose="02010600030101010101" pitchFamily="2" charset="-122"/>
              </a:rPr>
              <a:t>修改</a:t>
            </a:r>
            <a:r>
              <a:rPr lang="en-US" dirty="0">
                <a:latin typeface="SimSun" panose="02010600030101010101" pitchFamily="2" charset="-122"/>
                <a:ea typeface="SimSun" panose="02010600030101010101" pitchFamily="2" charset="-122"/>
              </a:rPr>
              <a:t>（2）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516" y="1124744"/>
            <a:ext cx="8712968" cy="4968552"/>
          </a:xfrm>
        </p:spPr>
        <p:txBody>
          <a:bodyPr>
            <a:normAutofit/>
          </a:bodyPr>
          <a:lstStyle/>
          <a:p>
            <a:pPr rtl="0">
              <a:spcBef>
                <a:spcPct val="0"/>
              </a:spcBef>
              <a:spcAft>
                <a:spcPts val="1200"/>
              </a:spcAft>
            </a:pPr>
            <a:r>
              <a:rPr lang="zh-CN" altLang="en-US" dirty="0">
                <a:latin typeface="SimSun" panose="02010600030101010101" pitchFamily="2" charset="-122"/>
                <a:ea typeface="SimSun" panose="02010600030101010101" pitchFamily="2" charset="-122"/>
              </a:rPr>
              <a:t>针对其它</a:t>
            </a:r>
            <a:r>
              <a:rPr lang="en-US" altLang="en-US" dirty="0" err="1">
                <a:latin typeface="SimSun" panose="02010600030101010101" pitchFamily="2" charset="-122"/>
                <a:ea typeface="SimSun" panose="02010600030101010101" pitchFamily="2" charset="-122"/>
              </a:rPr>
              <a:t>多语言申请</a:t>
            </a:r>
            <a:r>
              <a:rPr lang="zh-CN" altLang="en-US" dirty="0">
                <a:latin typeface="SimSun" panose="02010600030101010101" pitchFamily="2" charset="-122"/>
                <a:ea typeface="SimSun" panose="02010600030101010101" pitchFamily="2" charset="-122"/>
              </a:rPr>
              <a:t>的情况</a:t>
            </a:r>
            <a:endParaRPr lang="en-US" altLang="en-US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marL="756000" lvl="1" indent="-360000" rtl="0">
              <a:spcBef>
                <a:spcPct val="0"/>
              </a:spcBef>
              <a:spcAft>
                <a:spcPts val="1200"/>
              </a:spcAft>
            </a:pPr>
            <a:r>
              <a:rPr kumimoji="0" lang="en-US" altLang="en-US" b="0" i="0" u="none" strike="noStrike" kern="1200" cap="none" spc="0" normalizeH="0" baseline="0" noProof="0" dirty="0"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Arial"/>
                <a:sym typeface="Wingdings"/>
              </a:rPr>
              <a:t>对细则26.3之三</a:t>
            </a:r>
            <a:r>
              <a:rPr dirty="0" err="1">
                <a:latin typeface="SimSun" panose="02010600030101010101" pitchFamily="2" charset="-122"/>
                <a:ea typeface="SimSun" panose="02010600030101010101" pitchFamily="2" charset="-122"/>
              </a:rPr>
              <a:t>的修改</a:t>
            </a:r>
            <a:endParaRPr lang="en-US" altLang="en-US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marL="756000" lvl="1" indent="-360000" rtl="0">
              <a:spcBef>
                <a:spcPct val="0"/>
              </a:spcBef>
              <a:spcAft>
                <a:spcPts val="1200"/>
              </a:spcAft>
            </a:pPr>
            <a:r>
              <a:rPr lang="zh-CN" altLang="en-US" b="0" i="0" u="none" strike="noStrike" baseline="0" dirty="0">
                <a:solidFill>
                  <a:srgbClr val="00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提供法律依据，在</a:t>
            </a:r>
            <a:r>
              <a:rPr lang="en-US" b="0" i="0" u="none" strike="noStrike" baseline="0" dirty="0" err="1">
                <a:solidFill>
                  <a:srgbClr val="00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摘要和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/</a:t>
            </a:r>
            <a:r>
              <a:rPr lang="en-US" b="0" i="0" u="none" strike="noStrike" baseline="0" dirty="0" err="1">
                <a:solidFill>
                  <a:srgbClr val="00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或附图的文字内容所用语言与国际申请的公布语言不同但</a:t>
            </a:r>
            <a:r>
              <a:rPr lang="zh-CN" altLang="en-US" b="0" i="0" u="none" strike="noStrike" baseline="0" dirty="0">
                <a:solidFill>
                  <a:srgbClr val="00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属于</a:t>
            </a:r>
            <a:r>
              <a:rPr lang="en-US" b="0" i="0" u="none" strike="noStrike" baseline="0" dirty="0" err="1">
                <a:solidFill>
                  <a:srgbClr val="00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国际检索单位所接受语言</a:t>
            </a:r>
            <a:r>
              <a:rPr lang="zh-CN" altLang="en-US" b="0" i="0" u="none" strike="noStrike" baseline="0" dirty="0">
                <a:solidFill>
                  <a:srgbClr val="00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的情况下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，</a:t>
            </a:r>
            <a:r>
              <a:rPr lang="en-US" b="0" i="0" u="none" strike="noStrike" baseline="0" dirty="0" err="1">
                <a:solidFill>
                  <a:srgbClr val="00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要求申请人提交译文</a:t>
            </a:r>
            <a:endParaRPr lang="en-US" b="0" i="0" u="none" strike="noStrike" baseline="0" dirty="0">
              <a:solidFill>
                <a:srgbClr val="000000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marL="756000" lvl="1" indent="-360000" rtl="0">
              <a:spcBef>
                <a:spcPct val="0"/>
              </a:spcBef>
              <a:spcAft>
                <a:spcPts val="1200"/>
              </a:spcAft>
            </a:pPr>
            <a:r>
              <a:rPr lang="en-US" altLang="en-US" dirty="0">
                <a:solidFill>
                  <a:srgbClr val="00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生效日期：2025年7月1日</a:t>
            </a:r>
            <a:endParaRPr lang="en-US" altLang="fr-FR" i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73724236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4.14 unknown"/>
  <p:tag name="AS_RELEASE_DATE" val="2021.05.31"/>
  <p:tag name="AS_TITLE" val="Aspose.Slides for Java"/>
  <p:tag name="AS_VERSION" val="21.5"/>
</p:tagLst>
</file>

<file path=ppt/theme/theme1.xml><?xml version="1.0" encoding="utf-8"?>
<a:theme xmlns:a="http://schemas.openxmlformats.org/drawingml/2006/main" name="EN_2010_pct background png">
  <a:themeElements>
    <a:clrScheme name="template_englis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plate_english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plate_englis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EN_2010_pct background png</Template>
  <TotalTime>20871</TotalTime>
  <Words>149</Words>
  <Application>Microsoft Office PowerPoint</Application>
  <PresentationFormat>On-screen Show (4:3)</PresentationFormat>
  <Paragraphs>18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SimSun</vt:lpstr>
      <vt:lpstr>Arial</vt:lpstr>
      <vt:lpstr>Microsoft Sans Serif</vt:lpstr>
      <vt:lpstr>Wingdings</vt:lpstr>
      <vt:lpstr>EN_2010_pct background png</vt:lpstr>
      <vt:lpstr>PowerPoint Presentation</vt:lpstr>
      <vt:lpstr>2025年7月1日起生效的PCT细则修改（1）</vt:lpstr>
      <vt:lpstr>2025年7月1日起生效的PCT细则修改（2）</vt:lpstr>
    </vt:vector>
  </TitlesOfParts>
  <Company>World Intellectual Property Organization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ARGANOZA Rosalina</dc:creator>
  <cp:keywords>PUBLIC</cp:keywords>
  <cp:lastModifiedBy>JULLIARD Corinne</cp:lastModifiedBy>
  <cp:revision>157</cp:revision>
  <cp:lastPrinted>2023-10-10T07:26:03Z</cp:lastPrinted>
  <dcterms:created xsi:type="dcterms:W3CDTF">2013-10-25T09:07:15Z</dcterms:created>
  <dcterms:modified xsi:type="dcterms:W3CDTF">2025-03-11T09:37:31Z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ignment">
    <vt:lpwstr>Centre</vt:lpwstr>
  </property>
  <property fmtid="{D5CDD505-2E9C-101B-9397-08002B2CF9AE}" pid="3" name="Classification">
    <vt:lpwstr>Public</vt:lpwstr>
  </property>
  <property fmtid="{D5CDD505-2E9C-101B-9397-08002B2CF9AE}" pid="4" name="JustificationReason">
    <vt:lpwstr>
    </vt:lpwstr>
  </property>
  <property fmtid="{D5CDD505-2E9C-101B-9397-08002B2CF9AE}" pid="5" name="Language">
    <vt:lpwstr>English</vt:lpwstr>
  </property>
  <property fmtid="{D5CDD505-2E9C-101B-9397-08002B2CF9AE}" pid="6" name="MSIP_Label_20773ee6-353b-4fb9-a59d-0b94c8c67bea_ActionId">
    <vt:lpwstr>df0fd768-7d5f-41b1-be87-d3f536fe2066</vt:lpwstr>
  </property>
  <property fmtid="{D5CDD505-2E9C-101B-9397-08002B2CF9AE}" pid="7" name="MSIP_Label_20773ee6-353b-4fb9-a59d-0b94c8c67bea_ContentBits">
    <vt:lpwstr>0</vt:lpwstr>
  </property>
  <property fmtid="{D5CDD505-2E9C-101B-9397-08002B2CF9AE}" pid="8" name="MSIP_Label_20773ee6-353b-4fb9-a59d-0b94c8c67bea_Enabled">
    <vt:lpwstr>true</vt:lpwstr>
  </property>
  <property fmtid="{D5CDD505-2E9C-101B-9397-08002B2CF9AE}" pid="9" name="MSIP_Label_20773ee6-353b-4fb9-a59d-0b94c8c67bea_Method">
    <vt:lpwstr>Privileged</vt:lpwstr>
  </property>
  <property fmtid="{D5CDD505-2E9C-101B-9397-08002B2CF9AE}" pid="10" name="MSIP_Label_20773ee6-353b-4fb9-a59d-0b94c8c67bea_Name">
    <vt:lpwstr>No markings</vt:lpwstr>
  </property>
  <property fmtid="{D5CDD505-2E9C-101B-9397-08002B2CF9AE}" pid="11" name="MSIP_Label_20773ee6-353b-4fb9-a59d-0b94c8c67bea_SetDate">
    <vt:lpwstr>2023-05-23T10:32:29Z</vt:lpwstr>
  </property>
  <property fmtid="{D5CDD505-2E9C-101B-9397-08002B2CF9AE}" pid="12" name="MSIP_Label_20773ee6-353b-4fb9-a59d-0b94c8c67bea_SiteId">
    <vt:lpwstr>faa31b06-8ccc-48c9-867f-f7510dd11c02</vt:lpwstr>
  </property>
  <property fmtid="{D5CDD505-2E9C-101B-9397-08002B2CF9AE}" pid="13" name="TCSClassification">
    <vt:lpwstr>PUBLIC</vt:lpwstr>
  </property>
  <property fmtid="{D5CDD505-2E9C-101B-9397-08002B2CF9AE}" pid="14" name="TitusGUID">
    <vt:lpwstr>57c2526b-b672-4577-aa4a-5cdbb8a83d5a</vt:lpwstr>
  </property>
  <property fmtid="{D5CDD505-2E9C-101B-9397-08002B2CF9AE}" pid="15" name="VisualMarkings">
    <vt:lpwstr>None</vt:lpwstr>
  </property>
  <property fmtid="{D5CDD505-2E9C-101B-9397-08002B2CF9AE}" pid="16" name="MSIP_Label_3af4db51-09b5-4f85-9c91-963fdbc8e73f_Enabled">
    <vt:lpwstr>true</vt:lpwstr>
  </property>
  <property fmtid="{D5CDD505-2E9C-101B-9397-08002B2CF9AE}" pid="17" name="MSIP_Label_3af4db51-09b5-4f85-9c91-963fdbc8e73f_SetDate">
    <vt:lpwstr>2025-03-03T02:58:52Z</vt:lpwstr>
  </property>
  <property fmtid="{D5CDD505-2E9C-101B-9397-08002B2CF9AE}" pid="18" name="MSIP_Label_3af4db51-09b5-4f85-9c91-963fdbc8e73f_Method">
    <vt:lpwstr>Privileged</vt:lpwstr>
  </property>
  <property fmtid="{D5CDD505-2E9C-101B-9397-08002B2CF9AE}" pid="19" name="MSIP_Label_3af4db51-09b5-4f85-9c91-963fdbc8e73f_Name">
    <vt:lpwstr>Non-Business</vt:lpwstr>
  </property>
  <property fmtid="{D5CDD505-2E9C-101B-9397-08002B2CF9AE}" pid="20" name="MSIP_Label_3af4db51-09b5-4f85-9c91-963fdbc8e73f_SiteId">
    <vt:lpwstr>143a7396-a856-47d7-8e31-62990b5bacd0</vt:lpwstr>
  </property>
  <property fmtid="{D5CDD505-2E9C-101B-9397-08002B2CF9AE}" pid="21" name="MSIP_Label_3af4db51-09b5-4f85-9c91-963fdbc8e73f_ActionId">
    <vt:lpwstr>6a4d322a-5a4d-4303-8ca0-ebdcbe1d8e31</vt:lpwstr>
  </property>
  <property fmtid="{D5CDD505-2E9C-101B-9397-08002B2CF9AE}" pid="22" name="MSIP_Label_3af4db51-09b5-4f85-9c91-963fdbc8e73f_ContentBits">
    <vt:lpwstr>0</vt:lpwstr>
  </property>
  <property fmtid="{D5CDD505-2E9C-101B-9397-08002B2CF9AE}" pid="23" name="MSIP_Label_3af4db51-09b5-4f85-9c91-963fdbc8e73f_Tag">
    <vt:lpwstr>50, 0, 1, 1</vt:lpwstr>
  </property>
</Properties>
</file>