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8" r:id="rId2"/>
    <p:sldId id="259" r:id="rId3"/>
    <p:sldId id="260" r:id="rId4"/>
    <p:sldId id="261" r:id="rId5"/>
    <p:sldId id="262" r:id="rId6"/>
    <p:sldId id="263" r:id="rId7"/>
  </p:sldIdLst>
  <p:sldSz cx="9144000" cy="6858000" type="screen4x3"/>
  <p:notesSz cx="6858000" cy="9144000"/>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48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660"/>
  </p:normalViewPr>
  <p:slideViewPr>
    <p:cSldViewPr>
      <p:cViewPr varScale="1">
        <p:scale>
          <a:sx n="65" d="100"/>
          <a:sy n="65" d="100"/>
        </p:scale>
        <p:origin x="1324" y="40"/>
      </p:cViewPr>
      <p:guideLst>
        <p:guide orient="horz" pos="3929"/>
        <p:guide pos="4876"/>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126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1126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126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4E2D2A46-31D4-42C3-9BFC-281959225605}" type="slidenum">
              <a:rPr lang="en-US"/>
              <a:pPr>
                <a:defRPr/>
              </a:pPr>
              <a:t>‹#›</a:t>
            </a:fld>
            <a:endParaRPr lang="en-US"/>
          </a:p>
        </p:txBody>
      </p:sp>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a:p>
        </p:txBody>
      </p:sp>
    </p:spTree>
    <p:extLst>
      <p:ext uri="{BB962C8B-B14F-4D97-AF65-F5344CB8AC3E}">
        <p14:creationId xmlns:p14="http://schemas.microsoft.com/office/powerpoint/2010/main" val="2879512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dirty="0"/>
          </a:p>
        </p:txBody>
      </p:sp>
    </p:spTree>
    <p:extLst>
      <p:ext uri="{BB962C8B-B14F-4D97-AF65-F5344CB8AC3E}">
        <p14:creationId xmlns:p14="http://schemas.microsoft.com/office/powerpoint/2010/main" val="316015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3</a:t>
            </a:fld>
            <a:endParaRPr lang="en-US"/>
          </a:p>
        </p:txBody>
      </p:sp>
    </p:spTree>
    <p:extLst>
      <p:ext uri="{BB962C8B-B14F-4D97-AF65-F5344CB8AC3E}">
        <p14:creationId xmlns:p14="http://schemas.microsoft.com/office/powerpoint/2010/main" val="45507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4</a:t>
            </a:fld>
            <a:endParaRPr lang="en-US"/>
          </a:p>
        </p:txBody>
      </p:sp>
    </p:spTree>
    <p:extLst>
      <p:ext uri="{BB962C8B-B14F-4D97-AF65-F5344CB8AC3E}">
        <p14:creationId xmlns:p14="http://schemas.microsoft.com/office/powerpoint/2010/main" val="2482801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5</a:t>
            </a:fld>
            <a:endParaRPr lang="en-US"/>
          </a:p>
        </p:txBody>
      </p:sp>
    </p:spTree>
    <p:extLst>
      <p:ext uri="{BB962C8B-B14F-4D97-AF65-F5344CB8AC3E}">
        <p14:creationId xmlns:p14="http://schemas.microsoft.com/office/powerpoint/2010/main" val="1209466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6</a:t>
            </a:fld>
            <a:endParaRPr lang="en-US"/>
          </a:p>
        </p:txBody>
      </p:sp>
    </p:spTree>
    <p:extLst>
      <p:ext uri="{BB962C8B-B14F-4D97-AF65-F5344CB8AC3E}">
        <p14:creationId xmlns:p14="http://schemas.microsoft.com/office/powerpoint/2010/main" val="10677688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77854" y="6279112"/>
            <a:ext cx="1216842" cy="507831"/>
          </a:xfrm>
          <a:prstGeom prst="rect">
            <a:avLst/>
          </a:prstGeom>
          <a:noFill/>
        </p:spPr>
        <p:txBody>
          <a:bodyPr wrap="square" rtlCol="0">
            <a:spAutoFit/>
          </a:bodyPr>
          <a:lstStyle/>
          <a:p>
            <a:pPr>
              <a:spcBef>
                <a:spcPts val="0"/>
              </a:spcBef>
              <a:defRPr/>
            </a:pPr>
            <a:r>
              <a:rPr lang="en-US" sz="900" dirty="0" smtClean="0"/>
              <a:t>July</a:t>
            </a:r>
            <a:r>
              <a:rPr lang="en-US" sz="900" baseline="0" dirty="0" smtClean="0"/>
              <a:t> 2020 rule changes</a:t>
            </a:r>
            <a:r>
              <a:rPr lang="en-US" sz="900" dirty="0" smtClean="0"/>
              <a:t>-</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20.04.2020</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smtClean="0">
                <a:solidFill>
                  <a:srgbClr val="000000"/>
                </a:solidFill>
                <a:latin typeface="Microsoft Sans Serif" panose="020B0604020202020204" pitchFamily="34" charset="0"/>
              </a:rPr>
              <a:t> </a:t>
            </a:r>
            <a:endParaRPr lang="en-GB" sz="850" b="0" i="0" u="none" baseline="0">
              <a:solidFill>
                <a:srgbClr val="000000"/>
              </a:solidFill>
              <a:latin typeface="Microsoft Sans Serif"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3926676"/>
            <a:ext cx="6768404" cy="1406525"/>
          </a:xfrm>
          <a:noFill/>
        </p:spPr>
        <p:txBody>
          <a:bodyPr/>
          <a:lstStyle/>
          <a:p>
            <a:r>
              <a:rPr lang="en-US" altLang="zh-CN" sz="3600" dirty="0">
                <a:solidFill>
                  <a:srgbClr val="70899B"/>
                </a:solidFill>
                <a:latin typeface="+mj-ea"/>
                <a:ea typeface="+mj-ea"/>
              </a:rPr>
              <a:t>PCT</a:t>
            </a:r>
            <a:r>
              <a:rPr lang="zh-CN" altLang="en-US" sz="3600" dirty="0">
                <a:solidFill>
                  <a:srgbClr val="70899B"/>
                </a:solidFill>
                <a:latin typeface="+mj-ea"/>
                <a:ea typeface="+mj-ea"/>
              </a:rPr>
              <a:t>实施细则自</a:t>
            </a:r>
            <a:r>
              <a:rPr lang="en-US" altLang="zh-CN" sz="3600" dirty="0" smtClean="0">
                <a:solidFill>
                  <a:srgbClr val="70899B"/>
                </a:solidFill>
                <a:latin typeface="+mj-ea"/>
                <a:ea typeface="+mj-ea"/>
              </a:rPr>
              <a:t>2020</a:t>
            </a:r>
            <a:r>
              <a:rPr lang="zh-CN" altLang="en-US" sz="3600" dirty="0" smtClean="0">
                <a:solidFill>
                  <a:srgbClr val="70899B"/>
                </a:solidFill>
                <a:latin typeface="+mj-ea"/>
                <a:ea typeface="+mj-ea"/>
              </a:rPr>
              <a:t>年</a:t>
            </a:r>
            <a:r>
              <a:rPr lang="en-US" altLang="zh-CN" sz="3600" dirty="0">
                <a:solidFill>
                  <a:srgbClr val="70899B"/>
                </a:solidFill>
                <a:latin typeface="+mj-ea"/>
                <a:ea typeface="+mj-ea"/>
              </a:rPr>
              <a:t>7</a:t>
            </a:r>
            <a:r>
              <a:rPr lang="zh-CN" altLang="en-US" sz="3600" dirty="0">
                <a:solidFill>
                  <a:srgbClr val="70899B"/>
                </a:solidFill>
                <a:latin typeface="+mj-ea"/>
                <a:ea typeface="+mj-ea"/>
              </a:rPr>
              <a:t>月</a:t>
            </a:r>
            <a:r>
              <a:rPr lang="en-US" altLang="zh-CN" sz="3600" dirty="0">
                <a:solidFill>
                  <a:srgbClr val="70899B"/>
                </a:solidFill>
                <a:latin typeface="+mj-ea"/>
                <a:ea typeface="+mj-ea"/>
              </a:rPr>
              <a:t>1</a:t>
            </a:r>
            <a:r>
              <a:rPr lang="zh-CN" altLang="en-US" sz="3600" dirty="0">
                <a:solidFill>
                  <a:srgbClr val="70899B"/>
                </a:solidFill>
                <a:latin typeface="+mj-ea"/>
                <a:ea typeface="+mj-ea"/>
              </a:rPr>
              <a:t>日起生效的修</a:t>
            </a:r>
            <a:r>
              <a:rPr lang="zh-CN" altLang="en-US" sz="3600" dirty="0" smtClean="0">
                <a:solidFill>
                  <a:srgbClr val="70899B"/>
                </a:solidFill>
                <a:latin typeface="+mj-ea"/>
                <a:ea typeface="+mj-ea"/>
              </a:rPr>
              <a:t>改</a:t>
            </a:r>
            <a:endParaRPr lang="en-US" sz="3600" dirty="0">
              <a:solidFill>
                <a:srgbClr val="70899B"/>
              </a:solidFill>
              <a:latin typeface="+mj-ea"/>
              <a:ea typeface="+mj-ea"/>
            </a:endParaRPr>
          </a:p>
        </p:txBody>
      </p:sp>
      <p:pic>
        <p:nvPicPr>
          <p:cNvPr id="3075" name="Picture 8" descr="Puce-3_pc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577" y="3553613"/>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738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3362"/>
            <a:ext cx="8507288" cy="1262904"/>
          </a:xfrm>
        </p:spPr>
        <p:txBody>
          <a:bodyPr/>
          <a:lstStyle/>
          <a:p>
            <a:r>
              <a:rPr lang="en-US" altLang="zh-CN" dirty="0" smtClean="0"/>
              <a:t>PCT</a:t>
            </a:r>
            <a:r>
              <a:rPr lang="zh-CN" altLang="en-US" dirty="0" smtClean="0"/>
              <a:t>细则</a:t>
            </a:r>
            <a:r>
              <a:rPr lang="en-US" altLang="zh-CN" dirty="0" smtClean="0"/>
              <a:t>2020</a:t>
            </a:r>
            <a:r>
              <a:rPr lang="zh-CN" altLang="en-US" dirty="0" smtClean="0"/>
              <a:t>年</a:t>
            </a:r>
            <a:r>
              <a:rPr lang="en-US" altLang="zh-CN" dirty="0" smtClean="0"/>
              <a:t>7</a:t>
            </a:r>
            <a:r>
              <a:rPr lang="zh-CN" altLang="en-US" dirty="0" smtClean="0"/>
              <a:t>月</a:t>
            </a:r>
            <a:r>
              <a:rPr lang="en-US" altLang="zh-CN" dirty="0" smtClean="0"/>
              <a:t>1</a:t>
            </a:r>
            <a:r>
              <a:rPr lang="zh-CN" altLang="en-US" dirty="0" smtClean="0"/>
              <a:t>日起生效的修改</a:t>
            </a:r>
            <a:r>
              <a:rPr lang="en-US" dirty="0" smtClean="0"/>
              <a:t>(1)</a:t>
            </a:r>
            <a:endParaRPr lang="en-US" dirty="0"/>
          </a:p>
        </p:txBody>
      </p:sp>
      <p:sp>
        <p:nvSpPr>
          <p:cNvPr id="3" name="Content Placeholder 2"/>
          <p:cNvSpPr>
            <a:spLocks noGrp="1"/>
          </p:cNvSpPr>
          <p:nvPr>
            <p:ph idx="1"/>
          </p:nvPr>
        </p:nvSpPr>
        <p:spPr>
          <a:xfrm>
            <a:off x="382238" y="1644718"/>
            <a:ext cx="8520586" cy="4448577"/>
          </a:xfrm>
        </p:spPr>
        <p:txBody>
          <a:bodyPr/>
          <a:lstStyle/>
          <a:p>
            <a:pPr>
              <a:spcBef>
                <a:spcPts val="600"/>
              </a:spcBef>
              <a:spcAft>
                <a:spcPts val="600"/>
              </a:spcAft>
            </a:pPr>
            <a:r>
              <a:rPr lang="zh-CN" altLang="en-US" dirty="0" smtClean="0"/>
              <a:t>对细则</a:t>
            </a:r>
            <a:r>
              <a:rPr lang="en-GB" altLang="en-US" dirty="0" smtClean="0"/>
              <a:t>4</a:t>
            </a:r>
            <a:r>
              <a:rPr lang="zh-CN" altLang="en-US" dirty="0" smtClean="0"/>
              <a:t>、</a:t>
            </a:r>
            <a:r>
              <a:rPr lang="en-GB" altLang="en-US" dirty="0" smtClean="0"/>
              <a:t>12</a:t>
            </a:r>
            <a:r>
              <a:rPr lang="zh-CN" altLang="en-US" dirty="0" smtClean="0"/>
              <a:t>、</a:t>
            </a:r>
            <a:r>
              <a:rPr lang="en-GB" altLang="en-US" dirty="0" smtClean="0"/>
              <a:t>20</a:t>
            </a:r>
            <a:r>
              <a:rPr lang="zh-CN" altLang="en-US" dirty="0" smtClean="0"/>
              <a:t>、</a:t>
            </a:r>
            <a:r>
              <a:rPr lang="en-GB" altLang="en-US" dirty="0" smtClean="0"/>
              <a:t>48</a:t>
            </a:r>
            <a:r>
              <a:rPr lang="zh-CN" altLang="en-US" dirty="0" smtClean="0"/>
              <a:t>、</a:t>
            </a:r>
            <a:r>
              <a:rPr lang="en-GB" altLang="en-US" dirty="0" smtClean="0"/>
              <a:t>51</a:t>
            </a:r>
            <a:r>
              <a:rPr lang="zh-CN" altLang="en-US" dirty="0" smtClean="0"/>
              <a:t>之二、</a:t>
            </a:r>
            <a:r>
              <a:rPr lang="en-GB" altLang="en-US" dirty="0" smtClean="0"/>
              <a:t>55</a:t>
            </a:r>
            <a:r>
              <a:rPr lang="zh-CN" altLang="en-US" dirty="0"/>
              <a:t>和</a:t>
            </a:r>
            <a:r>
              <a:rPr lang="en-GB" altLang="en-US" dirty="0" smtClean="0"/>
              <a:t>82</a:t>
            </a:r>
            <a:r>
              <a:rPr lang="zh-CN" altLang="en-US" dirty="0" smtClean="0"/>
              <a:t>之三的修改，以及新的细则</a:t>
            </a:r>
            <a:r>
              <a:rPr lang="fr-CH" altLang="en-US" dirty="0" smtClean="0"/>
              <a:t>20.5</a:t>
            </a:r>
            <a:r>
              <a:rPr lang="zh-CN" altLang="en-US" dirty="0" smtClean="0"/>
              <a:t>之二和</a:t>
            </a:r>
            <a:r>
              <a:rPr lang="en-GB" altLang="en-US" dirty="0" smtClean="0"/>
              <a:t>40</a:t>
            </a:r>
            <a:r>
              <a:rPr lang="zh-CN" altLang="en-US" dirty="0" smtClean="0"/>
              <a:t>之二</a:t>
            </a:r>
            <a:endParaRPr lang="en-GB" altLang="en-US" i="1" dirty="0"/>
          </a:p>
          <a:p>
            <a:pPr marL="742950" lvl="2" indent="-342900">
              <a:spcBef>
                <a:spcPts val="600"/>
              </a:spcBef>
              <a:spcAft>
                <a:spcPts val="600"/>
              </a:spcAft>
              <a:buClr>
                <a:srgbClr val="C00000"/>
              </a:buClr>
              <a:buFont typeface="Wingdings" panose="05000000000000000000" pitchFamily="2" charset="2"/>
              <a:buChar char="q"/>
            </a:pPr>
            <a:r>
              <a:rPr lang="zh-CN" altLang="en-US" dirty="0" smtClean="0"/>
              <a:t>明确了不</a:t>
            </a:r>
            <a:r>
              <a:rPr lang="zh-CN" altLang="en-US" dirty="0"/>
              <a:t>仅遗</a:t>
            </a:r>
            <a:r>
              <a:rPr lang="zh-CN" altLang="en-US" dirty="0" smtClean="0"/>
              <a:t>漏项</a:t>
            </a:r>
            <a:r>
              <a:rPr lang="zh-CN" altLang="en-US" dirty="0"/>
              <a:t>目和部分可</a:t>
            </a:r>
            <a:r>
              <a:rPr lang="zh-CN" altLang="en-US" dirty="0" smtClean="0"/>
              <a:t>以援引加入，在错误提交项目或部分的情况下，也可以通过援引加入正确的项目或部分，如果其包含在在先申请中的话</a:t>
            </a:r>
            <a:endParaRPr lang="en-US" altLang="zh-CN" dirty="0" smtClean="0"/>
          </a:p>
          <a:p>
            <a:pPr marL="742950" lvl="2" indent="-342900">
              <a:spcBef>
                <a:spcPts val="600"/>
              </a:spcBef>
              <a:spcAft>
                <a:spcPts val="600"/>
              </a:spcAft>
              <a:buClr>
                <a:srgbClr val="C00000"/>
              </a:buClr>
              <a:buFont typeface="Wingdings" panose="05000000000000000000" pitchFamily="2" charset="2"/>
              <a:buChar char="q"/>
            </a:pPr>
            <a:r>
              <a:rPr lang="zh-CN" altLang="en-US" dirty="0" smtClean="0"/>
              <a:t>在援引加入不成功或者不适用的情况下，提供新的法律依据允许将错误提交的项目或部分替换为正确的项目或部分（可能影响国际申请日）</a:t>
            </a:r>
            <a:endParaRPr lang="en-US" altLang="en-US" dirty="0" smtClean="0"/>
          </a:p>
          <a:p>
            <a:pPr marL="742950" lvl="2" indent="-342900">
              <a:spcBef>
                <a:spcPts val="600"/>
              </a:spcBef>
              <a:spcAft>
                <a:spcPts val="600"/>
              </a:spcAft>
              <a:buClr>
                <a:srgbClr val="C00000"/>
              </a:buClr>
              <a:buFont typeface="Wingdings" panose="05000000000000000000" pitchFamily="2" charset="2"/>
              <a:buChar char="q"/>
            </a:pPr>
            <a:r>
              <a:rPr lang="zh-CN" altLang="en-US" dirty="0"/>
              <a:t>适用</a:t>
            </a:r>
            <a:r>
              <a:rPr lang="zh-CN" altLang="en-US" dirty="0" smtClean="0"/>
              <a:t>于</a:t>
            </a:r>
            <a:r>
              <a:rPr lang="en-US" altLang="zh-CN" dirty="0" smtClean="0"/>
              <a:t>2020</a:t>
            </a:r>
            <a:r>
              <a:rPr lang="zh-CN" altLang="en-US" dirty="0" smtClean="0"/>
              <a:t>年</a:t>
            </a:r>
            <a:r>
              <a:rPr lang="en-US" altLang="zh-CN" dirty="0" smtClean="0"/>
              <a:t>7</a:t>
            </a:r>
            <a:r>
              <a:rPr lang="zh-CN" altLang="en-US" dirty="0" smtClean="0"/>
              <a:t>月</a:t>
            </a:r>
            <a:r>
              <a:rPr lang="en-US" altLang="zh-CN" dirty="0" smtClean="0"/>
              <a:t>1</a:t>
            </a:r>
            <a:r>
              <a:rPr lang="zh-CN" altLang="en-US" dirty="0" smtClean="0"/>
              <a:t>日或之后提交的任何国际申请</a:t>
            </a:r>
            <a:endParaRPr lang="en-US" altLang="en-US" dirty="0"/>
          </a:p>
        </p:txBody>
      </p:sp>
    </p:spTree>
    <p:extLst>
      <p:ext uri="{BB962C8B-B14F-4D97-AF65-F5344CB8AC3E}">
        <p14:creationId xmlns:p14="http://schemas.microsoft.com/office/powerpoint/2010/main" val="387241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68" y="166068"/>
            <a:ext cx="8507288" cy="1390724"/>
          </a:xfrm>
        </p:spPr>
        <p:txBody>
          <a:bodyPr/>
          <a:lstStyle/>
          <a:p>
            <a:r>
              <a:rPr lang="en-US" altLang="zh-CN" dirty="0"/>
              <a:t>PCT</a:t>
            </a:r>
            <a:r>
              <a:rPr lang="zh-CN" altLang="en-US" dirty="0"/>
              <a:t>细则</a:t>
            </a:r>
            <a:r>
              <a:rPr lang="en-US" altLang="zh-CN" dirty="0"/>
              <a:t>2020</a:t>
            </a:r>
            <a:r>
              <a:rPr lang="zh-CN" altLang="en-US" dirty="0"/>
              <a:t>年</a:t>
            </a:r>
            <a:r>
              <a:rPr lang="en-US" altLang="zh-CN" dirty="0"/>
              <a:t>7</a:t>
            </a:r>
            <a:r>
              <a:rPr lang="zh-CN" altLang="en-US" dirty="0"/>
              <a:t>月</a:t>
            </a:r>
            <a:r>
              <a:rPr lang="en-US" altLang="zh-CN" dirty="0"/>
              <a:t>1</a:t>
            </a:r>
            <a:r>
              <a:rPr lang="zh-CN" altLang="en-US" dirty="0"/>
              <a:t>日起生效的修改</a:t>
            </a:r>
            <a:r>
              <a:rPr lang="en-US" dirty="0" smtClean="0"/>
              <a:t>(</a:t>
            </a:r>
            <a:r>
              <a:rPr lang="en-US" dirty="0"/>
              <a:t>2</a:t>
            </a:r>
            <a:r>
              <a:rPr lang="en-US" dirty="0" smtClean="0"/>
              <a:t>)</a:t>
            </a:r>
            <a:endParaRPr lang="en-US" dirty="0"/>
          </a:p>
        </p:txBody>
      </p:sp>
      <p:sp>
        <p:nvSpPr>
          <p:cNvPr id="3" name="Content Placeholder 2"/>
          <p:cNvSpPr>
            <a:spLocks noGrp="1"/>
          </p:cNvSpPr>
          <p:nvPr>
            <p:ph idx="1"/>
          </p:nvPr>
        </p:nvSpPr>
        <p:spPr>
          <a:xfrm>
            <a:off x="539552" y="1772816"/>
            <a:ext cx="7992888" cy="3816424"/>
          </a:xfrm>
        </p:spPr>
        <p:txBody>
          <a:bodyPr/>
          <a:lstStyle/>
          <a:p>
            <a:pPr>
              <a:spcBef>
                <a:spcPts val="600"/>
              </a:spcBef>
              <a:spcAft>
                <a:spcPts val="600"/>
              </a:spcAft>
            </a:pPr>
            <a:r>
              <a:rPr lang="zh-CN" altLang="en-US" dirty="0" smtClean="0"/>
              <a:t>对细则</a:t>
            </a:r>
            <a:r>
              <a:rPr lang="en-GB" altLang="en-US" dirty="0" smtClean="0"/>
              <a:t>82</a:t>
            </a:r>
            <a:r>
              <a:rPr lang="zh-CN" altLang="en-US" dirty="0" smtClean="0"/>
              <a:t>之四的修改</a:t>
            </a:r>
            <a:endParaRPr lang="en-GB" altLang="en-US" i="1" dirty="0"/>
          </a:p>
          <a:p>
            <a:pPr marL="684000" lvl="2" indent="-342900">
              <a:spcBef>
                <a:spcPts val="600"/>
              </a:spcBef>
              <a:spcAft>
                <a:spcPts val="600"/>
              </a:spcAft>
              <a:buClr>
                <a:srgbClr val="C00000"/>
              </a:buClr>
              <a:buFont typeface="Wingdings" panose="05000000000000000000" pitchFamily="2" charset="2"/>
              <a:buChar char="q"/>
            </a:pPr>
            <a:r>
              <a:rPr lang="zh-CN" altLang="en-US" dirty="0" smtClean="0"/>
              <a:t>允许主管局对由于该局所允许的电子方式通信不可用而导致的期限延误给予宽免，例如由于意外故障或者计划维护的原因</a:t>
            </a:r>
            <a:endParaRPr lang="en-US" altLang="en-US" dirty="0" smtClean="0"/>
          </a:p>
          <a:p>
            <a:pPr marL="684000" lvl="2" indent="-342900">
              <a:spcBef>
                <a:spcPts val="600"/>
              </a:spcBef>
              <a:spcAft>
                <a:spcPts val="600"/>
              </a:spcAft>
              <a:buClr>
                <a:srgbClr val="C00000"/>
              </a:buClr>
              <a:buFont typeface="Wingdings" panose="05000000000000000000" pitchFamily="2" charset="2"/>
              <a:buChar char="q"/>
            </a:pPr>
            <a:r>
              <a:rPr lang="zh-CN" altLang="en-US" dirty="0"/>
              <a:t>不适用</a:t>
            </a:r>
            <a:r>
              <a:rPr lang="zh-CN" altLang="en-US" dirty="0" smtClean="0"/>
              <a:t>于优先权期限和进入国家阶段的期限</a:t>
            </a:r>
            <a:endParaRPr lang="en-US" altLang="en-US" dirty="0"/>
          </a:p>
          <a:p>
            <a:pPr marL="684000" lvl="2" indent="-342900">
              <a:spcBef>
                <a:spcPts val="600"/>
              </a:spcBef>
              <a:spcAft>
                <a:spcPts val="600"/>
              </a:spcAft>
              <a:buClr>
                <a:srgbClr val="C00000"/>
              </a:buClr>
              <a:buFont typeface="Wingdings" panose="05000000000000000000" pitchFamily="2" charset="2"/>
              <a:buChar char="q"/>
            </a:pPr>
            <a:r>
              <a:rPr lang="zh-CN" altLang="en-US" dirty="0"/>
              <a:t>适用于</a:t>
            </a:r>
            <a:r>
              <a:rPr lang="en-US" altLang="zh-CN" dirty="0"/>
              <a:t>2020</a:t>
            </a:r>
            <a:r>
              <a:rPr lang="zh-CN" altLang="en-US" dirty="0"/>
              <a:t>年</a:t>
            </a:r>
            <a:r>
              <a:rPr lang="en-US" altLang="zh-CN" dirty="0"/>
              <a:t>7</a:t>
            </a:r>
            <a:r>
              <a:rPr lang="zh-CN" altLang="en-US" dirty="0"/>
              <a:t>月</a:t>
            </a:r>
            <a:r>
              <a:rPr lang="en-US" altLang="zh-CN" dirty="0"/>
              <a:t>1</a:t>
            </a:r>
            <a:r>
              <a:rPr lang="zh-CN" altLang="en-US" dirty="0"/>
              <a:t>日或之</a:t>
            </a:r>
            <a:r>
              <a:rPr lang="zh-CN" altLang="en-US" dirty="0" smtClean="0"/>
              <a:t>后</a:t>
            </a:r>
            <a:r>
              <a:rPr lang="zh-CN" altLang="en-US" dirty="0"/>
              <a:t>届满</a:t>
            </a:r>
            <a:r>
              <a:rPr lang="zh-CN" altLang="en-US" dirty="0" smtClean="0"/>
              <a:t>的细则中规定的任何期限</a:t>
            </a:r>
            <a:endParaRPr lang="fr-CH" altLang="en-US" dirty="0"/>
          </a:p>
        </p:txBody>
      </p:sp>
    </p:spTree>
    <p:extLst>
      <p:ext uri="{BB962C8B-B14F-4D97-AF65-F5344CB8AC3E}">
        <p14:creationId xmlns:p14="http://schemas.microsoft.com/office/powerpoint/2010/main" val="240103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048" y="113164"/>
            <a:ext cx="8507288" cy="1334912"/>
          </a:xfrm>
        </p:spPr>
        <p:txBody>
          <a:bodyPr/>
          <a:lstStyle/>
          <a:p>
            <a:r>
              <a:rPr lang="en-US" altLang="zh-CN" dirty="0"/>
              <a:t>PCT</a:t>
            </a:r>
            <a:r>
              <a:rPr lang="zh-CN" altLang="en-US" dirty="0"/>
              <a:t>细则</a:t>
            </a:r>
            <a:r>
              <a:rPr lang="en-US" altLang="zh-CN" dirty="0"/>
              <a:t>2020</a:t>
            </a:r>
            <a:r>
              <a:rPr lang="zh-CN" altLang="en-US" dirty="0"/>
              <a:t>年</a:t>
            </a:r>
            <a:r>
              <a:rPr lang="en-US" altLang="zh-CN" dirty="0"/>
              <a:t>7</a:t>
            </a:r>
            <a:r>
              <a:rPr lang="zh-CN" altLang="en-US" dirty="0"/>
              <a:t>月</a:t>
            </a:r>
            <a:r>
              <a:rPr lang="en-US" altLang="zh-CN" dirty="0"/>
              <a:t>1</a:t>
            </a:r>
            <a:r>
              <a:rPr lang="zh-CN" altLang="en-US" dirty="0"/>
              <a:t>日起生效的修改</a:t>
            </a:r>
            <a:r>
              <a:rPr lang="en-US" dirty="0" smtClean="0"/>
              <a:t>(3)</a:t>
            </a:r>
            <a:endParaRPr lang="en-US" dirty="0"/>
          </a:p>
        </p:txBody>
      </p:sp>
      <p:sp>
        <p:nvSpPr>
          <p:cNvPr id="3" name="Content Placeholder 2"/>
          <p:cNvSpPr>
            <a:spLocks noGrp="1"/>
          </p:cNvSpPr>
          <p:nvPr>
            <p:ph idx="1"/>
          </p:nvPr>
        </p:nvSpPr>
        <p:spPr>
          <a:xfrm>
            <a:off x="473298" y="1428410"/>
            <a:ext cx="8472038" cy="4664886"/>
          </a:xfrm>
        </p:spPr>
        <p:txBody>
          <a:bodyPr/>
          <a:lstStyle/>
          <a:p>
            <a:pPr>
              <a:spcBef>
                <a:spcPts val="600"/>
              </a:spcBef>
              <a:spcAft>
                <a:spcPts val="600"/>
              </a:spcAft>
            </a:pPr>
            <a:r>
              <a:rPr lang="zh-CN" altLang="en-US" dirty="0" smtClean="0"/>
              <a:t>新的细则</a:t>
            </a:r>
            <a:r>
              <a:rPr lang="en-GB" altLang="en-US" dirty="0" smtClean="0"/>
              <a:t>26</a:t>
            </a:r>
            <a:r>
              <a:rPr lang="zh-CN" altLang="en-US" dirty="0" smtClean="0"/>
              <a:t>之四</a:t>
            </a:r>
            <a:endParaRPr lang="en-GB" altLang="en-US" i="1" dirty="0"/>
          </a:p>
          <a:p>
            <a:pPr lvl="1">
              <a:spcBef>
                <a:spcPts val="600"/>
              </a:spcBef>
              <a:spcAft>
                <a:spcPts val="600"/>
              </a:spcAft>
            </a:pPr>
            <a:r>
              <a:rPr lang="zh-CN" altLang="en-US" dirty="0" smtClean="0"/>
              <a:t>允许在国际阶段对请求书中细则</a:t>
            </a:r>
            <a:r>
              <a:rPr lang="en-US" altLang="zh-CN" dirty="0" smtClean="0"/>
              <a:t>4.11</a:t>
            </a:r>
            <a:r>
              <a:rPr lang="zh-CN" altLang="en-US" dirty="0" smtClean="0"/>
              <a:t>所述的说明进行改正或增加，即，关于申请人希望国际申请在某指定国作为以下申请处理的说明：</a:t>
            </a:r>
            <a:endParaRPr lang="fr-CH" altLang="en-US" dirty="0" smtClean="0"/>
          </a:p>
          <a:p>
            <a:pPr lvl="2">
              <a:spcBef>
                <a:spcPts val="600"/>
              </a:spcBef>
              <a:spcAft>
                <a:spcPts val="600"/>
              </a:spcAft>
            </a:pPr>
            <a:r>
              <a:rPr lang="zh-CN" altLang="en-US" dirty="0" smtClean="0"/>
              <a:t>一件在先申请的继续申请或者部分继续申请</a:t>
            </a:r>
            <a:endParaRPr lang="en-US" altLang="zh-CN" dirty="0" smtClean="0"/>
          </a:p>
          <a:p>
            <a:pPr lvl="2">
              <a:spcBef>
                <a:spcPts val="600"/>
              </a:spcBef>
              <a:spcAft>
                <a:spcPts val="600"/>
              </a:spcAft>
            </a:pPr>
            <a:r>
              <a:rPr lang="zh-CN" altLang="en-US" dirty="0" smtClean="0"/>
              <a:t>增补专利、增补证书、增补发明人证书或者增补实用证书的申请</a:t>
            </a:r>
            <a:endParaRPr lang="fr-CH" altLang="en-US" dirty="0" smtClean="0"/>
          </a:p>
          <a:p>
            <a:pPr lvl="1">
              <a:spcBef>
                <a:spcPts val="600"/>
              </a:spcBef>
              <a:spcAft>
                <a:spcPts val="600"/>
              </a:spcAft>
            </a:pPr>
            <a:r>
              <a:rPr lang="zh-CN" altLang="en-US" dirty="0" smtClean="0"/>
              <a:t>申请人可以在自优先权日起</a:t>
            </a:r>
            <a:r>
              <a:rPr lang="en-US" altLang="zh-CN" dirty="0" smtClean="0"/>
              <a:t>16</a:t>
            </a:r>
            <a:r>
              <a:rPr lang="zh-CN" altLang="en-US" dirty="0" smtClean="0"/>
              <a:t>个月内向国际局提交改正或者增加的</a:t>
            </a:r>
            <a:r>
              <a:rPr lang="zh-CN" altLang="en-US" dirty="0"/>
              <a:t>请求</a:t>
            </a:r>
            <a:endParaRPr lang="fr-CH" altLang="en-US" dirty="0" smtClean="0"/>
          </a:p>
          <a:p>
            <a:pPr marL="742950" lvl="2" indent="-342900">
              <a:spcBef>
                <a:spcPts val="600"/>
              </a:spcBef>
              <a:spcAft>
                <a:spcPts val="600"/>
              </a:spcAft>
              <a:buClr>
                <a:srgbClr val="C00000"/>
              </a:buClr>
              <a:buFont typeface="Wingdings" panose="05000000000000000000" pitchFamily="2" charset="2"/>
              <a:buChar char="q"/>
            </a:pPr>
            <a:r>
              <a:rPr lang="zh-CN" altLang="en-US" dirty="0"/>
              <a:t>适用于</a:t>
            </a:r>
            <a:r>
              <a:rPr lang="en-US" altLang="zh-CN" dirty="0"/>
              <a:t>2020</a:t>
            </a:r>
            <a:r>
              <a:rPr lang="zh-CN" altLang="en-US" dirty="0"/>
              <a:t>年</a:t>
            </a:r>
            <a:r>
              <a:rPr lang="en-US" altLang="zh-CN" dirty="0"/>
              <a:t>7</a:t>
            </a:r>
            <a:r>
              <a:rPr lang="zh-CN" altLang="en-US" dirty="0"/>
              <a:t>月</a:t>
            </a:r>
            <a:r>
              <a:rPr lang="en-US" altLang="zh-CN" dirty="0"/>
              <a:t>1</a:t>
            </a:r>
            <a:r>
              <a:rPr lang="zh-CN" altLang="en-US" dirty="0"/>
              <a:t>日或之后提交的任何国际申请</a:t>
            </a:r>
            <a:endParaRPr lang="en-US" altLang="en-US" dirty="0"/>
          </a:p>
        </p:txBody>
      </p:sp>
    </p:spTree>
    <p:extLst>
      <p:ext uri="{BB962C8B-B14F-4D97-AF65-F5344CB8AC3E}">
        <p14:creationId xmlns:p14="http://schemas.microsoft.com/office/powerpoint/2010/main" val="720656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7976"/>
            <a:ext cx="8507288" cy="1334912"/>
          </a:xfrm>
        </p:spPr>
        <p:txBody>
          <a:bodyPr/>
          <a:lstStyle/>
          <a:p>
            <a:r>
              <a:rPr lang="en-US" altLang="zh-CN" dirty="0"/>
              <a:t>PCT</a:t>
            </a:r>
            <a:r>
              <a:rPr lang="zh-CN" altLang="en-US" dirty="0"/>
              <a:t>细则</a:t>
            </a:r>
            <a:r>
              <a:rPr lang="en-US" altLang="zh-CN" dirty="0"/>
              <a:t>2020</a:t>
            </a:r>
            <a:r>
              <a:rPr lang="zh-CN" altLang="en-US" dirty="0"/>
              <a:t>年</a:t>
            </a:r>
            <a:r>
              <a:rPr lang="en-US" altLang="zh-CN" dirty="0"/>
              <a:t>7</a:t>
            </a:r>
            <a:r>
              <a:rPr lang="zh-CN" altLang="en-US" dirty="0"/>
              <a:t>月</a:t>
            </a:r>
            <a:r>
              <a:rPr lang="en-US" altLang="zh-CN" dirty="0"/>
              <a:t>1</a:t>
            </a:r>
            <a:r>
              <a:rPr lang="zh-CN" altLang="en-US" dirty="0"/>
              <a:t>日起生效的修改</a:t>
            </a:r>
            <a:r>
              <a:rPr lang="en-US" dirty="0" smtClean="0"/>
              <a:t>(4)</a:t>
            </a:r>
            <a:endParaRPr lang="en-US" dirty="0"/>
          </a:p>
        </p:txBody>
      </p:sp>
      <p:sp>
        <p:nvSpPr>
          <p:cNvPr id="3" name="Content Placeholder 2"/>
          <p:cNvSpPr>
            <a:spLocks noGrp="1"/>
          </p:cNvSpPr>
          <p:nvPr>
            <p:ph idx="1"/>
          </p:nvPr>
        </p:nvSpPr>
        <p:spPr>
          <a:xfrm>
            <a:off x="323528" y="1268760"/>
            <a:ext cx="8352928" cy="5040560"/>
          </a:xfrm>
        </p:spPr>
        <p:txBody>
          <a:bodyPr/>
          <a:lstStyle/>
          <a:p>
            <a:pPr>
              <a:spcBef>
                <a:spcPts val="600"/>
              </a:spcBef>
              <a:spcAft>
                <a:spcPts val="600"/>
              </a:spcAft>
            </a:pPr>
            <a:r>
              <a:rPr lang="en-US" altLang="zh-CN" sz="2200" dirty="0" smtClean="0"/>
              <a:t>PCT</a:t>
            </a:r>
            <a:r>
              <a:rPr lang="zh-CN" altLang="en-US" sz="2200" dirty="0" smtClean="0"/>
              <a:t>大会的解释</a:t>
            </a:r>
            <a:endParaRPr lang="fr-CH" altLang="en-US" sz="2200" dirty="0" smtClean="0"/>
          </a:p>
          <a:p>
            <a:pPr lvl="1">
              <a:spcBef>
                <a:spcPts val="600"/>
              </a:spcBef>
              <a:spcAft>
                <a:spcPts val="600"/>
              </a:spcAft>
            </a:pPr>
            <a:r>
              <a:rPr lang="zh-CN" altLang="en-US" sz="2200" dirty="0" smtClean="0"/>
              <a:t>在通过细则</a:t>
            </a:r>
            <a:r>
              <a:rPr lang="en-US" altLang="zh-CN" sz="2200" dirty="0" smtClean="0"/>
              <a:t>20.5</a:t>
            </a:r>
            <a:r>
              <a:rPr lang="zh-CN" altLang="en-US" sz="2200" dirty="0" smtClean="0"/>
              <a:t>之二时，大会同意，在根据细则</a:t>
            </a:r>
            <a:r>
              <a:rPr lang="en-US" altLang="zh-CN" sz="2200" dirty="0" smtClean="0"/>
              <a:t>20.5</a:t>
            </a:r>
            <a:r>
              <a:rPr lang="zh-CN" altLang="en-US" sz="2200" dirty="0" smtClean="0"/>
              <a:t>之二</a:t>
            </a:r>
            <a:r>
              <a:rPr lang="en-US" altLang="zh-CN" sz="2200" dirty="0" smtClean="0"/>
              <a:t>(d)</a:t>
            </a:r>
            <a:r>
              <a:rPr lang="zh-CN" altLang="en-US" sz="2200" dirty="0" smtClean="0"/>
              <a:t>援引加入</a:t>
            </a:r>
            <a:r>
              <a:rPr lang="zh-CN" altLang="en-US" sz="2200" dirty="0"/>
              <a:t>了</a:t>
            </a:r>
            <a:r>
              <a:rPr lang="zh-CN" altLang="en-US" sz="2200" dirty="0" smtClean="0"/>
              <a:t>正确项目或部分的情况</a:t>
            </a:r>
            <a:r>
              <a:rPr lang="zh-CN" altLang="en-US" sz="2200" dirty="0"/>
              <a:t>下，国际检索单位在进行国际检索时无需考</a:t>
            </a:r>
            <a:r>
              <a:rPr lang="zh-CN" altLang="en-US" sz="2200" dirty="0" smtClean="0"/>
              <a:t>虑任何仍保留在申请中的错误提交的项目或</a:t>
            </a:r>
            <a:r>
              <a:rPr lang="zh-CN" altLang="en-US" sz="2200" dirty="0"/>
              <a:t>部</a:t>
            </a:r>
            <a:r>
              <a:rPr lang="zh-CN" altLang="en-US" sz="2200" dirty="0" smtClean="0"/>
              <a:t>分</a:t>
            </a:r>
            <a:endParaRPr lang="fr-CH" altLang="en-US" sz="2200" dirty="0" smtClean="0"/>
          </a:p>
          <a:p>
            <a:pPr lvl="1">
              <a:spcBef>
                <a:spcPts val="600"/>
              </a:spcBef>
              <a:spcAft>
                <a:spcPts val="600"/>
              </a:spcAft>
            </a:pPr>
            <a:r>
              <a:rPr lang="zh-CN" altLang="en-US" sz="2200" dirty="0"/>
              <a:t>在通</a:t>
            </a:r>
            <a:r>
              <a:rPr lang="zh-CN" altLang="en-US" sz="2200" dirty="0" smtClean="0"/>
              <a:t>过细</a:t>
            </a:r>
            <a:r>
              <a:rPr lang="zh-CN" altLang="en-US" sz="2200" dirty="0"/>
              <a:t>则</a:t>
            </a:r>
            <a:r>
              <a:rPr lang="en-US" altLang="zh-CN" sz="2200" dirty="0" smtClean="0"/>
              <a:t>20.8(a</a:t>
            </a:r>
            <a:r>
              <a:rPr lang="zh-CN" altLang="en-US" sz="2200" dirty="0" smtClean="0"/>
              <a:t>之二</a:t>
            </a:r>
            <a:r>
              <a:rPr lang="en-US" altLang="zh-CN" sz="2200" dirty="0" smtClean="0"/>
              <a:t>)</a:t>
            </a:r>
            <a:r>
              <a:rPr lang="zh-CN" altLang="en-US" sz="2200" dirty="0" smtClean="0"/>
              <a:t>时</a:t>
            </a:r>
            <a:r>
              <a:rPr lang="zh-CN" altLang="en-US" sz="2200" dirty="0"/>
              <a:t>，大会同意，如</a:t>
            </a:r>
            <a:r>
              <a:rPr lang="zh-CN" altLang="en-US" sz="2200" dirty="0" smtClean="0"/>
              <a:t>果受理局由于根据该细则提出的保留而无法援引加入正确的项目或部分，则有关受理局和国际局应当在申请人授权的情况下，同意适用细则</a:t>
            </a:r>
            <a:r>
              <a:rPr lang="en-US" altLang="zh-CN" sz="2200" dirty="0" smtClean="0"/>
              <a:t>19.4</a:t>
            </a:r>
            <a:r>
              <a:rPr lang="zh-CN" altLang="en-US" sz="2200" dirty="0" smtClean="0"/>
              <a:t>的程序</a:t>
            </a:r>
            <a:endParaRPr lang="fr-CH" altLang="en-US" sz="2200" dirty="0" smtClean="0"/>
          </a:p>
          <a:p>
            <a:pPr lvl="1">
              <a:spcBef>
                <a:spcPts val="600"/>
              </a:spcBef>
              <a:spcAft>
                <a:spcPts val="600"/>
              </a:spcAft>
            </a:pPr>
            <a:r>
              <a:rPr lang="zh-CN" altLang="en-US" sz="2200" dirty="0" smtClean="0"/>
              <a:t>如果申请人在收到细则</a:t>
            </a:r>
            <a:r>
              <a:rPr lang="en-US" altLang="zh-CN" sz="2200" dirty="0" smtClean="0"/>
              <a:t>40</a:t>
            </a:r>
            <a:r>
              <a:rPr lang="zh-CN" altLang="en-US" sz="2200" dirty="0" smtClean="0"/>
              <a:t>之二的通知后没有缴纳附加费（当国际检索单位在开始制作国际检索报告后才收到正确项目或部分包含在国际申请中或者被援引加入的通知时），国际检索单位在进行国际检索时无需考虑该正确的项目或部分</a:t>
            </a:r>
            <a:endParaRPr lang="en-US" altLang="en-US" sz="2200" dirty="0"/>
          </a:p>
        </p:txBody>
      </p:sp>
    </p:spTree>
    <p:extLst>
      <p:ext uri="{BB962C8B-B14F-4D97-AF65-F5344CB8AC3E}">
        <p14:creationId xmlns:p14="http://schemas.microsoft.com/office/powerpoint/2010/main" val="177206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507288" cy="1190896"/>
          </a:xfrm>
        </p:spPr>
        <p:txBody>
          <a:bodyPr/>
          <a:lstStyle/>
          <a:p>
            <a:r>
              <a:rPr lang="en-US" altLang="zh-CN" dirty="0"/>
              <a:t>PCT</a:t>
            </a:r>
            <a:r>
              <a:rPr lang="zh-CN" altLang="en-US" dirty="0"/>
              <a:t>细则</a:t>
            </a:r>
            <a:r>
              <a:rPr lang="en-US" altLang="zh-CN" dirty="0"/>
              <a:t>2020</a:t>
            </a:r>
            <a:r>
              <a:rPr lang="zh-CN" altLang="en-US" dirty="0"/>
              <a:t>年</a:t>
            </a:r>
            <a:r>
              <a:rPr lang="en-US" altLang="zh-CN" dirty="0"/>
              <a:t>7</a:t>
            </a:r>
            <a:r>
              <a:rPr lang="zh-CN" altLang="en-US" dirty="0"/>
              <a:t>月</a:t>
            </a:r>
            <a:r>
              <a:rPr lang="en-US" altLang="zh-CN" dirty="0"/>
              <a:t>1</a:t>
            </a:r>
            <a:r>
              <a:rPr lang="zh-CN" altLang="en-US" dirty="0"/>
              <a:t>日起生效的修改</a:t>
            </a:r>
            <a:r>
              <a:rPr lang="en-US" dirty="0" smtClean="0"/>
              <a:t>(5)</a:t>
            </a:r>
            <a:endParaRPr lang="en-US" dirty="0"/>
          </a:p>
        </p:txBody>
      </p:sp>
      <p:sp>
        <p:nvSpPr>
          <p:cNvPr id="3" name="Content Placeholder 2"/>
          <p:cNvSpPr>
            <a:spLocks noGrp="1"/>
          </p:cNvSpPr>
          <p:nvPr>
            <p:ph idx="1"/>
          </p:nvPr>
        </p:nvSpPr>
        <p:spPr>
          <a:xfrm>
            <a:off x="414590" y="1622150"/>
            <a:ext cx="8336406" cy="4615162"/>
          </a:xfrm>
        </p:spPr>
        <p:txBody>
          <a:bodyPr/>
          <a:lstStyle/>
          <a:p>
            <a:pPr>
              <a:spcBef>
                <a:spcPts val="600"/>
              </a:spcBef>
              <a:spcAft>
                <a:spcPts val="600"/>
              </a:spcAft>
            </a:pPr>
            <a:r>
              <a:rPr lang="zh-CN" altLang="en-US" dirty="0" smtClean="0"/>
              <a:t>对细则</a:t>
            </a:r>
            <a:r>
              <a:rPr lang="en-GB" altLang="en-US" dirty="0" smtClean="0"/>
              <a:t>15</a:t>
            </a:r>
            <a:r>
              <a:rPr lang="zh-CN" altLang="en-US" dirty="0"/>
              <a:t>、</a:t>
            </a:r>
            <a:r>
              <a:rPr lang="en-GB" altLang="en-US" dirty="0" smtClean="0"/>
              <a:t>16</a:t>
            </a:r>
            <a:r>
              <a:rPr lang="zh-CN" altLang="en-US" dirty="0" smtClean="0"/>
              <a:t>、</a:t>
            </a:r>
            <a:r>
              <a:rPr lang="en-GB" altLang="en-US" dirty="0" smtClean="0"/>
              <a:t>57</a:t>
            </a:r>
            <a:r>
              <a:rPr lang="zh-CN" altLang="en-US" dirty="0" smtClean="0"/>
              <a:t>和</a:t>
            </a:r>
            <a:r>
              <a:rPr lang="en-GB" altLang="en-US" dirty="0" smtClean="0"/>
              <a:t>96</a:t>
            </a:r>
            <a:r>
              <a:rPr lang="zh-CN" altLang="en-US" dirty="0" smtClean="0"/>
              <a:t>的修改</a:t>
            </a:r>
            <a:endParaRPr lang="en-GB" altLang="en-US" dirty="0" smtClean="0"/>
          </a:p>
          <a:p>
            <a:pPr lvl="1">
              <a:spcBef>
                <a:spcPts val="600"/>
              </a:spcBef>
              <a:spcAft>
                <a:spcPts val="600"/>
              </a:spcAft>
            </a:pPr>
            <a:r>
              <a:rPr lang="zh-CN" altLang="en-US" dirty="0" smtClean="0"/>
              <a:t>明确允许一个主管局为另一个主管局代为收取的费用可以通过国际局转付</a:t>
            </a:r>
            <a:endParaRPr lang="en-US" altLang="en-US" dirty="0" smtClean="0"/>
          </a:p>
          <a:p>
            <a:pPr lvl="1">
              <a:spcBef>
                <a:spcPts val="600"/>
              </a:spcBef>
              <a:spcAft>
                <a:spcPts val="600"/>
              </a:spcAft>
            </a:pPr>
            <a:r>
              <a:rPr lang="zh-CN" altLang="en-US" dirty="0"/>
              <a:t>适用</a:t>
            </a:r>
            <a:r>
              <a:rPr lang="zh-CN" altLang="en-US" dirty="0" smtClean="0"/>
              <a:t>于费用由收取局在</a:t>
            </a:r>
            <a:r>
              <a:rPr lang="en-US" altLang="zh-CN" dirty="0" smtClean="0"/>
              <a:t>2020</a:t>
            </a:r>
            <a:r>
              <a:rPr lang="zh-CN" altLang="en-US" dirty="0"/>
              <a:t>年</a:t>
            </a:r>
            <a:r>
              <a:rPr lang="en-US" altLang="zh-CN" dirty="0"/>
              <a:t>7</a:t>
            </a:r>
            <a:r>
              <a:rPr lang="zh-CN" altLang="en-US" dirty="0"/>
              <a:t>月</a:t>
            </a:r>
            <a:r>
              <a:rPr lang="en-US" altLang="zh-CN" dirty="0"/>
              <a:t>1</a:t>
            </a:r>
            <a:r>
              <a:rPr lang="zh-CN" altLang="en-US" dirty="0"/>
              <a:t>日或之</a:t>
            </a:r>
            <a:r>
              <a:rPr lang="zh-CN" altLang="en-US" dirty="0" smtClean="0"/>
              <a:t>后转付的</a:t>
            </a:r>
            <a:r>
              <a:rPr lang="zh-CN" altLang="en-US" dirty="0"/>
              <a:t>任何国际申</a:t>
            </a:r>
            <a:r>
              <a:rPr lang="zh-CN" altLang="en-US" dirty="0" smtClean="0"/>
              <a:t>请</a:t>
            </a:r>
            <a:endParaRPr lang="en-US" altLang="en-US" dirty="0" smtClean="0"/>
          </a:p>
          <a:p>
            <a:pPr marL="0" indent="-400050">
              <a:spcBef>
                <a:spcPts val="600"/>
              </a:spcBef>
              <a:spcAft>
                <a:spcPts val="600"/>
              </a:spcAft>
            </a:pPr>
            <a:r>
              <a:rPr lang="zh-CN" altLang="en-US" dirty="0" smtClean="0"/>
              <a:t>对细则</a:t>
            </a:r>
            <a:r>
              <a:rPr lang="en-US" altLang="en-US" dirty="0" smtClean="0"/>
              <a:t>71</a:t>
            </a:r>
            <a:r>
              <a:rPr lang="zh-CN" altLang="en-US" dirty="0" smtClean="0"/>
              <a:t>和</a:t>
            </a:r>
            <a:r>
              <a:rPr lang="en-US" altLang="en-US" dirty="0" smtClean="0"/>
              <a:t>94</a:t>
            </a:r>
            <a:r>
              <a:rPr lang="zh-CN" altLang="en-US" dirty="0" smtClean="0"/>
              <a:t>的修改</a:t>
            </a:r>
            <a:endParaRPr lang="en-US" altLang="en-US" dirty="0"/>
          </a:p>
          <a:p>
            <a:pPr marL="685800" lvl="2" indent="-285750">
              <a:spcBef>
                <a:spcPts val="600"/>
              </a:spcBef>
              <a:spcAft>
                <a:spcPts val="600"/>
              </a:spcAft>
              <a:buFont typeface="Wingdings" panose="05000000000000000000" pitchFamily="2" charset="2"/>
              <a:buChar char="q"/>
            </a:pPr>
            <a:r>
              <a:rPr lang="zh-CN" altLang="en-US" dirty="0" smtClean="0"/>
              <a:t>要求国际初步审查单位向国际局传送其文档中某些文件的副本，由国际局代表选定局将其公开</a:t>
            </a:r>
            <a:endParaRPr lang="en-US" altLang="en-US" dirty="0" smtClean="0"/>
          </a:p>
          <a:p>
            <a:pPr marL="685800" lvl="2" indent="-285750">
              <a:spcBef>
                <a:spcPts val="600"/>
              </a:spcBef>
              <a:spcAft>
                <a:spcPts val="600"/>
              </a:spcAft>
              <a:buFont typeface="Wingdings" panose="05000000000000000000" pitchFamily="2" charset="2"/>
              <a:buChar char="q"/>
            </a:pPr>
            <a:r>
              <a:rPr lang="zh-CN" altLang="en-US" dirty="0" smtClean="0"/>
              <a:t>适用于国际初步审查单位于</a:t>
            </a:r>
            <a:r>
              <a:rPr lang="en-US" altLang="zh-CN" dirty="0" smtClean="0"/>
              <a:t>2020</a:t>
            </a:r>
            <a:r>
              <a:rPr lang="zh-CN" altLang="en-US" dirty="0" smtClean="0"/>
              <a:t>年</a:t>
            </a:r>
            <a:r>
              <a:rPr lang="en-US" altLang="zh-CN" dirty="0" smtClean="0"/>
              <a:t>7</a:t>
            </a:r>
            <a:r>
              <a:rPr lang="zh-CN" altLang="en-US" dirty="0" smtClean="0"/>
              <a:t>月</a:t>
            </a:r>
            <a:r>
              <a:rPr lang="en-US" altLang="zh-CN" dirty="0" smtClean="0"/>
              <a:t>1</a:t>
            </a:r>
            <a:r>
              <a:rPr lang="zh-CN" altLang="en-US" dirty="0" smtClean="0"/>
              <a:t>日或之后收到的或者作出的任何</a:t>
            </a:r>
            <a:r>
              <a:rPr lang="zh-CN" altLang="en-US" dirty="0"/>
              <a:t>有关</a:t>
            </a:r>
            <a:r>
              <a:rPr lang="zh-CN" altLang="en-US" dirty="0" smtClean="0"/>
              <a:t>文件</a:t>
            </a:r>
            <a:endParaRPr lang="en-US" altLang="en-US" dirty="0"/>
          </a:p>
        </p:txBody>
      </p:sp>
    </p:spTree>
    <p:extLst>
      <p:ext uri="{BB962C8B-B14F-4D97-AF65-F5344CB8AC3E}">
        <p14:creationId xmlns:p14="http://schemas.microsoft.com/office/powerpoint/2010/main" val="662839231"/>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240</TotalTime>
  <Words>996</Words>
  <Application>Microsoft Office PowerPoint</Application>
  <PresentationFormat>On-screen Show (4:3)</PresentationFormat>
  <Paragraphs>35</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Microsoft Sans Serif</vt:lpstr>
      <vt:lpstr>Wingdings</vt:lpstr>
      <vt:lpstr>EN_2010_pct background png</vt:lpstr>
      <vt:lpstr>PowerPoint Presentation</vt:lpstr>
      <vt:lpstr>PCT细则2020年7月1日起生效的修改(1)</vt:lpstr>
      <vt:lpstr>PCT细则2020年7月1日起生效的修改(2)</vt:lpstr>
      <vt:lpstr>PCT细则2020年7月1日起生效的修改(3)</vt:lpstr>
      <vt:lpstr>PCT细则2020年7月1日起生效的修改(4)</vt:lpstr>
      <vt:lpstr>PCT细则2020年7月1日起生效的修改(5)</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26</cp:revision>
  <dcterms:created xsi:type="dcterms:W3CDTF">2014-01-29T16:51:57Z</dcterms:created>
  <dcterms:modified xsi:type="dcterms:W3CDTF">2020-05-25T06:04:47Z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1a4bbc90-5ecf-4c2c-a143-331f760064e3</vt:lpwstr>
  </property>
  <property fmtid="{D5CDD505-2E9C-101B-9397-08002B2CF9AE}" pid="3" name="Classification">
    <vt:lpwstr>Public</vt:lpwstr>
  </property>
  <property fmtid="{D5CDD505-2E9C-101B-9397-08002B2CF9AE}" pid="4" name="VisualMarkings">
    <vt:lpwstr>None</vt:lpwstr>
  </property>
  <property fmtid="{D5CDD505-2E9C-101B-9397-08002B2CF9AE}" pid="5" name="JustificationReason">
    <vt:lpwstr>
    </vt:lpwstr>
  </property>
  <property fmtid="{D5CDD505-2E9C-101B-9397-08002B2CF9AE}" pid="6" name="Alignment">
    <vt:lpwstr>Centre</vt:lpwstr>
  </property>
  <property fmtid="{D5CDD505-2E9C-101B-9397-08002B2CF9AE}" pid="7" name="Language">
    <vt:lpwstr>English</vt:lpwstr>
  </property>
</Properties>
</file>