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8" r:id="rId2"/>
    <p:sldId id="288" r:id="rId3"/>
    <p:sldId id="290" r:id="rId4"/>
    <p:sldId id="289" r:id="rId5"/>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8713" autoAdjust="0"/>
    <p:restoredTop sz="94660"/>
  </p:normalViewPr>
  <p:slideViewPr>
    <p:cSldViewPr>
      <p:cViewPr>
        <p:scale>
          <a:sx n="100" d="100"/>
          <a:sy n="100" d="100"/>
        </p:scale>
        <p:origin x="-810" y="-78"/>
      </p:cViewPr>
      <p:guideLst>
        <p:guide orient="horz" pos="3929"/>
        <p:guide pos="5103"/>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7" d="100"/>
          <a:sy n="77" d="100"/>
        </p:scale>
        <p:origin x="-2094"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dirty="0"/>
          </a:p>
        </p:txBody>
      </p:sp>
      <p:sp>
        <p:nvSpPr>
          <p:cNvPr id="5" name="TextBox 4"/>
          <p:cNvSpPr txBox="1"/>
          <p:nvPr userDrawn="1"/>
        </p:nvSpPr>
        <p:spPr>
          <a:xfrm>
            <a:off x="0" y="6384155"/>
            <a:ext cx="1024639" cy="507831"/>
          </a:xfrm>
          <a:prstGeom prst="rect">
            <a:avLst/>
          </a:prstGeom>
          <a:noFill/>
        </p:spPr>
        <p:txBody>
          <a:bodyPr wrap="none" rtlCol="0">
            <a:spAutoFit/>
          </a:bodyPr>
          <a:lstStyle/>
          <a:p>
            <a:pPr>
              <a:spcBef>
                <a:spcPts val="0"/>
              </a:spcBef>
              <a:defRPr/>
            </a:pPr>
            <a:r>
              <a:rPr lang="en-US" sz="900" dirty="0" smtClean="0"/>
              <a:t>July2017</a:t>
            </a:r>
          </a:p>
          <a:p>
            <a:pPr>
              <a:spcBef>
                <a:spcPts val="0"/>
              </a:spcBef>
              <a:defRPr/>
            </a:pPr>
            <a:r>
              <a:rPr lang="en-US" sz="900" baseline="0" dirty="0" smtClean="0"/>
              <a:t>rule changes-</a:t>
            </a:r>
            <a:fld id="{DA79EEDA-9492-4994-BB18-1005CD6866B1}" type="slidenum">
              <a:rPr lang="en-US" sz="900" smtClean="0"/>
              <a:pPr>
                <a:spcBef>
                  <a:spcPts val="0"/>
                </a:spcBef>
                <a:defRPr/>
              </a:pPr>
              <a:t>‹#›</a:t>
            </a:fld>
            <a:endParaRPr lang="en-US" sz="900" dirty="0" smtClean="0"/>
          </a:p>
          <a:p>
            <a:pPr>
              <a:spcBef>
                <a:spcPts val="0"/>
              </a:spcBef>
              <a:defRPr/>
            </a:pPr>
            <a:r>
              <a:rPr lang="en-US" sz="900" dirty="0" smtClean="0"/>
              <a:t>24.01.2017</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4113490"/>
            <a:ext cx="6048324" cy="1406525"/>
          </a:xfrm>
          <a:noFill/>
        </p:spPr>
        <p:txBody>
          <a:bodyPr/>
          <a:lstStyle/>
          <a:p>
            <a:r>
              <a:rPr lang="en-US" altLang="zh-CN" sz="3400" b="1" dirty="0">
                <a:solidFill>
                  <a:srgbClr val="70899B"/>
                </a:solidFill>
                <a:latin typeface="SimSun" panose="02010600030101010101" pitchFamily="2" charset="-122"/>
                <a:ea typeface="SimSun" panose="02010600030101010101" pitchFamily="2" charset="-122"/>
              </a:rPr>
              <a:t>PCT</a:t>
            </a:r>
            <a:r>
              <a:rPr lang="zh-CN" altLang="en-US" sz="3400" b="1" dirty="0">
                <a:solidFill>
                  <a:srgbClr val="70899B"/>
                </a:solidFill>
                <a:latin typeface="SimSun" panose="02010600030101010101" pitchFamily="2" charset="-122"/>
                <a:ea typeface="SimSun" panose="02010600030101010101" pitchFamily="2" charset="-122"/>
              </a:rPr>
              <a:t>实施细则自</a:t>
            </a:r>
            <a:r>
              <a:rPr lang="en-US" altLang="zh-CN" sz="3400" b="1" dirty="0" smtClean="0">
                <a:solidFill>
                  <a:srgbClr val="70899B"/>
                </a:solidFill>
                <a:latin typeface="SimSun" panose="02010600030101010101" pitchFamily="2" charset="-122"/>
                <a:ea typeface="SimSun" panose="02010600030101010101" pitchFamily="2" charset="-122"/>
              </a:rPr>
              <a:t>2017</a:t>
            </a:r>
            <a:r>
              <a:rPr lang="zh-CN" altLang="en-US" sz="3400" b="1" dirty="0" smtClean="0">
                <a:solidFill>
                  <a:srgbClr val="70899B"/>
                </a:solidFill>
                <a:latin typeface="SimSun" panose="02010600030101010101" pitchFamily="2" charset="-122"/>
                <a:ea typeface="SimSun" panose="02010600030101010101" pitchFamily="2" charset="-122"/>
              </a:rPr>
              <a:t>年</a:t>
            </a:r>
            <a:r>
              <a:rPr lang="en-US" altLang="zh-CN" sz="3400" b="1" dirty="0">
                <a:solidFill>
                  <a:srgbClr val="70899B"/>
                </a:solidFill>
                <a:latin typeface="SimSun" panose="02010600030101010101" pitchFamily="2" charset="-122"/>
                <a:ea typeface="SimSun" panose="02010600030101010101" pitchFamily="2" charset="-122"/>
              </a:rPr>
              <a:t>7</a:t>
            </a:r>
            <a:r>
              <a:rPr lang="zh-CN" altLang="en-US" sz="3400" b="1" dirty="0">
                <a:solidFill>
                  <a:srgbClr val="70899B"/>
                </a:solidFill>
                <a:latin typeface="SimSun" panose="02010600030101010101" pitchFamily="2" charset="-122"/>
                <a:ea typeface="SimSun" panose="02010600030101010101" pitchFamily="2" charset="-122"/>
              </a:rPr>
              <a:t>月</a:t>
            </a:r>
            <a:r>
              <a:rPr lang="en-US" altLang="zh-CN" sz="3400" b="1" dirty="0">
                <a:solidFill>
                  <a:srgbClr val="70899B"/>
                </a:solidFill>
                <a:latin typeface="SimSun" panose="02010600030101010101" pitchFamily="2" charset="-122"/>
                <a:ea typeface="SimSun" panose="02010600030101010101" pitchFamily="2" charset="-122"/>
              </a:rPr>
              <a:t>1</a:t>
            </a:r>
            <a:r>
              <a:rPr lang="zh-CN" altLang="en-US" sz="3400" b="1" dirty="0">
                <a:solidFill>
                  <a:srgbClr val="70899B"/>
                </a:solidFill>
                <a:latin typeface="SimSun" panose="02010600030101010101" pitchFamily="2" charset="-122"/>
                <a:ea typeface="SimSun" panose="02010600030101010101" pitchFamily="2" charset="-122"/>
              </a:rPr>
              <a:t>日起生效的</a:t>
            </a:r>
            <a:r>
              <a:rPr lang="zh-CN" altLang="en-US" sz="3400" b="1" dirty="0" smtClean="0">
                <a:solidFill>
                  <a:srgbClr val="70899B"/>
                </a:solidFill>
                <a:latin typeface="SimSun" panose="02010600030101010101" pitchFamily="2" charset="-122"/>
                <a:ea typeface="SimSun" panose="02010600030101010101" pitchFamily="2" charset="-122"/>
              </a:rPr>
              <a:t>修改</a:t>
            </a:r>
            <a:endParaRPr lang="en-US" sz="3600" dirty="0" smtClean="0">
              <a:solidFill>
                <a:srgbClr val="70899B"/>
              </a:solidFill>
            </a:endParaRPr>
          </a:p>
        </p:txBody>
      </p:sp>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577" y="37404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758848"/>
          </a:xfrm>
        </p:spPr>
        <p:txBody>
          <a:bodyPr/>
          <a:lstStyle/>
          <a:p>
            <a:r>
              <a:rPr lang="zh-CN" altLang="en-US" dirty="0" smtClean="0">
                <a:latin typeface="SimSun" panose="02010600030101010101" pitchFamily="2" charset="-122"/>
                <a:ea typeface="SimSun" panose="02010600030101010101" pitchFamily="2" charset="-122"/>
              </a:rPr>
              <a:t>对细则</a:t>
            </a:r>
            <a:r>
              <a:rPr lang="en-US" altLang="zh-CN" dirty="0" smtClean="0">
                <a:latin typeface="SimSun" panose="02010600030101010101" pitchFamily="2" charset="-122"/>
                <a:ea typeface="SimSun" panose="02010600030101010101" pitchFamily="2" charset="-122"/>
              </a:rPr>
              <a:t>45</a:t>
            </a:r>
            <a:r>
              <a:rPr lang="zh-CN" altLang="en-US" dirty="0" smtClean="0">
                <a:latin typeface="SimSun" panose="02010600030101010101" pitchFamily="2" charset="-122"/>
                <a:ea typeface="SimSun" panose="02010600030101010101" pitchFamily="2" charset="-122"/>
              </a:rPr>
              <a:t>之二</a:t>
            </a:r>
            <a:r>
              <a:rPr lang="en-US" altLang="zh-CN" dirty="0" smtClean="0">
                <a:latin typeface="SimSun" panose="02010600030101010101" pitchFamily="2" charset="-122"/>
                <a:ea typeface="SimSun" panose="02010600030101010101" pitchFamily="2" charset="-122"/>
              </a:rPr>
              <a:t>.1</a:t>
            </a:r>
            <a:r>
              <a:rPr lang="zh-CN" altLang="en-US" dirty="0" smtClean="0">
                <a:latin typeface="SimSun" panose="02010600030101010101" pitchFamily="2" charset="-122"/>
                <a:ea typeface="SimSun" panose="02010600030101010101" pitchFamily="2" charset="-122"/>
              </a:rPr>
              <a:t>的修改</a:t>
            </a:r>
            <a:endParaRPr 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45543" y="1484784"/>
            <a:ext cx="8158905" cy="4536504"/>
          </a:xfrm>
        </p:spPr>
        <p:txBody>
          <a:bodyPr/>
          <a:lstStyle/>
          <a:p>
            <a:pPr>
              <a:spcBef>
                <a:spcPts val="600"/>
              </a:spcBef>
              <a:spcAft>
                <a:spcPts val="600"/>
              </a:spcAft>
            </a:pPr>
            <a:r>
              <a:rPr lang="zh-CN" altLang="en-US" sz="2200" dirty="0" smtClean="0">
                <a:latin typeface="SimSun" panose="02010600030101010101" pitchFamily="2" charset="-122"/>
                <a:ea typeface="SimSun" panose="02010600030101010101" pitchFamily="2" charset="-122"/>
              </a:rPr>
              <a:t>对细则</a:t>
            </a:r>
            <a:r>
              <a:rPr lang="en-US" altLang="zh-CN" sz="2200" dirty="0" smtClean="0">
                <a:latin typeface="SimSun" panose="02010600030101010101" pitchFamily="2" charset="-122"/>
                <a:ea typeface="SimSun" panose="02010600030101010101" pitchFamily="2" charset="-122"/>
              </a:rPr>
              <a:t>45</a:t>
            </a:r>
            <a:r>
              <a:rPr lang="zh-CN" altLang="en-US" sz="2200" dirty="0">
                <a:latin typeface="SimSun" panose="02010600030101010101" pitchFamily="2" charset="-122"/>
                <a:ea typeface="SimSun" panose="02010600030101010101" pitchFamily="2" charset="-122"/>
              </a:rPr>
              <a:t>之</a:t>
            </a:r>
            <a:r>
              <a:rPr lang="zh-CN" altLang="en-US" sz="2200" dirty="0" smtClean="0">
                <a:latin typeface="SimSun" panose="02010600030101010101" pitchFamily="2" charset="-122"/>
                <a:ea typeface="SimSun" panose="02010600030101010101" pitchFamily="2" charset="-122"/>
              </a:rPr>
              <a:t>二</a:t>
            </a:r>
            <a:r>
              <a:rPr lang="en-US" altLang="zh-CN" sz="2200" dirty="0" smtClean="0">
                <a:latin typeface="SimSun" panose="02010600030101010101" pitchFamily="2" charset="-122"/>
                <a:ea typeface="SimSun" panose="02010600030101010101" pitchFamily="2" charset="-122"/>
              </a:rPr>
              <a:t>.1</a:t>
            </a:r>
            <a:r>
              <a:rPr lang="zh-CN" altLang="en-US" sz="2200" dirty="0" smtClean="0">
                <a:latin typeface="SimSun" panose="02010600030101010101" pitchFamily="2" charset="-122"/>
                <a:ea typeface="SimSun" panose="02010600030101010101" pitchFamily="2" charset="-122"/>
              </a:rPr>
              <a:t>的修改</a:t>
            </a:r>
            <a:endParaRPr lang="en-GB" altLang="en-US" sz="2200"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sz="2200" dirty="0" smtClean="0">
                <a:latin typeface="SimSun" panose="02010600030101010101" pitchFamily="2" charset="-122"/>
                <a:ea typeface="SimSun" panose="02010600030101010101" pitchFamily="2" charset="-122"/>
              </a:rPr>
              <a:t>将提出补充国际检索请求的期限从自优先权日起</a:t>
            </a:r>
            <a:r>
              <a:rPr lang="en-US" altLang="zh-CN" sz="2200" dirty="0" smtClean="0">
                <a:latin typeface="SimSun" panose="02010600030101010101" pitchFamily="2" charset="-122"/>
                <a:ea typeface="SimSun" panose="02010600030101010101" pitchFamily="2" charset="-122"/>
              </a:rPr>
              <a:t>19</a:t>
            </a:r>
            <a:r>
              <a:rPr lang="zh-CN" altLang="en-US" sz="2200" dirty="0" smtClean="0">
                <a:latin typeface="SimSun" panose="02010600030101010101" pitchFamily="2" charset="-122"/>
                <a:ea typeface="SimSun" panose="02010600030101010101" pitchFamily="2" charset="-122"/>
              </a:rPr>
              <a:t>个月延长至</a:t>
            </a:r>
            <a:r>
              <a:rPr lang="en-US" altLang="zh-CN" sz="2200" dirty="0" smtClean="0">
                <a:latin typeface="SimSun" panose="02010600030101010101" pitchFamily="2" charset="-122"/>
                <a:ea typeface="SimSun" panose="02010600030101010101" pitchFamily="2" charset="-122"/>
              </a:rPr>
              <a:t>22</a:t>
            </a:r>
            <a:r>
              <a:rPr lang="zh-CN" altLang="en-US" sz="2200" dirty="0" smtClean="0">
                <a:latin typeface="SimSun" panose="02010600030101010101" pitchFamily="2" charset="-122"/>
                <a:ea typeface="SimSun" panose="02010600030101010101" pitchFamily="2" charset="-122"/>
              </a:rPr>
              <a:t>个月</a:t>
            </a:r>
            <a:endParaRPr lang="en-US" altLang="en-US" sz="2200" dirty="0" smtClean="0">
              <a:latin typeface="SimSun" panose="02010600030101010101" pitchFamily="2" charset="-122"/>
              <a:ea typeface="SimSun" panose="02010600030101010101" pitchFamily="2" charset="-122"/>
            </a:endParaRPr>
          </a:p>
          <a:p>
            <a:pPr lvl="1">
              <a:spcBef>
                <a:spcPts val="600"/>
              </a:spcBef>
              <a:spcAft>
                <a:spcPts val="600"/>
              </a:spcAft>
            </a:pPr>
            <a:r>
              <a:rPr lang="zh-CN" altLang="en-US" sz="2200" dirty="0" smtClean="0">
                <a:latin typeface="SimSun" panose="02010600030101010101" pitchFamily="2" charset="-122"/>
                <a:ea typeface="SimSun" panose="02010600030101010101" pitchFamily="2" charset="-122"/>
              </a:rPr>
              <a:t>适用于所有提出补充国际检索请求的</a:t>
            </a:r>
            <a:r>
              <a:rPr lang="en-US" altLang="zh-CN" sz="2200" dirty="0" smtClean="0">
                <a:latin typeface="SimSun" panose="02010600030101010101" pitchFamily="2" charset="-122"/>
                <a:ea typeface="SimSun" panose="02010600030101010101" pitchFamily="2" charset="-122"/>
              </a:rPr>
              <a:t>19</a:t>
            </a:r>
            <a:r>
              <a:rPr lang="zh-CN" altLang="en-US" sz="2200" dirty="0" smtClean="0">
                <a:latin typeface="SimSun" panose="02010600030101010101" pitchFamily="2" charset="-122"/>
                <a:ea typeface="SimSun" panose="02010600030101010101" pitchFamily="2" charset="-122"/>
              </a:rPr>
              <a:t>个</a:t>
            </a:r>
            <a:r>
              <a:rPr lang="zh-CN" altLang="en-US" sz="2200" dirty="0">
                <a:latin typeface="SimSun" panose="02010600030101010101" pitchFamily="2" charset="-122"/>
                <a:ea typeface="SimSun" panose="02010600030101010101" pitchFamily="2" charset="-122"/>
              </a:rPr>
              <a:t>月期限在</a:t>
            </a:r>
            <a:r>
              <a:rPr lang="en-US" altLang="zh-CN" sz="2200" dirty="0">
                <a:latin typeface="SimSun" panose="02010600030101010101" pitchFamily="2" charset="-122"/>
                <a:ea typeface="SimSun" panose="02010600030101010101" pitchFamily="2" charset="-122"/>
              </a:rPr>
              <a:t>2017</a:t>
            </a:r>
            <a:r>
              <a:rPr lang="zh-CN" altLang="en-US" sz="2200" dirty="0">
                <a:latin typeface="SimSun" panose="02010600030101010101" pitchFamily="2" charset="-122"/>
                <a:ea typeface="SimSun" panose="02010600030101010101" pitchFamily="2" charset="-122"/>
              </a:rPr>
              <a:t>年</a:t>
            </a:r>
            <a:r>
              <a:rPr lang="en-US" altLang="zh-CN" sz="2200" dirty="0">
                <a:latin typeface="SimSun" panose="02010600030101010101" pitchFamily="2" charset="-122"/>
                <a:ea typeface="SimSun" panose="02010600030101010101" pitchFamily="2" charset="-122"/>
              </a:rPr>
              <a:t>7</a:t>
            </a:r>
            <a:r>
              <a:rPr lang="zh-CN" altLang="en-US" sz="2200" dirty="0">
                <a:latin typeface="SimSun" panose="02010600030101010101" pitchFamily="2" charset="-122"/>
                <a:ea typeface="SimSun" panose="02010600030101010101" pitchFamily="2" charset="-122"/>
              </a:rPr>
              <a:t>月</a:t>
            </a:r>
            <a:r>
              <a:rPr lang="en-US" altLang="zh-CN" sz="2200" dirty="0">
                <a:latin typeface="SimSun" panose="02010600030101010101" pitchFamily="2" charset="-122"/>
                <a:ea typeface="SimSun" panose="02010600030101010101" pitchFamily="2" charset="-122"/>
              </a:rPr>
              <a:t>1</a:t>
            </a:r>
            <a:r>
              <a:rPr lang="zh-CN" altLang="en-US" sz="2200" dirty="0" smtClean="0">
                <a:latin typeface="SimSun" panose="02010600030101010101" pitchFamily="2" charset="-122"/>
                <a:ea typeface="SimSun" panose="02010600030101010101" pitchFamily="2" charset="-122"/>
              </a:rPr>
              <a:t>日尚未届满的国际申请</a:t>
            </a:r>
            <a:endParaRPr lang="fr-CH" altLang="en-US" sz="22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630960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758848"/>
          </a:xfrm>
        </p:spPr>
        <p:txBody>
          <a:bodyPr/>
          <a:lstStyle/>
          <a:p>
            <a:pPr>
              <a:spcBef>
                <a:spcPts val="400"/>
              </a:spcBef>
              <a:spcAft>
                <a:spcPts val="400"/>
              </a:spcAft>
            </a:pPr>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12</a:t>
            </a:r>
            <a:r>
              <a:rPr lang="zh-CN" altLang="en-US" dirty="0">
                <a:latin typeface="SimSun" panose="02010600030101010101" pitchFamily="2" charset="-122"/>
                <a:ea typeface="SimSun" panose="02010600030101010101" pitchFamily="2" charset="-122"/>
              </a:rPr>
              <a:t>之二、</a:t>
            </a:r>
            <a:r>
              <a:rPr lang="en-US" altLang="zh-CN" dirty="0">
                <a:latin typeface="SimSun" panose="02010600030101010101" pitchFamily="2" charset="-122"/>
                <a:ea typeface="SimSun" panose="02010600030101010101" pitchFamily="2" charset="-122"/>
              </a:rPr>
              <a:t>23</a:t>
            </a:r>
            <a:r>
              <a:rPr lang="zh-CN" altLang="en-US" dirty="0">
                <a:latin typeface="SimSun" panose="02010600030101010101" pitchFamily="2" charset="-122"/>
                <a:ea typeface="SimSun" panose="02010600030101010101" pitchFamily="2" charset="-122"/>
              </a:rPr>
              <a:t>之二和</a:t>
            </a:r>
            <a:r>
              <a:rPr lang="en-US" altLang="zh-CN" dirty="0">
                <a:latin typeface="SimSun" panose="02010600030101010101" pitchFamily="2" charset="-122"/>
                <a:ea typeface="SimSun" panose="02010600030101010101" pitchFamily="2" charset="-122"/>
              </a:rPr>
              <a:t>41</a:t>
            </a:r>
            <a:r>
              <a:rPr lang="zh-CN" altLang="en-US" dirty="0">
                <a:latin typeface="SimSun" panose="02010600030101010101" pitchFamily="2" charset="-122"/>
                <a:ea typeface="SimSun" panose="02010600030101010101" pitchFamily="2" charset="-122"/>
              </a:rPr>
              <a:t>的修改</a:t>
            </a:r>
            <a:endParaRPr lang="en-GB" alt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45543" y="1073322"/>
            <a:ext cx="8158905" cy="4947966"/>
          </a:xfrm>
        </p:spPr>
        <p:txBody>
          <a:bodyPr/>
          <a:lstStyle/>
          <a:p>
            <a:pPr>
              <a:spcBef>
                <a:spcPts val="400"/>
              </a:spcBef>
              <a:spcAft>
                <a:spcPts val="400"/>
              </a:spcAft>
            </a:pPr>
            <a:r>
              <a:rPr lang="zh-CN" altLang="en-US" sz="2200" dirty="0" smtClean="0">
                <a:latin typeface="SimSun" panose="02010600030101010101" pitchFamily="2" charset="-122"/>
                <a:ea typeface="SimSun" panose="02010600030101010101" pitchFamily="2" charset="-122"/>
              </a:rPr>
              <a:t>对细则</a:t>
            </a:r>
            <a:r>
              <a:rPr lang="en-US" altLang="zh-CN" sz="2200" dirty="0" smtClean="0">
                <a:latin typeface="SimSun" panose="02010600030101010101" pitchFamily="2" charset="-122"/>
                <a:ea typeface="SimSun" panose="02010600030101010101" pitchFamily="2" charset="-122"/>
              </a:rPr>
              <a:t>12</a:t>
            </a:r>
            <a:r>
              <a:rPr lang="zh-CN" altLang="en-US" sz="2200" dirty="0" smtClean="0">
                <a:latin typeface="SimSun" panose="02010600030101010101" pitchFamily="2" charset="-122"/>
                <a:ea typeface="SimSun" panose="02010600030101010101" pitchFamily="2" charset="-122"/>
              </a:rPr>
              <a:t>之二、</a:t>
            </a:r>
            <a:r>
              <a:rPr lang="en-US" altLang="zh-CN" sz="2200" dirty="0" smtClean="0">
                <a:latin typeface="SimSun" panose="02010600030101010101" pitchFamily="2" charset="-122"/>
                <a:ea typeface="SimSun" panose="02010600030101010101" pitchFamily="2" charset="-122"/>
              </a:rPr>
              <a:t>23</a:t>
            </a:r>
            <a:r>
              <a:rPr lang="zh-CN" altLang="en-US" sz="2200" dirty="0" smtClean="0">
                <a:latin typeface="SimSun" panose="02010600030101010101" pitchFamily="2" charset="-122"/>
                <a:ea typeface="SimSun" panose="02010600030101010101" pitchFamily="2" charset="-122"/>
              </a:rPr>
              <a:t>之二和</a:t>
            </a:r>
            <a:r>
              <a:rPr lang="en-US" altLang="zh-CN" sz="2200" dirty="0" smtClean="0">
                <a:latin typeface="SimSun" panose="02010600030101010101" pitchFamily="2" charset="-122"/>
                <a:ea typeface="SimSun" panose="02010600030101010101" pitchFamily="2" charset="-122"/>
              </a:rPr>
              <a:t>41</a:t>
            </a:r>
            <a:r>
              <a:rPr lang="zh-CN" altLang="en-US" sz="2200" dirty="0" smtClean="0">
                <a:latin typeface="SimSun" panose="02010600030101010101" pitchFamily="2" charset="-122"/>
                <a:ea typeface="SimSun" panose="02010600030101010101" pitchFamily="2" charset="-122"/>
              </a:rPr>
              <a:t>的修改</a:t>
            </a:r>
            <a:endParaRPr lang="en-GB" altLang="en-US" sz="2200" dirty="0" smtClean="0">
              <a:latin typeface="SimSun" panose="02010600030101010101" pitchFamily="2" charset="-122"/>
              <a:ea typeface="SimSun" panose="02010600030101010101" pitchFamily="2" charset="-122"/>
            </a:endParaRPr>
          </a:p>
          <a:p>
            <a:pPr lvl="1">
              <a:spcBef>
                <a:spcPts val="400"/>
              </a:spcBef>
              <a:spcAft>
                <a:spcPts val="400"/>
              </a:spcAft>
            </a:pPr>
            <a:r>
              <a:rPr lang="zh-CN" altLang="en-US" sz="2200" dirty="0" smtClean="0">
                <a:latin typeface="SimSun" panose="02010600030101010101" pitchFamily="2" charset="-122"/>
                <a:ea typeface="SimSun" panose="02010600030101010101" pitchFamily="2" charset="-122"/>
              </a:rPr>
              <a:t>受理局向国际检索单位传送在先检索和</a:t>
            </a:r>
            <a:r>
              <a:rPr lang="en-US" altLang="zh-CN" sz="2200" dirty="0" smtClean="0">
                <a:latin typeface="SimSun" panose="02010600030101010101" pitchFamily="2" charset="-122"/>
                <a:ea typeface="SimSun" panose="02010600030101010101" pitchFamily="2" charset="-122"/>
              </a:rPr>
              <a:t>/</a:t>
            </a:r>
            <a:r>
              <a:rPr lang="zh-CN" altLang="en-US" sz="2200" dirty="0" smtClean="0">
                <a:latin typeface="SimSun" panose="02010600030101010101" pitchFamily="2" charset="-122"/>
                <a:ea typeface="SimSun" panose="02010600030101010101" pitchFamily="2" charset="-122"/>
              </a:rPr>
              <a:t>或分类结果</a:t>
            </a:r>
            <a:endParaRPr lang="en-GB" altLang="en-US" sz="2200" dirty="0" smtClean="0">
              <a:latin typeface="SimSun" panose="02010600030101010101" pitchFamily="2" charset="-122"/>
              <a:ea typeface="SimSun" panose="02010600030101010101" pitchFamily="2" charset="-122"/>
            </a:endParaRPr>
          </a:p>
          <a:p>
            <a:pPr lvl="2">
              <a:spcBef>
                <a:spcPts val="400"/>
              </a:spcBef>
              <a:spcAft>
                <a:spcPts val="400"/>
              </a:spcAft>
            </a:pPr>
            <a:r>
              <a:rPr lang="zh-CN" altLang="en-US" sz="2200" u="sng" dirty="0" smtClean="0">
                <a:latin typeface="SimSun" panose="02010600030101010101" pitchFamily="2" charset="-122"/>
                <a:ea typeface="SimSun" panose="02010600030101010101" pitchFamily="2" charset="-122"/>
              </a:rPr>
              <a:t>一般原则</a:t>
            </a:r>
            <a:r>
              <a:rPr lang="zh-CN" altLang="en-US" sz="2200" dirty="0" smtClean="0">
                <a:latin typeface="SimSun" panose="02010600030101010101" pitchFamily="2" charset="-122"/>
                <a:ea typeface="SimSun" panose="02010600030101010101" pitchFamily="2" charset="-122"/>
              </a:rPr>
              <a:t>：无需申请人的明确许可，受理局传送关于在先申请的检索</a:t>
            </a:r>
            <a:r>
              <a:rPr lang="en-US" altLang="zh-CN" sz="2200" dirty="0" smtClean="0">
                <a:latin typeface="SimSun" panose="02010600030101010101" pitchFamily="2" charset="-122"/>
                <a:ea typeface="SimSun" panose="02010600030101010101" pitchFamily="2" charset="-122"/>
              </a:rPr>
              <a:t>/</a:t>
            </a:r>
            <a:r>
              <a:rPr lang="zh-CN" altLang="en-US" sz="2200" dirty="0" smtClean="0">
                <a:latin typeface="SimSun" panose="02010600030101010101" pitchFamily="2" charset="-122"/>
                <a:ea typeface="SimSun" panose="02010600030101010101" pitchFamily="2" charset="-122"/>
              </a:rPr>
              <a:t>分类结果</a:t>
            </a:r>
            <a:endParaRPr lang="en-US" altLang="en-US" sz="2200" dirty="0">
              <a:latin typeface="SimSun" panose="02010600030101010101" pitchFamily="2" charset="-122"/>
              <a:ea typeface="SimSun" panose="02010600030101010101" pitchFamily="2" charset="-122"/>
            </a:endParaRPr>
          </a:p>
          <a:p>
            <a:pPr lvl="2">
              <a:spcBef>
                <a:spcPts val="400"/>
              </a:spcBef>
              <a:spcAft>
                <a:spcPts val="400"/>
              </a:spcAft>
            </a:pPr>
            <a:r>
              <a:rPr lang="zh-CN" altLang="en-US" sz="2200" u="sng" dirty="0" smtClean="0">
                <a:latin typeface="SimSun" panose="02010600030101010101" pitchFamily="2" charset="-122"/>
                <a:ea typeface="SimSun" panose="02010600030101010101" pitchFamily="2" charset="-122"/>
              </a:rPr>
              <a:t>例外</a:t>
            </a:r>
            <a:r>
              <a:rPr lang="zh-CN" altLang="en-US" sz="2200" dirty="0" smtClean="0">
                <a:latin typeface="SimSun" panose="02010600030101010101" pitchFamily="2" charset="-122"/>
                <a:ea typeface="SimSun" panose="02010600030101010101" pitchFamily="2" charset="-122"/>
              </a:rPr>
              <a:t>：</a:t>
            </a:r>
            <a:endParaRPr lang="en-US" altLang="en-US" sz="2200" dirty="0" smtClean="0">
              <a:latin typeface="SimSun" panose="02010600030101010101" pitchFamily="2" charset="-122"/>
              <a:ea typeface="SimSun" panose="02010600030101010101" pitchFamily="2" charset="-122"/>
            </a:endParaRPr>
          </a:p>
          <a:p>
            <a:pPr lvl="3">
              <a:spcBef>
                <a:spcPts val="400"/>
              </a:spcBef>
              <a:spcAft>
                <a:spcPts val="400"/>
              </a:spcAft>
              <a:buFont typeface="Wingdings" panose="05000000000000000000" pitchFamily="2" charset="2"/>
              <a:buChar char="Ø"/>
            </a:pPr>
            <a:r>
              <a:rPr lang="zh-CN" altLang="en-US" sz="2200" dirty="0" smtClean="0">
                <a:latin typeface="SimSun" panose="02010600030101010101" pitchFamily="2" charset="-122"/>
                <a:ea typeface="SimSun" panose="02010600030101010101" pitchFamily="2" charset="-122"/>
              </a:rPr>
              <a:t>对于已经（在</a:t>
            </a:r>
            <a:r>
              <a:rPr lang="en-US" altLang="zh-CN" sz="2200" dirty="0" smtClean="0">
                <a:latin typeface="SimSun" panose="02010600030101010101" pitchFamily="2" charset="-122"/>
                <a:ea typeface="SimSun" panose="02010600030101010101" pitchFamily="2" charset="-122"/>
              </a:rPr>
              <a:t>2016</a:t>
            </a:r>
            <a:r>
              <a:rPr lang="zh-CN" altLang="en-US" sz="2200" dirty="0" smtClean="0">
                <a:latin typeface="SimSun" panose="02010600030101010101" pitchFamily="2" charset="-122"/>
                <a:ea typeface="SimSun" panose="02010600030101010101" pitchFamily="2" charset="-122"/>
              </a:rPr>
              <a:t>年</a:t>
            </a:r>
            <a:r>
              <a:rPr lang="en-US" altLang="zh-CN" sz="2200" dirty="0" smtClean="0">
                <a:latin typeface="SimSun" panose="02010600030101010101" pitchFamily="2" charset="-122"/>
                <a:ea typeface="SimSun" panose="02010600030101010101" pitchFamily="2" charset="-122"/>
              </a:rPr>
              <a:t>4</a:t>
            </a:r>
            <a:r>
              <a:rPr lang="zh-CN" altLang="en-US" sz="2200" dirty="0" smtClean="0">
                <a:latin typeface="SimSun" panose="02010600030101010101" pitchFamily="2" charset="-122"/>
                <a:ea typeface="SimSun" panose="02010600030101010101" pitchFamily="2" charset="-122"/>
              </a:rPr>
              <a:t>月</a:t>
            </a:r>
            <a:r>
              <a:rPr lang="en-US" altLang="zh-CN" sz="2200" dirty="0" smtClean="0">
                <a:latin typeface="SimSun" panose="02010600030101010101" pitchFamily="2" charset="-122"/>
                <a:ea typeface="SimSun" panose="02010600030101010101" pitchFamily="2" charset="-122"/>
              </a:rPr>
              <a:t>14</a:t>
            </a:r>
            <a:r>
              <a:rPr lang="zh-CN" altLang="en-US" sz="2200" dirty="0" smtClean="0">
                <a:latin typeface="SimSun" panose="02010600030101010101" pitchFamily="2" charset="-122"/>
                <a:ea typeface="SimSun" panose="02010600030101010101" pitchFamily="2" charset="-122"/>
              </a:rPr>
              <a:t>日之前）通知国际局该传送不符合其国家法的受理局，可以无须传送</a:t>
            </a:r>
            <a:endParaRPr lang="en-US" altLang="en-US" sz="2200" dirty="0" smtClean="0">
              <a:latin typeface="SimSun" panose="02010600030101010101" pitchFamily="2" charset="-122"/>
              <a:ea typeface="SimSun" panose="02010600030101010101" pitchFamily="2" charset="-122"/>
            </a:endParaRPr>
          </a:p>
          <a:p>
            <a:pPr lvl="3">
              <a:spcBef>
                <a:spcPts val="400"/>
              </a:spcBef>
              <a:spcAft>
                <a:spcPts val="400"/>
              </a:spcAft>
              <a:buFont typeface="Wingdings" panose="05000000000000000000" pitchFamily="2" charset="2"/>
              <a:buChar char="Ø"/>
            </a:pPr>
            <a:r>
              <a:rPr lang="zh-CN" altLang="en-US" sz="2200" dirty="0" smtClean="0">
                <a:latin typeface="SimSun" panose="02010600030101010101" pitchFamily="2" charset="-122"/>
                <a:ea typeface="SimSun" panose="02010600030101010101" pitchFamily="2" charset="-122"/>
              </a:rPr>
              <a:t>即使对于原则上适用上述程序的受理局，如果该受理局已经</a:t>
            </a:r>
            <a:r>
              <a:rPr lang="zh-CN" altLang="en-US" sz="2200" dirty="0">
                <a:latin typeface="SimSun" panose="02010600030101010101" pitchFamily="2" charset="-122"/>
                <a:ea typeface="SimSun" panose="02010600030101010101" pitchFamily="2" charset="-122"/>
              </a:rPr>
              <a:t>（在</a:t>
            </a:r>
            <a:r>
              <a:rPr lang="en-US" altLang="zh-CN" sz="2200" dirty="0">
                <a:latin typeface="SimSun" panose="02010600030101010101" pitchFamily="2" charset="-122"/>
                <a:ea typeface="SimSun" panose="02010600030101010101" pitchFamily="2" charset="-122"/>
              </a:rPr>
              <a:t>2016</a:t>
            </a:r>
            <a:r>
              <a:rPr lang="zh-CN" altLang="en-US" sz="2200" dirty="0">
                <a:latin typeface="SimSun" panose="02010600030101010101" pitchFamily="2" charset="-122"/>
                <a:ea typeface="SimSun" panose="02010600030101010101" pitchFamily="2" charset="-122"/>
              </a:rPr>
              <a:t>年</a:t>
            </a:r>
            <a:r>
              <a:rPr lang="en-US" altLang="zh-CN" sz="2200" dirty="0">
                <a:latin typeface="SimSun" panose="02010600030101010101" pitchFamily="2" charset="-122"/>
                <a:ea typeface="SimSun" panose="02010600030101010101" pitchFamily="2" charset="-122"/>
              </a:rPr>
              <a:t>4</a:t>
            </a:r>
            <a:r>
              <a:rPr lang="zh-CN" altLang="en-US" sz="2200" dirty="0">
                <a:latin typeface="SimSun" panose="02010600030101010101" pitchFamily="2" charset="-122"/>
                <a:ea typeface="SimSun" panose="02010600030101010101" pitchFamily="2" charset="-122"/>
              </a:rPr>
              <a:t>月</a:t>
            </a:r>
            <a:r>
              <a:rPr lang="en-US" altLang="zh-CN" sz="2200" dirty="0">
                <a:latin typeface="SimSun" panose="02010600030101010101" pitchFamily="2" charset="-122"/>
                <a:ea typeface="SimSun" panose="02010600030101010101" pitchFamily="2" charset="-122"/>
              </a:rPr>
              <a:t>14</a:t>
            </a:r>
            <a:r>
              <a:rPr lang="zh-CN" altLang="en-US" sz="2200" dirty="0">
                <a:latin typeface="SimSun" panose="02010600030101010101" pitchFamily="2" charset="-122"/>
                <a:ea typeface="SimSun" panose="02010600030101010101" pitchFamily="2" charset="-122"/>
              </a:rPr>
              <a:t>日之前</a:t>
            </a:r>
            <a:r>
              <a:rPr lang="zh-CN" altLang="en-US" sz="2200" dirty="0" smtClean="0">
                <a:latin typeface="SimSun" panose="02010600030101010101" pitchFamily="2" charset="-122"/>
                <a:ea typeface="SimSun" panose="02010600030101010101" pitchFamily="2" charset="-122"/>
              </a:rPr>
              <a:t>）向国际局作出相应通知，也可以允许申请人在提出国际申请时请求不将该在先检索结果传送至国际检索单位</a:t>
            </a:r>
            <a:endParaRPr lang="en-GB" altLang="en-US" sz="2200" dirty="0" smtClean="0">
              <a:latin typeface="SimSun" panose="02010600030101010101" pitchFamily="2" charset="-122"/>
              <a:ea typeface="SimSun" panose="02010600030101010101" pitchFamily="2" charset="-122"/>
            </a:endParaRPr>
          </a:p>
          <a:p>
            <a:pPr lvl="1">
              <a:spcBef>
                <a:spcPts val="400"/>
              </a:spcBef>
              <a:spcAft>
                <a:spcPts val="400"/>
              </a:spcAft>
            </a:pPr>
            <a:r>
              <a:rPr lang="zh-CN" altLang="en-US" sz="2200" dirty="0" smtClean="0">
                <a:latin typeface="SimSun" panose="02010600030101010101" pitchFamily="2" charset="-122"/>
                <a:ea typeface="SimSun" panose="02010600030101010101" pitchFamily="2" charset="-122"/>
              </a:rPr>
              <a:t>适用于</a:t>
            </a:r>
            <a:r>
              <a:rPr lang="en-US" altLang="zh-CN" sz="2200" dirty="0" smtClean="0">
                <a:latin typeface="SimSun" panose="02010600030101010101" pitchFamily="2" charset="-122"/>
                <a:ea typeface="SimSun" panose="02010600030101010101" pitchFamily="2" charset="-122"/>
              </a:rPr>
              <a:t>2017</a:t>
            </a:r>
            <a:r>
              <a:rPr lang="zh-CN" altLang="en-US" sz="2200" dirty="0" smtClean="0">
                <a:latin typeface="SimSun" panose="02010600030101010101" pitchFamily="2" charset="-122"/>
                <a:ea typeface="SimSun" panose="02010600030101010101" pitchFamily="2" charset="-122"/>
              </a:rPr>
              <a:t>年</a:t>
            </a:r>
            <a:r>
              <a:rPr lang="en-US" altLang="zh-CN" sz="2200" dirty="0" smtClean="0">
                <a:latin typeface="SimSun" panose="02010600030101010101" pitchFamily="2" charset="-122"/>
                <a:ea typeface="SimSun" panose="02010600030101010101" pitchFamily="2" charset="-122"/>
              </a:rPr>
              <a:t>7</a:t>
            </a:r>
            <a:r>
              <a:rPr lang="zh-CN" altLang="en-US" sz="2200" dirty="0" smtClean="0">
                <a:latin typeface="SimSun" panose="02010600030101010101" pitchFamily="2" charset="-122"/>
                <a:ea typeface="SimSun" panose="02010600030101010101" pitchFamily="2" charset="-122"/>
              </a:rPr>
              <a:t>月</a:t>
            </a:r>
            <a:r>
              <a:rPr lang="en-US" altLang="zh-CN" sz="2200" dirty="0" smtClean="0">
                <a:latin typeface="SimSun" panose="02010600030101010101" pitchFamily="2" charset="-122"/>
                <a:ea typeface="SimSun" panose="02010600030101010101" pitchFamily="2" charset="-122"/>
              </a:rPr>
              <a:t>1</a:t>
            </a:r>
            <a:r>
              <a:rPr lang="zh-CN" altLang="en-US" sz="2200" dirty="0" smtClean="0">
                <a:latin typeface="SimSun" panose="02010600030101010101" pitchFamily="2" charset="-122"/>
                <a:ea typeface="SimSun" panose="02010600030101010101" pitchFamily="2" charset="-122"/>
              </a:rPr>
              <a:t>日或之后提交的国际申请</a:t>
            </a:r>
            <a:endParaRPr lang="fr-CH" altLang="en-US" sz="22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1374711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902864"/>
          </a:xfrm>
        </p:spPr>
        <p:txBody>
          <a:bodyPr/>
          <a:lstStyle/>
          <a:p>
            <a:pPr>
              <a:spcBef>
                <a:spcPts val="300"/>
              </a:spcBef>
              <a:spcAft>
                <a:spcPts val="300"/>
              </a:spcAft>
            </a:pPr>
            <a:r>
              <a:rPr lang="zh-CN" altLang="en-US" dirty="0">
                <a:latin typeface="SimSun" panose="02010600030101010101" pitchFamily="2" charset="-122"/>
                <a:ea typeface="SimSun" panose="02010600030101010101" pitchFamily="2" charset="-122"/>
              </a:rPr>
              <a:t>对细则</a:t>
            </a:r>
            <a:r>
              <a:rPr lang="en-US" altLang="zh-CN" dirty="0">
                <a:latin typeface="SimSun" panose="02010600030101010101" pitchFamily="2" charset="-122"/>
                <a:ea typeface="SimSun" panose="02010600030101010101" pitchFamily="2" charset="-122"/>
              </a:rPr>
              <a:t>86</a:t>
            </a:r>
            <a:r>
              <a:rPr lang="zh-CN" altLang="en-US" dirty="0">
                <a:latin typeface="SimSun" panose="02010600030101010101" pitchFamily="2" charset="-122"/>
                <a:ea typeface="SimSun" panose="02010600030101010101" pitchFamily="2" charset="-122"/>
              </a:rPr>
              <a:t>和</a:t>
            </a:r>
            <a:r>
              <a:rPr lang="en-US" altLang="zh-CN" dirty="0">
                <a:latin typeface="SimSun" panose="02010600030101010101" pitchFamily="2" charset="-122"/>
                <a:ea typeface="SimSun" panose="02010600030101010101" pitchFamily="2" charset="-122"/>
              </a:rPr>
              <a:t>95</a:t>
            </a:r>
            <a:r>
              <a:rPr lang="zh-CN" altLang="en-US" dirty="0">
                <a:latin typeface="SimSun" panose="02010600030101010101" pitchFamily="2" charset="-122"/>
                <a:ea typeface="SimSun" panose="02010600030101010101" pitchFamily="2" charset="-122"/>
              </a:rPr>
              <a:t>的修改</a:t>
            </a:r>
            <a:endParaRPr lang="en-GB" altLang="en-US" dirty="0">
              <a:latin typeface="SimSun" panose="02010600030101010101" pitchFamily="2" charset="-122"/>
              <a:ea typeface="SimSun" panose="02010600030101010101" pitchFamily="2" charset="-122"/>
            </a:endParaRPr>
          </a:p>
        </p:txBody>
      </p:sp>
      <p:sp>
        <p:nvSpPr>
          <p:cNvPr id="3" name="Content Placeholder 2"/>
          <p:cNvSpPr>
            <a:spLocks noGrp="1"/>
          </p:cNvSpPr>
          <p:nvPr>
            <p:ph idx="1"/>
          </p:nvPr>
        </p:nvSpPr>
        <p:spPr>
          <a:xfrm>
            <a:off x="427786" y="1091078"/>
            <a:ext cx="8248669" cy="5074226"/>
          </a:xfrm>
        </p:spPr>
        <p:txBody>
          <a:bodyPr/>
          <a:lstStyle/>
          <a:p>
            <a:pPr>
              <a:spcBef>
                <a:spcPts val="300"/>
              </a:spcBef>
              <a:spcAft>
                <a:spcPts val="300"/>
              </a:spcAft>
            </a:pPr>
            <a:r>
              <a:rPr lang="zh-CN" altLang="en-US" sz="2200" dirty="0" smtClean="0">
                <a:latin typeface="SimSun" panose="02010600030101010101" pitchFamily="2" charset="-122"/>
                <a:ea typeface="SimSun" panose="02010600030101010101" pitchFamily="2" charset="-122"/>
              </a:rPr>
              <a:t>对细则</a:t>
            </a:r>
            <a:r>
              <a:rPr lang="en-US" altLang="zh-CN" sz="2200" dirty="0" smtClean="0">
                <a:latin typeface="SimSun" panose="02010600030101010101" pitchFamily="2" charset="-122"/>
                <a:ea typeface="SimSun" panose="02010600030101010101" pitchFamily="2" charset="-122"/>
              </a:rPr>
              <a:t>86</a:t>
            </a:r>
            <a:r>
              <a:rPr lang="zh-CN" altLang="en-US" sz="2200" dirty="0" smtClean="0">
                <a:latin typeface="SimSun" panose="02010600030101010101" pitchFamily="2" charset="-122"/>
                <a:ea typeface="SimSun" panose="02010600030101010101" pitchFamily="2" charset="-122"/>
              </a:rPr>
              <a:t>和</a:t>
            </a:r>
            <a:r>
              <a:rPr lang="en-US" altLang="zh-CN" sz="2200" dirty="0" smtClean="0">
                <a:latin typeface="SimSun" panose="02010600030101010101" pitchFamily="2" charset="-122"/>
                <a:ea typeface="SimSun" panose="02010600030101010101" pitchFamily="2" charset="-122"/>
              </a:rPr>
              <a:t>95</a:t>
            </a:r>
            <a:r>
              <a:rPr lang="zh-CN" altLang="en-US" sz="2200" dirty="0" smtClean="0">
                <a:latin typeface="SimSun" panose="02010600030101010101" pitchFamily="2" charset="-122"/>
                <a:ea typeface="SimSun" panose="02010600030101010101" pitchFamily="2" charset="-122"/>
              </a:rPr>
              <a:t>的修改</a:t>
            </a:r>
            <a:endParaRPr lang="en-GB" altLang="en-US" sz="2200"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sz="2200" dirty="0" smtClean="0">
                <a:latin typeface="SimSun" panose="02010600030101010101" pitchFamily="2" charset="-122"/>
                <a:ea typeface="SimSun" panose="02010600030101010101" pitchFamily="2" charset="-122"/>
              </a:rPr>
              <a:t>指定局</a:t>
            </a:r>
            <a:r>
              <a:rPr lang="en-US" altLang="zh-CN" sz="2200" dirty="0" smtClean="0">
                <a:latin typeface="SimSun" panose="02010600030101010101" pitchFamily="2" charset="-122"/>
                <a:ea typeface="SimSun" panose="02010600030101010101" pitchFamily="2" charset="-122"/>
              </a:rPr>
              <a:t>/</a:t>
            </a:r>
            <a:r>
              <a:rPr lang="zh-CN" altLang="en-US" sz="2200" dirty="0" smtClean="0">
                <a:latin typeface="SimSun" panose="02010600030101010101" pitchFamily="2" charset="-122"/>
                <a:ea typeface="SimSun" panose="02010600030101010101" pitchFamily="2" charset="-122"/>
              </a:rPr>
              <a:t>选定局有义务及时将</a:t>
            </a:r>
            <a:r>
              <a:rPr lang="en-US" altLang="zh-CN" sz="2200" dirty="0" smtClean="0">
                <a:latin typeface="SimSun" panose="02010600030101010101" pitchFamily="2" charset="-122"/>
                <a:ea typeface="SimSun" panose="02010600030101010101" pitchFamily="2" charset="-122"/>
              </a:rPr>
              <a:t>PCT</a:t>
            </a:r>
            <a:r>
              <a:rPr lang="zh-CN" altLang="en-US" sz="2200" dirty="0" smtClean="0">
                <a:latin typeface="SimSun" panose="02010600030101010101" pitchFamily="2" charset="-122"/>
                <a:ea typeface="SimSun" panose="02010600030101010101" pitchFamily="2" charset="-122"/>
              </a:rPr>
              <a:t>申请进入国家阶段的有关数据传送给国际局</a:t>
            </a:r>
            <a:endParaRPr lang="fr-CH" altLang="en-US" sz="2200"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sz="2200" dirty="0" smtClean="0">
                <a:latin typeface="SimSun" panose="02010600030101010101" pitchFamily="2" charset="-122"/>
                <a:ea typeface="SimSun" panose="02010600030101010101" pitchFamily="2" charset="-122"/>
              </a:rPr>
              <a:t>需要传送的数据包括：</a:t>
            </a:r>
            <a:endParaRPr lang="fr-CH" altLang="en-US" sz="2200" dirty="0" smtClean="0">
              <a:latin typeface="SimSun" panose="02010600030101010101" pitchFamily="2" charset="-122"/>
              <a:ea typeface="SimSun" panose="02010600030101010101" pitchFamily="2" charset="-122"/>
            </a:endParaRPr>
          </a:p>
          <a:p>
            <a:pPr lvl="2">
              <a:spcBef>
                <a:spcPts val="300"/>
              </a:spcBef>
              <a:spcAft>
                <a:spcPts val="300"/>
              </a:spcAft>
            </a:pPr>
            <a:r>
              <a:rPr lang="zh-CN" altLang="en-US" sz="2200" dirty="0" smtClean="0">
                <a:latin typeface="SimSun" panose="02010600030101010101" pitchFamily="2" charset="-122"/>
                <a:ea typeface="SimSun" panose="02010600030101010101" pitchFamily="2" charset="-122"/>
              </a:rPr>
              <a:t>进入国家阶段的日期及国家申请号码</a:t>
            </a:r>
            <a:endParaRPr lang="en-US" altLang="en-US" sz="2200" dirty="0">
              <a:latin typeface="SimSun" panose="02010600030101010101" pitchFamily="2" charset="-122"/>
              <a:ea typeface="SimSun" panose="02010600030101010101" pitchFamily="2" charset="-122"/>
            </a:endParaRPr>
          </a:p>
          <a:p>
            <a:pPr lvl="2">
              <a:spcBef>
                <a:spcPts val="300"/>
              </a:spcBef>
              <a:spcAft>
                <a:spcPts val="300"/>
              </a:spcAft>
            </a:pPr>
            <a:r>
              <a:rPr lang="zh-CN" altLang="en-US" sz="2200" dirty="0" smtClean="0">
                <a:latin typeface="SimSun" panose="02010600030101010101" pitchFamily="2" charset="-122"/>
                <a:ea typeface="SimSun" panose="02010600030101010101" pitchFamily="2" charset="-122"/>
              </a:rPr>
              <a:t>进行国家公布的，国家公布号码和日期</a:t>
            </a:r>
            <a:endParaRPr lang="en-US" altLang="en-US" sz="2200" dirty="0">
              <a:latin typeface="SimSun" panose="02010600030101010101" pitchFamily="2" charset="-122"/>
              <a:ea typeface="SimSun" panose="02010600030101010101" pitchFamily="2" charset="-122"/>
            </a:endParaRPr>
          </a:p>
          <a:p>
            <a:pPr lvl="2">
              <a:spcBef>
                <a:spcPts val="300"/>
              </a:spcBef>
              <a:spcAft>
                <a:spcPts val="300"/>
              </a:spcAft>
            </a:pPr>
            <a:r>
              <a:rPr lang="zh-CN" altLang="en-US" sz="2200" dirty="0" smtClean="0">
                <a:latin typeface="SimSun" panose="02010600030101010101" pitchFamily="2" charset="-122"/>
                <a:ea typeface="SimSun" panose="02010600030101010101" pitchFamily="2" charset="-122"/>
              </a:rPr>
              <a:t>获得授权的，授权日期，以及授权时国家公布的号码和日期</a:t>
            </a:r>
            <a:endParaRPr lang="en-US" altLang="zh-CN" sz="2200"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sz="2200" dirty="0" smtClean="0">
                <a:latin typeface="SimSun" panose="02010600030101010101" pitchFamily="2" charset="-122"/>
                <a:ea typeface="SimSun" panose="02010600030101010101" pitchFamily="2" charset="-122"/>
              </a:rPr>
              <a:t>报告期限：自有关事件发生之日起</a:t>
            </a:r>
            <a:r>
              <a:rPr lang="en-US" altLang="zh-CN" sz="2200" dirty="0" smtClean="0">
                <a:latin typeface="SimSun" panose="02010600030101010101" pitchFamily="2" charset="-122"/>
                <a:ea typeface="SimSun" panose="02010600030101010101" pitchFamily="2" charset="-122"/>
              </a:rPr>
              <a:t>2</a:t>
            </a:r>
            <a:r>
              <a:rPr lang="zh-CN" altLang="en-US" sz="2200" dirty="0" smtClean="0">
                <a:latin typeface="SimSun" panose="02010600030101010101" pitchFamily="2" charset="-122"/>
                <a:ea typeface="SimSun" panose="02010600030101010101" pitchFamily="2" charset="-122"/>
              </a:rPr>
              <a:t>个月内（或者之后尽快时间）</a:t>
            </a:r>
            <a:endParaRPr lang="en-US" altLang="zh-CN" sz="2200"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sz="2200" dirty="0" smtClean="0">
                <a:latin typeface="SimSun" panose="02010600030101010101" pitchFamily="2" charset="-122"/>
                <a:ea typeface="SimSun" panose="02010600030101010101" pitchFamily="2" charset="-122"/>
              </a:rPr>
              <a:t>目的：</a:t>
            </a:r>
            <a:r>
              <a:rPr lang="en-US" altLang="zh-CN" sz="2200" dirty="0" smtClean="0">
                <a:latin typeface="SimSun" panose="02010600030101010101" pitchFamily="2" charset="-122"/>
                <a:ea typeface="SimSun" panose="02010600030101010101" pitchFamily="2" charset="-122"/>
              </a:rPr>
              <a:t>PCT</a:t>
            </a:r>
            <a:r>
              <a:rPr lang="zh-CN" altLang="en-US" sz="2200" dirty="0" smtClean="0">
                <a:latin typeface="SimSun" panose="02010600030101010101" pitchFamily="2" charset="-122"/>
                <a:ea typeface="SimSun" panose="02010600030101010101" pitchFamily="2" charset="-122"/>
              </a:rPr>
              <a:t>申请在国家阶段的状态可以在</a:t>
            </a:r>
            <a:r>
              <a:rPr lang="en-US" altLang="zh-CN" sz="2200" dirty="0" smtClean="0">
                <a:latin typeface="SimSun" panose="02010600030101010101" pitchFamily="2" charset="-122"/>
                <a:ea typeface="SimSun" panose="02010600030101010101" pitchFamily="2" charset="-122"/>
              </a:rPr>
              <a:t>PATENTSCOPE</a:t>
            </a:r>
            <a:r>
              <a:rPr lang="zh-CN" altLang="en-US" sz="2200" dirty="0" smtClean="0">
                <a:latin typeface="SimSun" panose="02010600030101010101" pitchFamily="2" charset="-122"/>
                <a:ea typeface="SimSun" panose="02010600030101010101" pitchFamily="2" charset="-122"/>
              </a:rPr>
              <a:t>上的“国家阶段”标签下可见</a:t>
            </a:r>
            <a:endParaRPr lang="en-US" altLang="zh-CN" sz="2200" dirty="0" smtClean="0">
              <a:latin typeface="SimSun" panose="02010600030101010101" pitchFamily="2" charset="-122"/>
              <a:ea typeface="SimSun" panose="02010600030101010101" pitchFamily="2" charset="-122"/>
            </a:endParaRPr>
          </a:p>
          <a:p>
            <a:pPr lvl="1">
              <a:spcBef>
                <a:spcPts val="300"/>
              </a:spcBef>
              <a:spcAft>
                <a:spcPts val="300"/>
              </a:spcAft>
            </a:pPr>
            <a:r>
              <a:rPr lang="zh-CN" altLang="en-US" sz="2200" dirty="0" smtClean="0">
                <a:latin typeface="SimSun" panose="02010600030101010101" pitchFamily="2" charset="-122"/>
                <a:ea typeface="SimSun" panose="02010600030101010101" pitchFamily="2" charset="-122"/>
              </a:rPr>
              <a:t>适用于在</a:t>
            </a:r>
            <a:r>
              <a:rPr lang="en-US" altLang="zh-CN" sz="2200" dirty="0" smtClean="0">
                <a:latin typeface="SimSun" panose="02010600030101010101" pitchFamily="2" charset="-122"/>
                <a:ea typeface="SimSun" panose="02010600030101010101" pitchFamily="2" charset="-122"/>
              </a:rPr>
              <a:t>2017</a:t>
            </a:r>
            <a:r>
              <a:rPr lang="zh-CN" altLang="en-US" sz="2200" dirty="0" smtClean="0">
                <a:latin typeface="SimSun" panose="02010600030101010101" pitchFamily="2" charset="-122"/>
                <a:ea typeface="SimSun" panose="02010600030101010101" pitchFamily="2" charset="-122"/>
              </a:rPr>
              <a:t>年</a:t>
            </a:r>
            <a:r>
              <a:rPr lang="en-US" altLang="zh-CN" sz="2200" dirty="0" smtClean="0">
                <a:latin typeface="SimSun" panose="02010600030101010101" pitchFamily="2" charset="-122"/>
                <a:ea typeface="SimSun" panose="02010600030101010101" pitchFamily="2" charset="-122"/>
              </a:rPr>
              <a:t>7</a:t>
            </a:r>
            <a:r>
              <a:rPr lang="zh-CN" altLang="en-US" sz="2200" dirty="0" smtClean="0">
                <a:latin typeface="SimSun" panose="02010600030101010101" pitchFamily="2" charset="-122"/>
                <a:ea typeface="SimSun" panose="02010600030101010101" pitchFamily="2" charset="-122"/>
              </a:rPr>
              <a:t>月</a:t>
            </a:r>
            <a:r>
              <a:rPr lang="en-US" altLang="zh-CN" sz="2200" dirty="0" smtClean="0">
                <a:latin typeface="SimSun" panose="02010600030101010101" pitchFamily="2" charset="-122"/>
                <a:ea typeface="SimSun" panose="02010600030101010101" pitchFamily="2" charset="-122"/>
              </a:rPr>
              <a:t>1</a:t>
            </a:r>
            <a:r>
              <a:rPr lang="zh-CN" altLang="en-US" sz="2200" dirty="0" smtClean="0">
                <a:latin typeface="SimSun" panose="02010600030101010101" pitchFamily="2" charset="-122"/>
                <a:ea typeface="SimSun" panose="02010600030101010101" pitchFamily="2" charset="-122"/>
              </a:rPr>
              <a:t>日或之后进入国家阶段的国际申请</a:t>
            </a:r>
            <a:endParaRPr lang="fr-CH" altLang="en-US" sz="2200"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2471769387"/>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3722</TotalTime>
  <Words>546</Words>
  <Application>Microsoft Office PowerPoint</Application>
  <PresentationFormat>On-screen Show (4:3)</PresentationFormat>
  <Paragraphs>23</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EN_2010_pct background png</vt:lpstr>
      <vt:lpstr>PowerPoint Presentation</vt:lpstr>
      <vt:lpstr>对细则45之二.1的修改</vt:lpstr>
      <vt:lpstr>对细则12之二、23之二和41的修改</vt:lpstr>
      <vt:lpstr>对细则86和95的修改</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PCT</dc:title>
  <dc:creator>WIPO</dc:creator>
  <cp:lastModifiedBy>JULLIARD Corinne</cp:lastModifiedBy>
  <cp:revision>127</cp:revision>
  <cp:lastPrinted>2015-05-01T14:20:17Z</cp:lastPrinted>
  <dcterms:created xsi:type="dcterms:W3CDTF">2013-11-19T11:19:13Z</dcterms:created>
  <dcterms:modified xsi:type="dcterms:W3CDTF">2017-03-28T13:57:53Z</dcterms:modified>
</cp:coreProperties>
</file>