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8" r:id="rId2"/>
    <p:sldId id="291" r:id="rId3"/>
    <p:sldId id="292" r:id="rId4"/>
  </p:sldIdLst>
  <p:sldSz cx="9144000" cy="6858000" type="screen4x3"/>
  <p:notesSz cx="6797675" cy="9926638"/>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63" autoAdjust="0"/>
    <p:restoredTop sz="94710" autoAdjust="0"/>
  </p:normalViewPr>
  <p:slideViewPr>
    <p:cSldViewPr>
      <p:cViewPr varScale="1">
        <p:scale>
          <a:sx n="118" d="100"/>
          <a:sy n="118" d="100"/>
        </p:scale>
        <p:origin x="-300" y="-90"/>
      </p:cViewPr>
      <p:guideLst>
        <p:guide orient="horz" pos="3929"/>
        <p:guide pos="510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77" d="100"/>
          <a:sy n="77" d="100"/>
        </p:scale>
        <p:origin x="-2094" y="-90"/>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4"/>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50443"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0" y="6464057"/>
            <a:ext cx="1550424" cy="369332"/>
          </a:xfrm>
          <a:prstGeom prst="rect">
            <a:avLst/>
          </a:prstGeom>
          <a:noFill/>
        </p:spPr>
        <p:txBody>
          <a:bodyPr wrap="none" rtlCol="0">
            <a:spAutoFit/>
          </a:bodyPr>
          <a:lstStyle/>
          <a:p>
            <a:pPr>
              <a:spcBef>
                <a:spcPts val="0"/>
              </a:spcBef>
              <a:defRPr/>
            </a:pPr>
            <a:r>
              <a:rPr lang="en-US" sz="900" dirty="0" smtClean="0"/>
              <a:t>July2015 </a:t>
            </a:r>
            <a:r>
              <a:rPr lang="en-US" sz="900" baseline="0" dirty="0" smtClean="0"/>
              <a:t> rule changes-</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05.05.2015</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4113490"/>
            <a:ext cx="6192340" cy="1406525"/>
          </a:xfrm>
          <a:noFill/>
        </p:spPr>
        <p:txBody>
          <a:bodyPr/>
          <a:lstStyle/>
          <a:p>
            <a:r>
              <a:rPr lang="en-US" altLang="zh-CN" sz="3600" b="1" dirty="0">
                <a:solidFill>
                  <a:srgbClr val="70899B"/>
                </a:solidFill>
                <a:latin typeface="SimSun" panose="02010600030101010101" pitchFamily="2" charset="-122"/>
                <a:ea typeface="SimSun" panose="02010600030101010101" pitchFamily="2" charset="-122"/>
              </a:rPr>
              <a:t>PCT</a:t>
            </a:r>
            <a:r>
              <a:rPr lang="zh-CN" altLang="en-US" sz="3600" b="1" dirty="0">
                <a:solidFill>
                  <a:srgbClr val="70899B"/>
                </a:solidFill>
                <a:latin typeface="SimSun" panose="02010600030101010101" pitchFamily="2" charset="-122"/>
                <a:ea typeface="SimSun" panose="02010600030101010101" pitchFamily="2" charset="-122"/>
              </a:rPr>
              <a:t>实施细则</a:t>
            </a:r>
            <a:r>
              <a:rPr lang="zh-CN" altLang="en-US" sz="3600" b="1" dirty="0" smtClean="0">
                <a:solidFill>
                  <a:srgbClr val="70899B"/>
                </a:solidFill>
                <a:latin typeface="SimSun" panose="02010600030101010101" pitchFamily="2" charset="-122"/>
                <a:ea typeface="SimSun" panose="02010600030101010101" pitchFamily="2" charset="-122"/>
              </a:rPr>
              <a:t>自</a:t>
            </a:r>
            <a:r>
              <a:rPr lang="en-US" altLang="zh-CN" sz="3600" b="1" dirty="0" smtClean="0">
                <a:solidFill>
                  <a:srgbClr val="70899B"/>
                </a:solidFill>
                <a:latin typeface="SimSun" panose="02010600030101010101" pitchFamily="2" charset="-122"/>
                <a:ea typeface="SimSun" panose="02010600030101010101" pitchFamily="2" charset="-122"/>
              </a:rPr>
              <a:t>2015</a:t>
            </a:r>
            <a:r>
              <a:rPr lang="zh-CN" altLang="en-US" sz="3600" b="1" dirty="0" smtClean="0">
                <a:solidFill>
                  <a:srgbClr val="70899B"/>
                </a:solidFill>
                <a:latin typeface="SimSun" panose="02010600030101010101" pitchFamily="2" charset="-122"/>
                <a:ea typeface="SimSun" panose="02010600030101010101" pitchFamily="2" charset="-122"/>
              </a:rPr>
              <a:t>年</a:t>
            </a:r>
            <a:r>
              <a:rPr lang="en-US" altLang="zh-CN" sz="3600" b="1" dirty="0">
                <a:solidFill>
                  <a:srgbClr val="70899B"/>
                </a:solidFill>
                <a:latin typeface="SimSun" panose="02010600030101010101" pitchFamily="2" charset="-122"/>
                <a:ea typeface="SimSun" panose="02010600030101010101" pitchFamily="2" charset="-122"/>
              </a:rPr>
              <a:t>7</a:t>
            </a:r>
            <a:r>
              <a:rPr lang="zh-CN" altLang="en-US" sz="3600" b="1" dirty="0">
                <a:solidFill>
                  <a:srgbClr val="70899B"/>
                </a:solidFill>
                <a:latin typeface="SimSun" panose="02010600030101010101" pitchFamily="2" charset="-122"/>
                <a:ea typeface="SimSun" panose="02010600030101010101" pitchFamily="2" charset="-122"/>
              </a:rPr>
              <a:t>月</a:t>
            </a:r>
            <a:r>
              <a:rPr lang="en-US" altLang="zh-CN" sz="3600" b="1" dirty="0">
                <a:solidFill>
                  <a:srgbClr val="70899B"/>
                </a:solidFill>
                <a:latin typeface="SimSun" panose="02010600030101010101" pitchFamily="2" charset="-122"/>
                <a:ea typeface="SimSun" panose="02010600030101010101" pitchFamily="2" charset="-122"/>
              </a:rPr>
              <a:t>1</a:t>
            </a:r>
            <a:r>
              <a:rPr lang="zh-CN" altLang="en-US" sz="3600" b="1" dirty="0">
                <a:solidFill>
                  <a:srgbClr val="70899B"/>
                </a:solidFill>
                <a:latin typeface="SimSun" panose="02010600030101010101" pitchFamily="2" charset="-122"/>
                <a:ea typeface="SimSun" panose="02010600030101010101" pitchFamily="2" charset="-122"/>
              </a:rPr>
              <a:t>日起生效</a:t>
            </a:r>
            <a:r>
              <a:rPr lang="zh-CN" altLang="en-US" sz="3600" b="1" dirty="0" smtClean="0">
                <a:solidFill>
                  <a:srgbClr val="70899B"/>
                </a:solidFill>
                <a:latin typeface="SimSun" panose="02010600030101010101" pitchFamily="2" charset="-122"/>
                <a:ea typeface="SimSun" panose="02010600030101010101" pitchFamily="2" charset="-122"/>
              </a:rPr>
              <a:t>的修改</a:t>
            </a:r>
            <a:endParaRPr lang="en-US" sz="3600" dirty="0" smtClean="0">
              <a:solidFill>
                <a:srgbClr val="70899B"/>
              </a:solidFill>
              <a:latin typeface="SimSun" panose="02010600030101010101" pitchFamily="2" charset="-122"/>
              <a:ea typeface="SimSun" panose="02010600030101010101" pitchFamily="2" charset="-122"/>
            </a:endParaRPr>
          </a:p>
        </p:txBody>
      </p:sp>
      <p:pic>
        <p:nvPicPr>
          <p:cNvPr id="3075" name="Picture 8"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577" y="37404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a:xfrm>
            <a:off x="323528" y="260648"/>
            <a:ext cx="8229600" cy="993775"/>
          </a:xfrm>
        </p:spPr>
        <p:txBody>
          <a:bodyPr/>
          <a:lstStyle/>
          <a:p>
            <a:pPr eaLnBrk="1" hangingPunct="1"/>
            <a:r>
              <a:rPr lang="en-US" altLang="zh-CN" dirty="0" smtClean="0">
                <a:latin typeface="SimSun" panose="02010600030101010101" pitchFamily="2" charset="-122"/>
                <a:ea typeface="SimSun" panose="02010600030101010101" pitchFamily="2" charset="-122"/>
              </a:rPr>
              <a:t>PCT</a:t>
            </a:r>
            <a:r>
              <a:rPr lang="zh-CN" altLang="en-US" dirty="0" smtClean="0">
                <a:latin typeface="SimSun" panose="02010600030101010101" pitchFamily="2" charset="-122"/>
                <a:ea typeface="SimSun" panose="02010600030101010101" pitchFamily="2" charset="-122"/>
              </a:rPr>
              <a:t>实施细则修改（</a:t>
            </a:r>
            <a:r>
              <a:rPr lang="en-US" altLang="zh-CN" dirty="0" smtClean="0">
                <a:latin typeface="SimSun" panose="02010600030101010101" pitchFamily="2" charset="-122"/>
                <a:ea typeface="SimSun" panose="02010600030101010101" pitchFamily="2" charset="-122"/>
              </a:rPr>
              <a:t>1</a:t>
            </a:r>
            <a:r>
              <a:rPr lang="zh-CN" altLang="en-US" dirty="0" smtClean="0">
                <a:latin typeface="SimSun" panose="02010600030101010101" pitchFamily="2" charset="-122"/>
                <a:ea typeface="SimSun" panose="02010600030101010101" pitchFamily="2" charset="-122"/>
              </a:rPr>
              <a:t>）</a:t>
            </a:r>
            <a:endParaRPr lang="en-US" altLang="en-US" dirty="0" smtClean="0">
              <a:latin typeface="SimSun" panose="02010600030101010101" pitchFamily="2" charset="-122"/>
              <a:ea typeface="SimSun" panose="02010600030101010101" pitchFamily="2" charset="-122"/>
            </a:endParaRPr>
          </a:p>
        </p:txBody>
      </p:sp>
      <p:sp>
        <p:nvSpPr>
          <p:cNvPr id="344067" name="Rectangle 3"/>
          <p:cNvSpPr>
            <a:spLocks noGrp="1" noChangeArrowheads="1"/>
          </p:cNvSpPr>
          <p:nvPr>
            <p:ph type="body" idx="1"/>
          </p:nvPr>
        </p:nvSpPr>
        <p:spPr>
          <a:xfrm>
            <a:off x="407988" y="1557338"/>
            <a:ext cx="8229600" cy="4679974"/>
          </a:xfrm>
        </p:spPr>
        <p:txBody>
          <a:bodyPr/>
          <a:lstStyle/>
          <a:p>
            <a:pPr>
              <a:spcBef>
                <a:spcPts val="600"/>
              </a:spcBef>
              <a:spcAft>
                <a:spcPts val="600"/>
              </a:spcAft>
            </a:pPr>
            <a:r>
              <a:rPr lang="zh-CN" altLang="en-US" dirty="0" smtClean="0">
                <a:latin typeface="SimSun" panose="02010600030101010101" pitchFamily="2" charset="-122"/>
                <a:ea typeface="SimSun" panose="02010600030101010101" pitchFamily="2" charset="-122"/>
              </a:rPr>
              <a:t>修改了指定新国际单位的程序</a:t>
            </a:r>
            <a:endParaRPr lang="en-US" altLang="zh-CN" dirty="0" smtClean="0">
              <a:latin typeface="SimSun" panose="02010600030101010101" pitchFamily="2" charset="-122"/>
              <a:ea typeface="SimSun" panose="02010600030101010101" pitchFamily="2" charset="-122"/>
            </a:endParaRPr>
          </a:p>
          <a:p>
            <a:pPr>
              <a:spcBef>
                <a:spcPts val="600"/>
              </a:spcBef>
              <a:spcAft>
                <a:spcPts val="600"/>
              </a:spcAft>
            </a:pPr>
            <a:r>
              <a:rPr lang="zh-CN" altLang="en-US" dirty="0" smtClean="0">
                <a:latin typeface="SimSun" panose="02010600030101010101" pitchFamily="2" charset="-122"/>
                <a:ea typeface="SimSun" panose="02010600030101010101" pitchFamily="2" charset="-122"/>
              </a:rPr>
              <a:t>优先权恢复</a:t>
            </a:r>
            <a:endParaRPr lang="en-US" altLang="en-US"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smtClean="0">
                <a:latin typeface="SimSun" panose="02010600030101010101" pitchFamily="2" charset="-122"/>
                <a:ea typeface="SimSun" panose="02010600030101010101" pitchFamily="2" charset="-122"/>
              </a:rPr>
              <a:t>细则</a:t>
            </a:r>
            <a:r>
              <a:rPr lang="en-US" altLang="zh-CN" dirty="0" smtClean="0">
                <a:latin typeface="SimSun" panose="02010600030101010101" pitchFamily="2" charset="-122"/>
                <a:ea typeface="SimSun" panose="02010600030101010101" pitchFamily="2" charset="-122"/>
              </a:rPr>
              <a:t>49</a:t>
            </a:r>
            <a:r>
              <a:rPr lang="zh-CN" altLang="en-US" dirty="0" smtClean="0">
                <a:latin typeface="SimSun" panose="02010600030101010101" pitchFamily="2" charset="-122"/>
                <a:ea typeface="SimSun" panose="02010600030101010101" pitchFamily="2" charset="-122"/>
              </a:rPr>
              <a:t>之三和</a:t>
            </a:r>
            <a:r>
              <a:rPr lang="en-US" altLang="zh-CN" dirty="0" smtClean="0">
                <a:latin typeface="SimSun" panose="02010600030101010101" pitchFamily="2" charset="-122"/>
                <a:ea typeface="SimSun" panose="02010600030101010101" pitchFamily="2" charset="-122"/>
              </a:rPr>
              <a:t>76</a:t>
            </a:r>
            <a:r>
              <a:rPr lang="zh-CN" altLang="en-US" dirty="0" smtClean="0">
                <a:latin typeface="SimSun" panose="02010600030101010101" pitchFamily="2" charset="-122"/>
                <a:ea typeface="SimSun" panose="02010600030101010101" pitchFamily="2" charset="-122"/>
              </a:rPr>
              <a:t>的修改</a:t>
            </a:r>
            <a:endParaRPr lang="en-US" altLang="zh-CN" dirty="0" smtClean="0">
              <a:latin typeface="SimSun" panose="02010600030101010101" pitchFamily="2" charset="-122"/>
              <a:ea typeface="SimSun" panose="02010600030101010101" pitchFamily="2" charset="-122"/>
            </a:endParaRPr>
          </a:p>
          <a:p>
            <a:pPr lvl="2">
              <a:spcBef>
                <a:spcPts val="600"/>
              </a:spcBef>
              <a:spcAft>
                <a:spcPts val="600"/>
              </a:spcAft>
            </a:pPr>
            <a:r>
              <a:rPr lang="zh-CN" altLang="en-US" dirty="0" smtClean="0">
                <a:latin typeface="SimSun" panose="02010600030101010101" pitchFamily="2" charset="-122"/>
                <a:ea typeface="SimSun" panose="02010600030101010101" pitchFamily="2" charset="-122"/>
              </a:rPr>
              <a:t>在提前进入国家阶段的情况下，恢复</a:t>
            </a:r>
            <a:r>
              <a:rPr lang="zh-CN" altLang="en-US" dirty="0">
                <a:latin typeface="SimSun" panose="02010600030101010101" pitchFamily="2" charset="-122"/>
                <a:ea typeface="SimSun" panose="02010600030101010101" pitchFamily="2" charset="-122"/>
              </a:rPr>
              <a:t>请求必须在进入国家阶段之日起一个月内</a:t>
            </a:r>
            <a:r>
              <a:rPr lang="zh-CN" altLang="en-US" dirty="0" smtClean="0">
                <a:latin typeface="SimSun" panose="02010600030101010101" pitchFamily="2" charset="-122"/>
                <a:ea typeface="SimSun" panose="02010600030101010101" pitchFamily="2" charset="-122"/>
              </a:rPr>
              <a:t>提出</a:t>
            </a:r>
            <a:endParaRPr lang="en-US" altLang="en-US" dirty="0" smtClean="0">
              <a:latin typeface="SimSun" panose="02010600030101010101" pitchFamily="2" charset="-122"/>
              <a:ea typeface="SimSun" panose="02010600030101010101" pitchFamily="2" charset="-122"/>
            </a:endParaRPr>
          </a:p>
          <a:p>
            <a:pPr>
              <a:spcBef>
                <a:spcPts val="600"/>
              </a:spcBef>
              <a:spcAft>
                <a:spcPts val="600"/>
              </a:spcAft>
            </a:pPr>
            <a:r>
              <a:rPr lang="zh-CN" altLang="en-US" dirty="0" smtClean="0">
                <a:latin typeface="SimSun" panose="02010600030101010101" pitchFamily="2" charset="-122"/>
                <a:ea typeface="SimSun" panose="02010600030101010101" pitchFamily="2" charset="-122"/>
              </a:rPr>
              <a:t>总委托书</a:t>
            </a:r>
            <a:endParaRPr lang="en-US" altLang="zh-CN"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smtClean="0">
                <a:latin typeface="SimSun" panose="02010600030101010101" pitchFamily="2" charset="-122"/>
                <a:ea typeface="SimSun" panose="02010600030101010101" pitchFamily="2" charset="-122"/>
              </a:rPr>
              <a:t>细则</a:t>
            </a:r>
            <a:r>
              <a:rPr lang="en-US" altLang="zh-CN" dirty="0" smtClean="0">
                <a:latin typeface="SimSun" panose="02010600030101010101" pitchFamily="2" charset="-122"/>
                <a:ea typeface="SimSun" panose="02010600030101010101" pitchFamily="2" charset="-122"/>
              </a:rPr>
              <a:t>90.5(d)</a:t>
            </a:r>
            <a:r>
              <a:rPr lang="zh-CN" altLang="en-US" dirty="0" smtClean="0">
                <a:latin typeface="SimSun" panose="02010600030101010101" pitchFamily="2" charset="-122"/>
                <a:ea typeface="SimSun" panose="02010600030101010101" pitchFamily="2" charset="-122"/>
              </a:rPr>
              <a:t>的修改</a:t>
            </a:r>
            <a:endParaRPr lang="en-US" altLang="zh-CN" dirty="0" smtClean="0">
              <a:latin typeface="SimSun" panose="02010600030101010101" pitchFamily="2" charset="-122"/>
              <a:ea typeface="SimSun" panose="02010600030101010101" pitchFamily="2" charset="-122"/>
            </a:endParaRPr>
          </a:p>
          <a:p>
            <a:pPr lvl="2">
              <a:spcBef>
                <a:spcPts val="600"/>
              </a:spcBef>
              <a:spcAft>
                <a:spcPts val="600"/>
              </a:spcAft>
            </a:pPr>
            <a:r>
              <a:rPr lang="zh-CN" altLang="en-US" dirty="0" smtClean="0">
                <a:latin typeface="SimSun" panose="02010600030101010101" pitchFamily="2" charset="-122"/>
                <a:ea typeface="SimSun" panose="02010600030101010101" pitchFamily="2" charset="-122"/>
              </a:rPr>
              <a:t>提供了法律依据以允许国际局要求代理人提供总委托书副本来处理撤回请求</a:t>
            </a:r>
            <a:endParaRPr lang="en-US" altLang="en-US" dirty="0" smtClean="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26875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a:xfrm>
            <a:off x="323528" y="260648"/>
            <a:ext cx="8229600" cy="993775"/>
          </a:xfrm>
        </p:spPr>
        <p:txBody>
          <a:bodyPr/>
          <a:lstStyle/>
          <a:p>
            <a:pPr eaLnBrk="1" hangingPunct="1"/>
            <a:r>
              <a:rPr lang="en-US" altLang="zh-CN" dirty="0" smtClean="0">
                <a:latin typeface="SimSun" panose="02010600030101010101" pitchFamily="2" charset="-122"/>
                <a:ea typeface="SimSun" panose="02010600030101010101" pitchFamily="2" charset="-122"/>
              </a:rPr>
              <a:t>PCT</a:t>
            </a:r>
            <a:r>
              <a:rPr lang="zh-CN" altLang="en-US" dirty="0" smtClean="0">
                <a:latin typeface="SimSun" panose="02010600030101010101" pitchFamily="2" charset="-122"/>
                <a:ea typeface="SimSun" panose="02010600030101010101" pitchFamily="2" charset="-122"/>
              </a:rPr>
              <a:t>实施细则修改（</a:t>
            </a:r>
            <a:r>
              <a:rPr lang="en-US" altLang="zh-CN" dirty="0" smtClean="0">
                <a:latin typeface="SimSun" panose="02010600030101010101" pitchFamily="2" charset="-122"/>
                <a:ea typeface="SimSun" panose="02010600030101010101" pitchFamily="2" charset="-122"/>
              </a:rPr>
              <a:t>2</a:t>
            </a:r>
            <a:r>
              <a:rPr lang="zh-CN" altLang="en-US" dirty="0" smtClean="0">
                <a:latin typeface="SimSun" panose="02010600030101010101" pitchFamily="2" charset="-122"/>
                <a:ea typeface="SimSun" panose="02010600030101010101" pitchFamily="2" charset="-122"/>
              </a:rPr>
              <a:t>）</a:t>
            </a:r>
            <a:endParaRPr lang="en-US" altLang="en-US" dirty="0" smtClean="0">
              <a:latin typeface="SimSun" panose="02010600030101010101" pitchFamily="2" charset="-122"/>
              <a:ea typeface="SimSun" panose="02010600030101010101" pitchFamily="2" charset="-122"/>
            </a:endParaRPr>
          </a:p>
        </p:txBody>
      </p:sp>
      <p:sp>
        <p:nvSpPr>
          <p:cNvPr id="344067" name="Rectangle 3"/>
          <p:cNvSpPr>
            <a:spLocks noGrp="1" noChangeArrowheads="1"/>
          </p:cNvSpPr>
          <p:nvPr>
            <p:ph type="body" idx="1"/>
          </p:nvPr>
        </p:nvSpPr>
        <p:spPr>
          <a:xfrm>
            <a:off x="407988" y="1557338"/>
            <a:ext cx="8229600" cy="4391942"/>
          </a:xfrm>
        </p:spPr>
        <p:txBody>
          <a:bodyPr/>
          <a:lstStyle/>
          <a:p>
            <a:pPr>
              <a:spcBef>
                <a:spcPts val="600"/>
              </a:spcBef>
              <a:spcAft>
                <a:spcPts val="600"/>
              </a:spcAft>
            </a:pPr>
            <a:r>
              <a:rPr lang="zh-CN" altLang="en-US" dirty="0" smtClean="0">
                <a:latin typeface="SimSun" panose="02010600030101010101" pitchFamily="2" charset="-122"/>
                <a:ea typeface="SimSun" panose="02010600030101010101" pitchFamily="2" charset="-122"/>
              </a:rPr>
              <a:t>更正了细则</a:t>
            </a:r>
            <a:r>
              <a:rPr lang="en-US" altLang="zh-CN" dirty="0" smtClean="0">
                <a:latin typeface="SimSun" panose="02010600030101010101" pitchFamily="2" charset="-122"/>
                <a:ea typeface="SimSun" panose="02010600030101010101" pitchFamily="2" charset="-122"/>
              </a:rPr>
              <a:t>90.3</a:t>
            </a:r>
            <a:r>
              <a:rPr lang="zh-CN" altLang="en-US" dirty="0" smtClean="0">
                <a:latin typeface="SimSun" panose="02010600030101010101" pitchFamily="2" charset="-122"/>
                <a:ea typeface="SimSun" panose="02010600030101010101" pitchFamily="2" charset="-122"/>
              </a:rPr>
              <a:t>中的细则引用条款</a:t>
            </a:r>
            <a:endParaRPr lang="en-US" altLang="en-US" dirty="0" smtClean="0">
              <a:latin typeface="SimSun" panose="02010600030101010101" pitchFamily="2" charset="-122"/>
              <a:ea typeface="SimSun" panose="02010600030101010101" pitchFamily="2" charset="-122"/>
            </a:endParaRPr>
          </a:p>
          <a:p>
            <a:pPr>
              <a:spcBef>
                <a:spcPts val="600"/>
              </a:spcBef>
              <a:spcAft>
                <a:spcPts val="600"/>
              </a:spcAft>
            </a:pPr>
            <a:r>
              <a:rPr lang="zh-CN" altLang="en-US" dirty="0" smtClean="0">
                <a:latin typeface="SimSun" panose="02010600030101010101" pitchFamily="2" charset="-122"/>
                <a:ea typeface="SimSun" panose="02010600030101010101" pitchFamily="2" charset="-122"/>
              </a:rPr>
              <a:t>费用表</a:t>
            </a:r>
            <a:endParaRPr lang="en-US" altLang="zh-CN"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smtClean="0">
                <a:latin typeface="SimSun" panose="02010600030101010101" pitchFamily="2" charset="-122"/>
                <a:ea typeface="SimSun" panose="02010600030101010101" pitchFamily="2" charset="-122"/>
              </a:rPr>
              <a:t>自</a:t>
            </a:r>
            <a:r>
              <a:rPr lang="en-US" altLang="zh-CN" dirty="0" smtClean="0">
                <a:latin typeface="SimSun" panose="02010600030101010101" pitchFamily="2" charset="-122"/>
                <a:ea typeface="SimSun" panose="02010600030101010101" pitchFamily="2" charset="-122"/>
              </a:rPr>
              <a:t>2015</a:t>
            </a:r>
            <a:r>
              <a:rPr lang="zh-CN" altLang="en-US" dirty="0" smtClean="0">
                <a:latin typeface="SimSun" panose="02010600030101010101" pitchFamily="2" charset="-122"/>
                <a:ea typeface="SimSun" panose="02010600030101010101" pitchFamily="2" charset="-122"/>
              </a:rPr>
              <a:t>年</a:t>
            </a:r>
            <a:r>
              <a:rPr lang="en-US" altLang="zh-CN" dirty="0" smtClean="0">
                <a:latin typeface="SimSun" panose="02010600030101010101" pitchFamily="2" charset="-122"/>
                <a:ea typeface="SimSun" panose="02010600030101010101" pitchFamily="2" charset="-122"/>
              </a:rPr>
              <a:t>7</a:t>
            </a:r>
            <a:r>
              <a:rPr lang="zh-CN" altLang="en-US" dirty="0" smtClean="0">
                <a:latin typeface="SimSun" panose="02010600030101010101" pitchFamily="2" charset="-122"/>
                <a:ea typeface="SimSun" panose="02010600030101010101" pitchFamily="2" charset="-122"/>
              </a:rPr>
              <a:t>月</a:t>
            </a:r>
            <a:r>
              <a:rPr lang="en-US" altLang="zh-CN" dirty="0" smtClean="0">
                <a:latin typeface="SimSun" panose="02010600030101010101" pitchFamily="2" charset="-122"/>
                <a:ea typeface="SimSun" panose="02010600030101010101" pitchFamily="2" charset="-122"/>
              </a:rPr>
              <a:t>1</a:t>
            </a:r>
            <a:r>
              <a:rPr lang="zh-CN" altLang="en-US" dirty="0" smtClean="0">
                <a:latin typeface="SimSun" panose="02010600030101010101" pitchFamily="2" charset="-122"/>
                <a:ea typeface="SimSun" panose="02010600030101010101" pitchFamily="2" charset="-122"/>
              </a:rPr>
              <a:t>日起取消对</a:t>
            </a:r>
            <a:r>
              <a:rPr lang="en-US" altLang="zh-CN" dirty="0" smtClean="0">
                <a:latin typeface="SimSun" panose="02010600030101010101" pitchFamily="2" charset="-122"/>
                <a:ea typeface="SimSun" panose="02010600030101010101" pitchFamily="2" charset="-122"/>
              </a:rPr>
              <a:t>PCT-EASY</a:t>
            </a:r>
            <a:r>
              <a:rPr lang="zh-CN" altLang="en-US" dirty="0" smtClean="0">
                <a:latin typeface="SimSun" panose="02010600030101010101" pitchFamily="2" charset="-122"/>
                <a:ea typeface="SimSun" panose="02010600030101010101" pitchFamily="2" charset="-122"/>
              </a:rPr>
              <a:t>申请方式的减免</a:t>
            </a:r>
            <a:endParaRPr lang="en-US" altLang="zh-CN"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smtClean="0">
                <a:latin typeface="SimSun" panose="02010600030101010101" pitchFamily="2" charset="-122"/>
                <a:ea typeface="SimSun" panose="02010600030101010101" pitchFamily="2" charset="-122"/>
              </a:rPr>
              <a:t>修改</a:t>
            </a:r>
            <a:r>
              <a:rPr lang="zh-CN" altLang="en-US" dirty="0">
                <a:latin typeface="SimSun" panose="02010600030101010101" pitchFamily="2" charset="-122"/>
                <a:ea typeface="SimSun" panose="02010600030101010101" pitchFamily="2" charset="-122"/>
              </a:rPr>
              <a:t>了</a:t>
            </a:r>
            <a:r>
              <a:rPr lang="zh-CN" altLang="en-US" dirty="0" smtClean="0">
                <a:latin typeface="SimSun" panose="02010600030101010101" pitchFamily="2" charset="-122"/>
                <a:ea typeface="SimSun" panose="02010600030101010101" pitchFamily="2" charset="-122"/>
              </a:rPr>
              <a:t>自然人可</a:t>
            </a:r>
            <a:r>
              <a:rPr lang="zh-CN" altLang="en-US" dirty="0">
                <a:latin typeface="SimSun" panose="02010600030101010101" pitchFamily="2" charset="-122"/>
                <a:ea typeface="SimSun" panose="02010600030101010101" pitchFamily="2" charset="-122"/>
              </a:rPr>
              <a:t>享受</a:t>
            </a:r>
            <a:r>
              <a:rPr lang="en-US" altLang="zh-CN" dirty="0">
                <a:latin typeface="SimSun" panose="02010600030101010101" pitchFamily="2" charset="-122"/>
                <a:ea typeface="SimSun" panose="02010600030101010101" pitchFamily="2" charset="-122"/>
              </a:rPr>
              <a:t>90</a:t>
            </a:r>
            <a:r>
              <a:rPr lang="en-US" altLang="zh-CN" dirty="0" smtClean="0">
                <a:latin typeface="SimSun" panose="02010600030101010101" pitchFamily="2" charset="-122"/>
                <a:ea typeface="SimSun" panose="02010600030101010101" pitchFamily="2" charset="-122"/>
              </a:rPr>
              <a:t>%</a:t>
            </a:r>
            <a:r>
              <a:rPr lang="zh-CN" altLang="en-US" dirty="0" smtClean="0">
                <a:latin typeface="SimSun" panose="02010600030101010101" pitchFamily="2" charset="-122"/>
                <a:ea typeface="SimSun" panose="02010600030101010101" pitchFamily="2" charset="-122"/>
              </a:rPr>
              <a:t>费用减免</a:t>
            </a:r>
            <a:r>
              <a:rPr lang="zh-CN" altLang="en-US" dirty="0">
                <a:latin typeface="SimSun" panose="02010600030101010101" pitchFamily="2" charset="-122"/>
                <a:ea typeface="SimSun" panose="02010600030101010101" pitchFamily="2" charset="-122"/>
              </a:rPr>
              <a:t>的国家的</a:t>
            </a:r>
            <a:r>
              <a:rPr lang="zh-CN" altLang="en-US" dirty="0" smtClean="0">
                <a:latin typeface="SimSun" panose="02010600030101010101" pitchFamily="2" charset="-122"/>
                <a:ea typeface="SimSun" panose="02010600030101010101" pitchFamily="2" charset="-122"/>
              </a:rPr>
              <a:t>确定方法，</a:t>
            </a:r>
            <a:r>
              <a:rPr lang="zh-CN" altLang="en-US" dirty="0">
                <a:latin typeface="SimSun" panose="02010600030101010101" pitchFamily="2" charset="-122"/>
                <a:ea typeface="SimSun" panose="02010600030101010101" pitchFamily="2" charset="-122"/>
              </a:rPr>
              <a:t>根据</a:t>
            </a:r>
            <a:r>
              <a:rPr lang="zh-CN" altLang="en-US" dirty="0" smtClean="0">
                <a:latin typeface="SimSun" panose="02010600030101010101" pitchFamily="2" charset="-122"/>
                <a:ea typeface="SimSun" panose="02010600030101010101" pitchFamily="2" charset="-122"/>
              </a:rPr>
              <a:t>收入和创新基准综合确定</a:t>
            </a:r>
            <a:endParaRPr lang="en-US" altLang="zh-CN" dirty="0">
              <a:latin typeface="SimSun" panose="02010600030101010101" pitchFamily="2" charset="-122"/>
              <a:ea typeface="SimSun" panose="02010600030101010101" pitchFamily="2" charset="-122"/>
            </a:endParaRPr>
          </a:p>
          <a:p>
            <a:pPr lvl="2">
              <a:lnSpc>
                <a:spcPct val="95000"/>
              </a:lnSpc>
              <a:spcBef>
                <a:spcPct val="25000"/>
              </a:spcBef>
              <a:spcAft>
                <a:spcPct val="25000"/>
              </a:spcAft>
            </a:pPr>
            <a:r>
              <a:rPr lang="zh-CN" altLang="en-US" dirty="0">
                <a:latin typeface="SimSun" panose="02010600030101010101" pitchFamily="2" charset="-122"/>
                <a:ea typeface="SimSun" panose="02010600030101010101" pitchFamily="2" charset="-122"/>
              </a:rPr>
              <a:t>人均</a:t>
            </a:r>
            <a:r>
              <a:rPr lang="en-US" altLang="zh-CN" dirty="0">
                <a:latin typeface="SimSun" panose="02010600030101010101" pitchFamily="2" charset="-122"/>
                <a:ea typeface="SimSun" panose="02010600030101010101" pitchFamily="2" charset="-122"/>
              </a:rPr>
              <a:t>GDP</a:t>
            </a:r>
            <a:r>
              <a:rPr lang="zh-CN" altLang="en-US" dirty="0">
                <a:latin typeface="SimSun" panose="02010600030101010101" pitchFamily="2" charset="-122"/>
                <a:ea typeface="SimSun" panose="02010600030101010101" pitchFamily="2" charset="-122"/>
              </a:rPr>
              <a:t>最近十年平均值</a:t>
            </a:r>
            <a:r>
              <a:rPr lang="en-US" altLang="zh-CN" dirty="0">
                <a:latin typeface="SimSun" panose="02010600030101010101" pitchFamily="2" charset="-122"/>
                <a:ea typeface="SimSun" panose="02010600030101010101" pitchFamily="2" charset="-122"/>
              </a:rPr>
              <a:t>25000</a:t>
            </a:r>
            <a:r>
              <a:rPr lang="zh-CN" altLang="en-US" dirty="0">
                <a:latin typeface="SimSun" panose="02010600030101010101" pitchFamily="2" charset="-122"/>
                <a:ea typeface="SimSun" panose="02010600030101010101" pitchFamily="2" charset="-122"/>
              </a:rPr>
              <a:t>美元以下，并且</a:t>
            </a:r>
            <a:endParaRPr lang="en-US" altLang="zh-CN" dirty="0">
              <a:latin typeface="SimSun" panose="02010600030101010101" pitchFamily="2" charset="-122"/>
              <a:ea typeface="SimSun" panose="02010600030101010101" pitchFamily="2" charset="-122"/>
            </a:endParaRPr>
          </a:p>
          <a:p>
            <a:pPr lvl="2">
              <a:lnSpc>
                <a:spcPct val="95000"/>
              </a:lnSpc>
              <a:spcBef>
                <a:spcPct val="25000"/>
              </a:spcBef>
              <a:spcAft>
                <a:spcPct val="25000"/>
              </a:spcAft>
            </a:pPr>
            <a:r>
              <a:rPr lang="zh-CN" altLang="en-US" dirty="0">
                <a:latin typeface="SimSun" panose="02010600030101010101" pitchFamily="2" charset="-122"/>
                <a:ea typeface="SimSun" panose="02010600030101010101" pitchFamily="2" charset="-122"/>
              </a:rPr>
              <a:t>自然人</a:t>
            </a:r>
            <a:r>
              <a:rPr lang="en-US" altLang="zh-CN" dirty="0">
                <a:latin typeface="SimSun" panose="02010600030101010101" pitchFamily="2" charset="-122"/>
                <a:ea typeface="SimSun" panose="02010600030101010101" pitchFamily="2" charset="-122"/>
              </a:rPr>
              <a:t>PCT</a:t>
            </a:r>
            <a:r>
              <a:rPr lang="zh-CN" altLang="en-US" dirty="0">
                <a:latin typeface="SimSun" panose="02010600030101010101" pitchFamily="2" charset="-122"/>
                <a:ea typeface="SimSun" panose="02010600030101010101" pitchFamily="2" charset="-122"/>
              </a:rPr>
              <a:t>申请量最近五年平均值每百万人口</a:t>
            </a:r>
            <a:r>
              <a:rPr lang="en-US" altLang="zh-CN" dirty="0">
                <a:latin typeface="SimSun" panose="02010600030101010101" pitchFamily="2" charset="-122"/>
                <a:ea typeface="SimSun" panose="02010600030101010101" pitchFamily="2" charset="-122"/>
              </a:rPr>
              <a:t>10</a:t>
            </a:r>
            <a:r>
              <a:rPr lang="zh-CN" altLang="en-US" dirty="0">
                <a:latin typeface="SimSun" panose="02010600030101010101" pitchFamily="2" charset="-122"/>
                <a:ea typeface="SimSun" panose="02010600030101010101" pitchFamily="2" charset="-122"/>
              </a:rPr>
              <a:t>件以下或者绝对值</a:t>
            </a:r>
            <a:r>
              <a:rPr lang="en-US" altLang="zh-CN" dirty="0">
                <a:latin typeface="SimSun" panose="02010600030101010101" pitchFamily="2" charset="-122"/>
                <a:ea typeface="SimSun" panose="02010600030101010101" pitchFamily="2" charset="-122"/>
              </a:rPr>
              <a:t>50</a:t>
            </a:r>
            <a:r>
              <a:rPr lang="zh-CN" altLang="en-US" dirty="0">
                <a:latin typeface="SimSun" panose="02010600030101010101" pitchFamily="2" charset="-122"/>
                <a:ea typeface="SimSun" panose="02010600030101010101" pitchFamily="2" charset="-122"/>
              </a:rPr>
              <a:t>件以下</a:t>
            </a:r>
            <a:endParaRPr lang="en-US" altLang="zh-CN" dirty="0">
              <a:latin typeface="SimSun" panose="02010600030101010101" pitchFamily="2" charset="-122"/>
              <a:ea typeface="SimSun" panose="02010600030101010101" pitchFamily="2" charset="-122"/>
            </a:endParaRPr>
          </a:p>
          <a:p>
            <a:pPr marL="914400" lvl="2" indent="0">
              <a:lnSpc>
                <a:spcPct val="95000"/>
              </a:lnSpc>
              <a:spcBef>
                <a:spcPct val="25000"/>
              </a:spcBef>
              <a:spcAft>
                <a:spcPct val="25000"/>
              </a:spcAft>
              <a:buNone/>
            </a:pPr>
            <a:r>
              <a:rPr lang="zh-CN" altLang="en-US" dirty="0" smtClean="0">
                <a:latin typeface="SimSun" panose="02010600030101010101" pitchFamily="2" charset="-122"/>
                <a:ea typeface="SimSun" panose="02010600030101010101" pitchFamily="2" charset="-122"/>
              </a:rPr>
              <a:t>国际</a:t>
            </a:r>
            <a:r>
              <a:rPr lang="zh-CN" altLang="en-US" dirty="0">
                <a:latin typeface="SimSun" panose="02010600030101010101" pitchFamily="2" charset="-122"/>
                <a:ea typeface="SimSun" panose="02010600030101010101" pitchFamily="2" charset="-122"/>
              </a:rPr>
              <a:t>局对符合条件的国家列表每五年更新一次</a:t>
            </a:r>
            <a:endParaRPr lang="en-US" altLang="zh-CN" dirty="0">
              <a:latin typeface="SimSun" panose="02010600030101010101" pitchFamily="2" charset="-122"/>
              <a:ea typeface="SimSun" panose="02010600030101010101" pitchFamily="2" charset="-122"/>
            </a:endParaRPr>
          </a:p>
          <a:p>
            <a:pPr lvl="1">
              <a:spcBef>
                <a:spcPts val="600"/>
              </a:spcBef>
              <a:spcAft>
                <a:spcPts val="600"/>
              </a:spcAft>
            </a:pPr>
            <a:endParaRPr lang="en-US" altLang="en-US" dirty="0" smtClean="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629084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498</TotalTime>
  <Words>289</Words>
  <Application>Microsoft Office PowerPoint</Application>
  <PresentationFormat>On-screen Show (4:3)</PresentationFormat>
  <Paragraphs>17</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EN_2010_pct background png</vt:lpstr>
      <vt:lpstr>PowerPoint Presentation</vt:lpstr>
      <vt:lpstr>PCT实施细则修改（1）</vt:lpstr>
      <vt:lpstr>PCT实施细则修改（2）</vt:lpstr>
    </vt:vector>
  </TitlesOfParts>
  <Company>World Intellectual Property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lastModifiedBy>JULLIARD Corinne</cp:lastModifiedBy>
  <cp:revision>87</cp:revision>
  <cp:lastPrinted>2015-05-01T14:20:17Z</cp:lastPrinted>
  <dcterms:created xsi:type="dcterms:W3CDTF">2013-11-19T11:19:13Z</dcterms:created>
  <dcterms:modified xsi:type="dcterms:W3CDTF">2016-07-29T13:22:15Z</dcterms:modified>
</cp:coreProperties>
</file>