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60" r:id="rId3"/>
    <p:sldId id="261" r:id="rId4"/>
  </p:sldIdLst>
  <p:sldSz cx="9144000" cy="6858000" type="screen4x3"/>
  <p:notesSz cx="7086600" cy="102108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463" autoAdjust="0"/>
    <p:restoredTop sz="94660"/>
  </p:normalViewPr>
  <p:slideViewPr>
    <p:cSldViewPr>
      <p:cViewPr varScale="1">
        <p:scale>
          <a:sx n="118" d="100"/>
          <a:sy n="118" d="100"/>
        </p:scale>
        <p:origin x="-300" y="-90"/>
      </p:cViewPr>
      <p:guideLst>
        <p:guide orient="horz" pos="3929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1" d="100"/>
          <a:sy n="71" d="100"/>
        </p:scale>
        <p:origin x="-2238" y="-96"/>
      </p:cViewPr>
      <p:guideLst>
        <p:guide orient="horz" pos="3215"/>
        <p:guide pos="22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860" cy="51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101" y="0"/>
            <a:ext cx="3070860" cy="51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9013" y="765175"/>
            <a:ext cx="5108575" cy="3830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661" y="4850130"/>
            <a:ext cx="5669280" cy="459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98488"/>
            <a:ext cx="3070860" cy="51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101" y="9698488"/>
            <a:ext cx="3070860" cy="51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67" tIns="47284" rIns="94567" bIns="4728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9013" y="765175"/>
            <a:ext cx="5108575" cy="3830638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8472" y="6482529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2014</a:t>
            </a:r>
            <a:r>
              <a:rPr lang="en-US" sz="900" baseline="0" dirty="0" smtClean="0"/>
              <a:t> July changes</a:t>
            </a:r>
            <a:r>
              <a:rPr lang="en-US" sz="900" dirty="0" smtClean="0"/>
              <a:t>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13.03.2014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23950" y="4056063"/>
            <a:ext cx="7408490" cy="1406525"/>
          </a:xfrm>
          <a:noFill/>
          <a:ln/>
        </p:spPr>
        <p:txBody>
          <a:bodyPr/>
          <a:lstStyle/>
          <a:p>
            <a:r>
              <a:rPr lang="en-US" altLang="zh-CN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实施细则自</a:t>
            </a:r>
            <a:r>
              <a:rPr lang="en-US" altLang="zh-CN" sz="34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2014</a:t>
            </a:r>
            <a:r>
              <a:rPr lang="zh-CN" altLang="en-US" sz="34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r>
              <a:rPr lang="en-US" altLang="zh-CN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月</a:t>
            </a:r>
            <a:r>
              <a:rPr lang="en-US" altLang="zh-CN" sz="34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4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日起生效的修改</a:t>
            </a:r>
            <a:endParaRPr lang="en-US" sz="3400" b="1" dirty="0">
              <a:solidFill>
                <a:srgbClr val="70899B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2056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3" y="36830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7505" y="274638"/>
            <a:ext cx="8229600" cy="994122"/>
          </a:xfrm>
        </p:spPr>
        <p:txBody>
          <a:bodyPr/>
          <a:lstStyle/>
          <a:p>
            <a:pPr eaLnBrk="1" hangingPunct="1"/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书面意见的公开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505" y="1556792"/>
            <a:ext cx="8229600" cy="403244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国际检索单位的书面意见自优先权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日起</a:t>
            </a:r>
            <a:r>
              <a:rPr lang="en-US" altLang="zh-CN" dirty="0">
                <a:latin typeface="SimSun" panose="02010600030101010101" pitchFamily="2" charset="-122"/>
                <a:ea typeface="SimSun" panose="02010600030101010101" pitchFamily="2" charset="-122"/>
              </a:rPr>
              <a:t>18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个月时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公开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国际检索单位的书面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意见以及申请人提交的任何非正式意见都将自国际公布日起在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PATENTSCOPE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上原文公开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IPRP(I)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及其译文将继续在优先权日起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30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个月时公开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适用于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2014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月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日或之后提交的国际申请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903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210146"/>
          </a:xfrm>
        </p:spPr>
        <p:txBody>
          <a:bodyPr/>
          <a:lstStyle/>
          <a:p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国际初步审查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程序中的强制性扩展检索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352928" cy="4464496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国际初步审查单位需要进行扩展检索（细则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66.1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之三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）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目的在于查找国际检索报告作出时尚不能获得的现有技术（具有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较早优先权日但是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在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申请的优先权日或之后公开的专利申请）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例外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: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仅针对属于国际初步审查主题的权利要求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当国际初步审查单位认为进行该扩展检索没有用处时，例如认为申请过于不清楚以至于无法进行有意义的检索时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适用于国际初步审查要求于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2014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月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日或之后提出的国际申请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877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26</TotalTime>
  <Words>324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EN_2010_pct background png</vt:lpstr>
      <vt:lpstr>PowerPoint Presentation</vt:lpstr>
      <vt:lpstr>书面意见的公开</vt:lpstr>
      <vt:lpstr>国际初步审查程序中的强制性扩展检索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32</cp:revision>
  <cp:lastPrinted>2014-03-13T11:23:13Z</cp:lastPrinted>
  <dcterms:created xsi:type="dcterms:W3CDTF">2013-10-24T09:30:40Z</dcterms:created>
  <dcterms:modified xsi:type="dcterms:W3CDTF">2016-07-29T13:22:25Z</dcterms:modified>
</cp:coreProperties>
</file>