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67" r:id="rId6"/>
    <p:sldId id="268" r:id="rId7"/>
    <p:sldId id="263" r:id="rId8"/>
    <p:sldId id="270" r:id="rId9"/>
    <p:sldId id="269" r:id="rId10"/>
    <p:sldId id="271" r:id="rId11"/>
    <p:sldId id="259" r:id="rId12"/>
  </p:sldIdLst>
  <p:sldSz cx="9144000" cy="6858000" type="screen4x3"/>
  <p:notesSz cx="6858000" cy="9144000"/>
  <p:custDataLst>
    <p:tags r:id="rId13"/>
  </p:custDataLst>
  <p:defaultTextStyle>
    <a:defPPr>
      <a:defRPr lang="en-GB"/>
    </a:defPPr>
    <a:lvl1pPr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001A"/>
    <a:srgbClr val="CC0000"/>
    <a:srgbClr val="708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35" d="100"/>
          <a:sy n="35" d="100"/>
        </p:scale>
        <p:origin x="1205" y="2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026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9215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277854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138E090-31D7-470E-B87E-53541147A3D1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091125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6A3758-8937-47E3-B92C-F12CABAA472E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712192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2C17904-D699-4737-A895-6758EEA9A893}" type="slidenum">
              <a:rPr lang="en-GB" altLang="en-US"/>
              <a:t>‹#›</a:t>
            </a:fld>
            <a:endParaRPr lang="en-GB" alt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114819" y="6274401"/>
            <a:ext cx="122341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9pPr>
          </a:lstStyle>
          <a:p>
            <a:pPr algn="l">
              <a:spcBef>
                <a:spcPct val="0"/>
              </a:spcBef>
              <a:defRPr/>
            </a:pPr>
            <a:r>
              <a:rPr lang="en-US" sz="900" dirty="0"/>
              <a:t>Impact</a:t>
            </a:r>
            <a:r>
              <a:rPr lang="en-US" sz="900" baseline="0" dirty="0"/>
              <a:t> of COVID-19</a:t>
            </a:r>
            <a:br>
              <a:rPr lang="en-US" sz="900" baseline="0" dirty="0"/>
            </a:br>
            <a:r>
              <a:rPr lang="en-US" sz="900" baseline="0" dirty="0"/>
              <a:t>on the PCT</a:t>
            </a:r>
            <a:r>
              <a:rPr lang="en-US" sz="900" dirty="0"/>
              <a:t>-</a:t>
            </a:r>
            <a:fld id="{DA79EEDA-9492-4994-BB18-1005CD6866B1}" type="slidenum">
              <a:rPr lang="en-US" sz="900" smtClean="0"/>
              <a:pPr algn="l">
                <a:spcBef>
                  <a:spcPct val="0"/>
                </a:spcBef>
                <a:defRPr/>
              </a:pPr>
              <a:t>‹#›</a:t>
            </a:fld>
            <a:br>
              <a:rPr lang="en-US" sz="900" dirty="0"/>
            </a:br>
            <a:r>
              <a:rPr lang="fr-CH" sz="900" baseline="0" dirty="0"/>
              <a:t>12.05.2020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86907534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87FB48-C12E-4DC9-88C9-E685045291FA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8584558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8D68B7-D473-48A9-A840-E1EDBA61BAE1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7378528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CDAFF99-10EF-422E-A82A-487C037452ED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7384279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5D125B9-BE68-4FA1-9A5D-562A3754B107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435915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5BDD62-DBBA-4430-A2E8-E9C6CA89DB68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8862185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F485091-EC37-474B-82CE-B34A6386DFBD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4883303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B73E8E7-2FDE-4F5C-9538-89EA0A684E8D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989115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 Click to edit Master text styles</a:t>
            </a:r>
          </a:p>
          <a:p>
            <a:pPr lvl="1"/>
            <a:r>
              <a:rPr lang="en-GB" altLang="en-US"/>
              <a:t> Second level</a:t>
            </a:r>
          </a:p>
          <a:p>
            <a:pPr lvl="2"/>
            <a:r>
              <a:rPr lang="en-GB" altLang="en-US"/>
              <a:t> Third level</a:t>
            </a:r>
          </a:p>
          <a:p>
            <a:pPr lvl="3"/>
            <a:r>
              <a:rPr lang="en-GB" altLang="en-US"/>
              <a:t> Fourth level</a:t>
            </a:r>
          </a:p>
          <a:p>
            <a:pPr lvl="4"/>
            <a:r>
              <a:rPr lang="en-GB" altLang="en-US"/>
              <a:t> 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fld id="{7FD26862-1CCD-4A64-A2A6-BF4086BC9D47}" type="slidenum">
              <a:rPr lang="en-GB" altLang="en-US"/>
              <a:t>‹#›</a:t>
            </a:fld>
            <a:endParaRPr lang="en-GB" altLang="en-US"/>
          </a:p>
        </p:txBody>
      </p:sp>
      <p:sp>
        <p:nvSpPr>
          <p:cNvPr id="8" name="fr" descr=" 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en-GB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 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90E998-9341-40A7-5DA5-F14B0D4ECBD1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3790125" y="6642100"/>
            <a:ext cx="162083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CH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WIPO FOR OFFICIAL USE ONLY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po.int/covid19-policy-tracker/#/covid19-policy-tracker/ipo-operations" TargetMode="External"/><Relationship Id="rId2" Type="http://schemas.openxmlformats.org/officeDocument/2006/relationships/hyperlink" Target="http://www.wipo.int/pc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ipo.int/pct/dc/closeddates/faces/page/index.x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460673" y="2924944"/>
            <a:ext cx="6768752" cy="2018319"/>
          </a:xfrm>
          <a:noFill/>
        </p:spPr>
        <p:txBody>
          <a:bodyPr/>
          <a:lstStyle/>
          <a:p>
            <a:pPr eaLnBrk="1" hangingPunct="1"/>
            <a:r>
              <a:rPr kumimoji="0" lang="en-GB" altLang="en-US" sz="3000" b="1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Влияние</a:t>
            </a:r>
            <a:r>
              <a:rPr kumimoji="0" lang="en-GB" altLang="en-US" sz="3000" b="1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GB" altLang="en-US" sz="3000" b="1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санитарного</a:t>
            </a:r>
            <a:r>
              <a:rPr kumimoji="0" lang="en-GB" altLang="en-US" sz="3000" b="1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GB" altLang="en-US" sz="3000" b="1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кризиса</a:t>
            </a:r>
            <a:r>
              <a:rPr kumimoji="0" lang="en-GB" altLang="en-US" sz="3000" b="1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COVID-19</a:t>
            </a:r>
            <a:r>
              <a:rPr dirty="0"/>
              <a:t> </a:t>
            </a:r>
            <a:r>
              <a:rPr kumimoji="0" lang="en-GB" altLang="en-US" sz="3000" b="1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на</a:t>
            </a:r>
            <a:r>
              <a:rPr kumimoji="0" lang="en-GB" altLang="en-US" sz="3000" b="1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PCT</a:t>
            </a:r>
            <a:r>
              <a:rPr dirty="0"/>
              <a:t> </a:t>
            </a:r>
            <a:br>
              <a:rPr dirty="0"/>
            </a:br>
            <a:r>
              <a:rPr dirty="0"/>
              <a:t> </a:t>
            </a:r>
            <a:br>
              <a:rPr dirty="0"/>
            </a:br>
            <a:r>
              <a:rPr dirty="0"/>
              <a:t> </a:t>
            </a:r>
            <a:br>
              <a:rPr dirty="0"/>
            </a:br>
            <a:r>
              <a:rPr dirty="0"/>
              <a:t> </a:t>
            </a:r>
            <a:r>
              <a:rPr kumimoji="0" lang="en-GB" altLang="en-US" sz="3000" b="1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Вебинар</a:t>
            </a:r>
            <a:endParaRPr kumimoji="0" lang="en-GB" altLang="en-US" sz="3000" b="1" i="0" u="none" strike="noStrike" kern="1200" cap="none" spc="0" normalizeH="0" baseline="0" noProof="0" dirty="0">
              <a:highlight>
                <a:srgbClr val="000000">
                  <a:alpha val="0"/>
                </a:srgbClr>
              </a:highlight>
              <a:uLnTx/>
              <a:uFillTx/>
              <a:latin typeface="Arial"/>
              <a:ea typeface="Arial"/>
              <a:cs typeface="Arial"/>
              <a:sym typeface="Wingdings"/>
            </a:endParaRPr>
          </a:p>
        </p:txBody>
      </p:sp>
      <p:sp>
        <p:nvSpPr>
          <p:cNvPr id="3075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5186927" y="5095875"/>
            <a:ext cx="3168352" cy="349349"/>
          </a:xfrm>
          <a:noFill/>
        </p:spPr>
        <p:txBody>
          <a:bodyPr/>
          <a:lstStyle/>
          <a:p>
            <a:pPr eaLnBrk="1" hangingPunct="1"/>
            <a:r>
              <a:rPr lang="ru-RU" altLang="en-US" sz="1300" dirty="0">
                <a:solidFill>
                  <a:srgbClr val="990033"/>
                </a:solidFill>
                <a:latin typeface="Arial Black" panose="020B0A04020102020204" pitchFamily="34" charset="0"/>
              </a:rPr>
              <a:t>ВОИС, Женева, а</a:t>
            </a:r>
            <a:r>
              <a:rPr lang="en-US" altLang="en-US" sz="1300" dirty="0" err="1">
                <a:solidFill>
                  <a:srgbClr val="990033"/>
                </a:solidFill>
                <a:latin typeface="Arial Black" panose="020B0A04020102020204" pitchFamily="34" charset="0"/>
              </a:rPr>
              <a:t>прель</a:t>
            </a:r>
            <a:r>
              <a:rPr lang="en-US" altLang="en-US" sz="1300" dirty="0">
                <a:solidFill>
                  <a:srgbClr val="990033"/>
                </a:solidFill>
                <a:latin typeface="Arial Black" panose="020B0A04020102020204" pitchFamily="34" charset="0"/>
              </a:rPr>
              <a:t> 2020</a:t>
            </a:r>
          </a:p>
        </p:txBody>
      </p:sp>
      <p:pic>
        <p:nvPicPr>
          <p:cNvPr id="3076" name="Picture 10" descr="Puce-3_p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9305" y="2713744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 Box 11"/>
          <p:cNvSpPr txBox="1">
            <a:spLocks noChangeArrowheads="1"/>
          </p:cNvSpPr>
          <p:nvPr/>
        </p:nvSpPr>
        <p:spPr bwMode="auto">
          <a:xfrm>
            <a:off x="1532681" y="5270549"/>
            <a:ext cx="6011991" cy="1646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ru-RU" altLang="en-US" sz="1800" dirty="0">
                <a:solidFill>
                  <a:srgbClr val="70899B"/>
                </a:solidFill>
              </a:rPr>
              <a:t>Ольга </a:t>
            </a:r>
            <a:r>
              <a:rPr lang="ru-RU" altLang="en-US" sz="1800" dirty="0" err="1">
                <a:solidFill>
                  <a:srgbClr val="70899B"/>
                </a:solidFill>
              </a:rPr>
              <a:t>Блазер</a:t>
            </a:r>
            <a:r>
              <a:rPr lang="ru-RU" altLang="en-US" sz="1800" dirty="0">
                <a:solidFill>
                  <a:srgbClr val="70899B"/>
                </a:solidFill>
              </a:rPr>
              <a:t> </a:t>
            </a:r>
          </a:p>
          <a:p>
            <a:pPr algn="l" eaLnBrk="1" hangingPunct="1"/>
            <a:r>
              <a:rPr lang="ru-RU" altLang="en-US" dirty="0">
                <a:solidFill>
                  <a:srgbClr val="70899B"/>
                </a:solidFill>
              </a:rPr>
              <a:t>Специалист по работе с пользователями РСТ</a:t>
            </a:r>
            <a:br>
              <a:rPr lang="ru-RU" altLang="en-US" dirty="0">
                <a:solidFill>
                  <a:srgbClr val="70899B"/>
                </a:solidFill>
              </a:rPr>
            </a:br>
            <a:r>
              <a:rPr lang="ru-RU" altLang="en-US" dirty="0">
                <a:solidFill>
                  <a:srgbClr val="70899B"/>
                </a:solidFill>
              </a:rPr>
              <a:t>Отдел юридических вопросов и взаимодействия с пользователями РСТ</a:t>
            </a:r>
          </a:p>
          <a:p>
            <a:pPr algn="l" eaLnBrk="1" hangingPunct="1"/>
            <a:endParaRPr lang="en-GB" altLang="en-US" sz="1800" dirty="0">
              <a:solidFill>
                <a:srgbClr val="70899B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283" y="57703"/>
            <a:ext cx="8579296" cy="1143000"/>
          </a:xfrm>
        </p:spPr>
        <p:txBody>
          <a:bodyPr/>
          <a:lstStyle/>
          <a:p>
            <a:r>
              <a:rPr lang="en-US" sz="3200" dirty="0" err="1"/>
              <a:t>Особые</a:t>
            </a:r>
            <a:r>
              <a:rPr lang="en-US" sz="3200" dirty="0"/>
              <a:t> </a:t>
            </a:r>
            <a:r>
              <a:rPr lang="en-US" sz="3200" dirty="0" err="1"/>
              <a:t>защитные</a:t>
            </a:r>
            <a:r>
              <a:rPr lang="en-US" sz="3200" dirty="0"/>
              <a:t> </a:t>
            </a:r>
            <a:r>
              <a:rPr lang="en-US" sz="3200" dirty="0" err="1"/>
              <a:t>меры</a:t>
            </a:r>
            <a:r>
              <a:rPr lang="en-US" sz="3200" dirty="0"/>
              <a:t> </a:t>
            </a:r>
            <a:r>
              <a:rPr lang="en-US" sz="3200" dirty="0" err="1"/>
              <a:t>согласно</a:t>
            </a:r>
            <a:r>
              <a:rPr lang="en-US" sz="3200" dirty="0"/>
              <a:t> РСТ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60018"/>
            <a:ext cx="8229600" cy="4320480"/>
          </a:xfrm>
        </p:spPr>
        <p:txBody>
          <a:bodyPr/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n-US" dirty="0" err="1"/>
              <a:t>Несоблюдение</a:t>
            </a:r>
            <a:r>
              <a:rPr lang="en-US" dirty="0"/>
              <a:t> </a:t>
            </a:r>
            <a:r>
              <a:rPr lang="en-US" dirty="0" err="1"/>
              <a:t>срока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ru-RU" dirty="0" err="1"/>
              <a:t>С</a:t>
            </a:r>
            <a:r>
              <a:rPr lang="en-US" dirty="0" err="1"/>
              <a:t>татьям</a:t>
            </a:r>
            <a:r>
              <a:rPr lang="en-US" dirty="0"/>
              <a:t> 22 и 39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перехода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национальную</a:t>
            </a:r>
            <a:r>
              <a:rPr lang="en-US" dirty="0"/>
              <a:t> </a:t>
            </a:r>
            <a:r>
              <a:rPr lang="en-US" dirty="0" err="1"/>
              <a:t>фазу</a:t>
            </a:r>
            <a:endParaRPr lang="en-US" dirty="0"/>
          </a:p>
          <a:p>
            <a:pPr lvl="1">
              <a:spcBef>
                <a:spcPts val="800"/>
              </a:spcBef>
              <a:spcAft>
                <a:spcPts val="800"/>
              </a:spcAft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рассчитывать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защиту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правилу</a:t>
            </a:r>
            <a:r>
              <a:rPr lang="en-US" dirty="0"/>
              <a:t> 49.6</a:t>
            </a:r>
          </a:p>
          <a:p>
            <a:pPr lvl="1">
              <a:spcBef>
                <a:spcPts val="800"/>
              </a:spcBef>
              <a:spcAft>
                <a:spcPts val="800"/>
              </a:spcAft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lang="en-US" dirty="0" err="1"/>
              <a:t>Более</a:t>
            </a:r>
            <a:r>
              <a:rPr lang="en-US" dirty="0"/>
              <a:t> </a:t>
            </a:r>
            <a:r>
              <a:rPr lang="en-US" dirty="0" err="1"/>
              <a:t>благоприятные</a:t>
            </a:r>
            <a:r>
              <a:rPr lang="en-US" dirty="0"/>
              <a:t> </a:t>
            </a:r>
            <a:r>
              <a:rPr lang="en-US" dirty="0" err="1"/>
              <a:t>национальные</a:t>
            </a:r>
            <a:r>
              <a:rPr lang="en-US" dirty="0"/>
              <a:t> </a:t>
            </a:r>
            <a:r>
              <a:rPr lang="en-US" dirty="0" err="1"/>
              <a:t>положения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восстановления</a:t>
            </a:r>
            <a:r>
              <a:rPr lang="en-US" dirty="0"/>
              <a:t> </a:t>
            </a:r>
            <a:r>
              <a:rPr lang="en-US" dirty="0" err="1"/>
              <a:t>вашей</a:t>
            </a:r>
            <a:r>
              <a:rPr lang="en-US" dirty="0"/>
              <a:t> </a:t>
            </a:r>
            <a:r>
              <a:rPr lang="en-US" dirty="0" err="1"/>
              <a:t>международной</a:t>
            </a:r>
            <a:r>
              <a:rPr lang="en-US" dirty="0"/>
              <a:t> </a:t>
            </a:r>
            <a:r>
              <a:rPr lang="en-US" dirty="0" err="1"/>
              <a:t>заявки</a:t>
            </a:r>
            <a:r>
              <a:rPr lang="en-US" dirty="0"/>
              <a:t> </a:t>
            </a:r>
            <a:r>
              <a:rPr lang="ru-RU" dirty="0"/>
              <a:t>в </a:t>
            </a:r>
            <a:r>
              <a:rPr lang="en-US" dirty="0"/>
              <a:t>DO/EO </a:t>
            </a:r>
            <a:r>
              <a:rPr lang="ru-RU" dirty="0"/>
              <a:t>могут также применяться</a:t>
            </a:r>
            <a:endParaRPr lang="en-US" dirty="0"/>
          </a:p>
          <a:p>
            <a:pPr marL="457200" lvl="1" indent="0">
              <a:spcBef>
                <a:spcPts val="800"/>
              </a:spcBef>
              <a:spcAft>
                <a:spcPts val="800"/>
              </a:spcAft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348524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en-US" dirty="0" err="1"/>
              <a:t>Дополнительная</a:t>
            </a:r>
            <a:r>
              <a:rPr lang="en-US" dirty="0"/>
              <a:t> </a:t>
            </a:r>
            <a:r>
              <a:rPr lang="en-US" dirty="0" err="1"/>
              <a:t>информация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435280" cy="4824536"/>
          </a:xfrm>
        </p:spPr>
        <p:txBody>
          <a:bodyPr/>
          <a:lstStyle/>
          <a:p>
            <a:r>
              <a:rPr lang="en-US" dirty="0" err="1"/>
              <a:t>Последняя</a:t>
            </a:r>
            <a:r>
              <a:rPr lang="en-US" dirty="0"/>
              <a:t> </a:t>
            </a:r>
            <a:r>
              <a:rPr lang="en-US" dirty="0" err="1"/>
              <a:t>информация</a:t>
            </a:r>
            <a:r>
              <a:rPr lang="en-US" dirty="0"/>
              <a:t> </a:t>
            </a:r>
            <a:r>
              <a:rPr lang="ru-RU" dirty="0"/>
              <a:t>доступна на вкладке </a:t>
            </a:r>
            <a:r>
              <a:rPr lang="en-US" dirty="0"/>
              <a:t>«</a:t>
            </a:r>
            <a:r>
              <a:rPr lang="en-US" dirty="0" err="1"/>
              <a:t>Обновление</a:t>
            </a:r>
            <a:r>
              <a:rPr lang="en-US" dirty="0"/>
              <a:t> в </a:t>
            </a:r>
            <a:r>
              <a:rPr lang="en-US" dirty="0" err="1"/>
              <a:t>связи</a:t>
            </a:r>
            <a:r>
              <a:rPr lang="en-US" dirty="0"/>
              <a:t> с COVID-19» в </a:t>
            </a:r>
            <a:r>
              <a:rPr lang="en-US" dirty="0" err="1"/>
              <a:t>верхней</a:t>
            </a:r>
            <a:r>
              <a:rPr lang="en-US" dirty="0"/>
              <a:t> </a:t>
            </a:r>
            <a:r>
              <a:rPr lang="en-US" dirty="0" err="1"/>
              <a:t>части</a:t>
            </a:r>
            <a:r>
              <a:rPr lang="en-US" dirty="0"/>
              <a:t> </a:t>
            </a:r>
            <a:r>
              <a:rPr lang="en-US" dirty="0" err="1"/>
              <a:t>главной</a:t>
            </a:r>
            <a:r>
              <a:rPr lang="en-US" dirty="0"/>
              <a:t> </a:t>
            </a:r>
            <a:r>
              <a:rPr lang="en-US" dirty="0" err="1"/>
              <a:t>страницы</a:t>
            </a:r>
            <a:r>
              <a:rPr lang="en-US" dirty="0"/>
              <a:t> PCT:</a:t>
            </a:r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www.wipo.int/pct/</a:t>
            </a:r>
            <a:r>
              <a:rPr lang="ru-RU" dirty="0"/>
              <a:t> </a:t>
            </a:r>
            <a:endParaRPr lang="en-US" dirty="0"/>
          </a:p>
          <a:p>
            <a:r>
              <a:rPr lang="en-US" dirty="0" err="1"/>
              <a:t>Аналогичная</a:t>
            </a:r>
            <a:r>
              <a:rPr lang="en-US" dirty="0"/>
              <a:t> </a:t>
            </a:r>
            <a:r>
              <a:rPr lang="en-US" dirty="0" err="1"/>
              <a:t>информация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Мадридской</a:t>
            </a:r>
            <a:r>
              <a:rPr lang="en-US" dirty="0"/>
              <a:t> и </a:t>
            </a:r>
            <a:r>
              <a:rPr lang="en-US" dirty="0" err="1"/>
              <a:t>Гаагской</a:t>
            </a:r>
            <a:r>
              <a:rPr lang="en-US" dirty="0"/>
              <a:t> </a:t>
            </a:r>
            <a:r>
              <a:rPr lang="en-US" dirty="0" err="1"/>
              <a:t>систем</a:t>
            </a:r>
            <a:r>
              <a:rPr lang="en-US" dirty="0"/>
              <a:t> </a:t>
            </a:r>
            <a:r>
              <a:rPr lang="en-US" dirty="0" err="1"/>
              <a:t>доступна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соответствующих</a:t>
            </a:r>
            <a:r>
              <a:rPr lang="en-US" dirty="0"/>
              <a:t> </a:t>
            </a:r>
            <a:r>
              <a:rPr lang="en-US" dirty="0" err="1"/>
              <a:t>страницах</a:t>
            </a:r>
            <a:r>
              <a:rPr lang="ru-RU" dirty="0"/>
              <a:t>; ссылки на них имеются на </a:t>
            </a:r>
            <a:r>
              <a:rPr lang="en-US" dirty="0" err="1"/>
              <a:t>информационной</a:t>
            </a:r>
            <a:r>
              <a:rPr lang="en-US" dirty="0"/>
              <a:t> </a:t>
            </a:r>
            <a:r>
              <a:rPr lang="en-US" dirty="0" err="1"/>
              <a:t>странице</a:t>
            </a:r>
            <a:r>
              <a:rPr lang="en-US" dirty="0"/>
              <a:t> РСТ.</a:t>
            </a:r>
          </a:p>
          <a:p>
            <a:r>
              <a:rPr lang="ru-RU" dirty="0"/>
              <a:t>Инструмент для мониторинга информации о политике в области ИС в условиях пандемии </a:t>
            </a:r>
            <a:r>
              <a:rPr lang="en-US" sz="2200" dirty="0"/>
              <a:t>COVID-19</a:t>
            </a:r>
            <a:r>
              <a:rPr lang="ru-RU" sz="2200"/>
              <a:t>:</a:t>
            </a:r>
            <a:r>
              <a:rPr lang="en-US"/>
              <a:t> </a:t>
            </a:r>
            <a:r>
              <a:rPr lang="en-US" dirty="0">
                <a:hlinkClick r:id="rId3"/>
              </a:rPr>
              <a:t>https://www.wipo.int/covid19-policy-tracker/#/covid19-policy-tracker/ipo-operations</a:t>
            </a:r>
            <a:r>
              <a:rPr lang="ru-RU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21517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Текущая ситуация (1)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700809"/>
            <a:ext cx="8229600" cy="4716644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По-прежнему</a:t>
            </a:r>
            <a:r>
              <a:rPr lang="en-US" altLang="en-US" dirty="0"/>
              <a:t> </a:t>
            </a:r>
            <a:r>
              <a:rPr lang="en-US" altLang="en-US" dirty="0" err="1"/>
              <a:t>ли</a:t>
            </a:r>
            <a:r>
              <a:rPr lang="en-US" altLang="en-US" dirty="0"/>
              <a:t> </a:t>
            </a:r>
            <a:r>
              <a:rPr lang="en-US" altLang="en-US" dirty="0" err="1"/>
              <a:t>работают</a:t>
            </a:r>
            <a:r>
              <a:rPr lang="en-US" altLang="en-US" dirty="0"/>
              <a:t> </a:t>
            </a:r>
            <a:r>
              <a:rPr lang="en-US" altLang="en-US" dirty="0" err="1"/>
              <a:t>Получающие</a:t>
            </a:r>
            <a:r>
              <a:rPr lang="en-US" altLang="en-US" dirty="0"/>
              <a:t> </a:t>
            </a:r>
            <a:r>
              <a:rPr lang="en-US" altLang="en-US" dirty="0" err="1"/>
              <a:t>ведомства</a:t>
            </a:r>
            <a:r>
              <a:rPr lang="en-US" altLang="en-US" dirty="0"/>
              <a:t>  (RO)?</a:t>
            </a:r>
          </a:p>
          <a:p>
            <a:pPr lvl="1">
              <a:buClr>
                <a:srgbClr val="7E0000"/>
              </a:buClr>
              <a:buFont typeface="Wingdings" panose="05000000000000000000" pitchFamily="2" charset="2"/>
              <a:buChar char="q"/>
            </a:pPr>
            <a:r>
              <a:rPr lang="en-US" altLang="en-US" dirty="0" err="1"/>
              <a:t>Большинство</a:t>
            </a:r>
            <a:r>
              <a:rPr lang="en-US" altLang="en-US" dirty="0"/>
              <a:t> RO </a:t>
            </a:r>
            <a:r>
              <a:rPr lang="en-US" altLang="en-US" dirty="0" err="1"/>
              <a:t>остаются</a:t>
            </a:r>
            <a:r>
              <a:rPr lang="en-US" altLang="en-US" dirty="0"/>
              <a:t> </a:t>
            </a:r>
            <a:r>
              <a:rPr lang="en-US" altLang="en-US" dirty="0" err="1"/>
              <a:t>открыты</a:t>
            </a:r>
            <a:r>
              <a:rPr lang="en-US" altLang="en-US" dirty="0"/>
              <a:t> (</a:t>
            </a:r>
            <a:r>
              <a:rPr lang="en-US" altLang="en-US" dirty="0" err="1"/>
              <a:t>включая</a:t>
            </a:r>
            <a:r>
              <a:rPr lang="en-US" altLang="en-US" dirty="0"/>
              <a:t> RO/IB) </a:t>
            </a:r>
            <a:r>
              <a:rPr lang="en-US" altLang="en-US" dirty="0" err="1"/>
              <a:t>для</a:t>
            </a:r>
            <a:r>
              <a:rPr lang="en-US" altLang="en-US" dirty="0"/>
              <a:t> </a:t>
            </a:r>
            <a:r>
              <a:rPr lang="en-US" altLang="en-US" dirty="0" err="1"/>
              <a:t>подачи</a:t>
            </a:r>
            <a:r>
              <a:rPr lang="en-US" altLang="en-US" dirty="0"/>
              <a:t> </a:t>
            </a:r>
            <a:r>
              <a:rPr lang="en-US" altLang="en-US" dirty="0" err="1"/>
              <a:t>международных</a:t>
            </a:r>
            <a:r>
              <a:rPr lang="en-US" altLang="en-US" dirty="0"/>
              <a:t> </a:t>
            </a:r>
            <a:r>
              <a:rPr lang="en-US" altLang="en-US" dirty="0" err="1"/>
              <a:t>заявок</a:t>
            </a:r>
            <a:endParaRPr lang="en-US" altLang="en-US" dirty="0"/>
          </a:p>
          <a:p>
            <a:pPr lvl="1">
              <a:buClr>
                <a:srgbClr val="7E0000"/>
              </a:buClr>
              <a:buFont typeface="Wingdings" panose="05000000000000000000" pitchFamily="2" charset="2"/>
              <a:buChar char="q"/>
            </a:pPr>
            <a:r>
              <a:rPr lang="en-US" altLang="en-US" dirty="0" err="1"/>
              <a:t>Некоторые</a:t>
            </a:r>
            <a:r>
              <a:rPr lang="en-US" altLang="en-US" dirty="0"/>
              <a:t> RO </a:t>
            </a:r>
            <a:r>
              <a:rPr lang="en-US" altLang="en-US" dirty="0" err="1"/>
              <a:t>принимают</a:t>
            </a:r>
            <a:r>
              <a:rPr lang="en-US" altLang="en-US" dirty="0"/>
              <a:t> </a:t>
            </a:r>
            <a:r>
              <a:rPr lang="en-US" altLang="en-US" dirty="0" err="1"/>
              <a:t>международные</a:t>
            </a:r>
            <a:r>
              <a:rPr lang="en-US" altLang="en-US" dirty="0"/>
              <a:t> </a:t>
            </a:r>
            <a:r>
              <a:rPr lang="en-US" altLang="en-US" dirty="0" err="1"/>
              <a:t>заявки</a:t>
            </a:r>
            <a:r>
              <a:rPr lang="en-US" altLang="en-US" dirty="0"/>
              <a:t> </a:t>
            </a:r>
            <a:r>
              <a:rPr lang="en-US" altLang="en-US" dirty="0" err="1"/>
              <a:t>только</a:t>
            </a:r>
            <a:r>
              <a:rPr lang="en-US" altLang="en-US" dirty="0"/>
              <a:t> в </a:t>
            </a:r>
            <a:r>
              <a:rPr lang="en-US" altLang="en-US" dirty="0" err="1"/>
              <a:t>электронной</a:t>
            </a:r>
            <a:r>
              <a:rPr lang="en-US" altLang="en-US" dirty="0"/>
              <a:t> </a:t>
            </a:r>
            <a:r>
              <a:rPr lang="en-US" altLang="en-US" dirty="0" err="1"/>
              <a:t>форме</a:t>
            </a:r>
            <a:endParaRPr lang="en-US" altLang="en-US" dirty="0"/>
          </a:p>
          <a:p>
            <a:pPr lvl="1">
              <a:buClr>
                <a:srgbClr val="7E0000"/>
              </a:buClr>
              <a:buFont typeface="Wingdings" panose="05000000000000000000" pitchFamily="2" charset="2"/>
              <a:buChar char="q"/>
            </a:pP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Некоторые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lang="en-US" altLang="en-US" dirty="0"/>
              <a:t>RO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не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открыты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для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приема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заявок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(</a:t>
            </a:r>
            <a:r>
              <a:rPr kumimoji="0" lang="en-US" altLang="en-US" sz="24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см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. </a:t>
            </a:r>
            <a:r>
              <a:rPr dirty="0"/>
              <a:t> 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  <a:hlinkClick r:id="rId2"/>
              </a:rPr>
              <a:t>https://www.wipo.int/pct/dc/closeddates/faces/page/index.xhtml</a:t>
            </a:r>
            <a:r>
              <a:rPr dirty="0"/>
              <a:t> </a:t>
            </a:r>
            <a:r>
              <a:rPr kumimoji="0" lang="en-US" altLang="en-US" sz="24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) </a:t>
            </a:r>
          </a:p>
          <a:p>
            <a:pPr marL="0" indent="0">
              <a:buNone/>
            </a:pPr>
            <a:endParaRPr lang="en-US" altLang="en-US" dirty="0"/>
          </a:p>
          <a:p>
            <a:pPr lvl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Текущая ситуация (2)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340768"/>
            <a:ext cx="8280920" cy="5256584"/>
          </a:xfrm>
        </p:spPr>
        <p:txBody>
          <a:bodyPr/>
          <a:lstStyle/>
          <a:p>
            <a:pPr eaLnBrk="1" hangingPunct="1"/>
            <a:r>
              <a:rPr lang="en-US" altLang="en-US" sz="2200" dirty="0" err="1"/>
              <a:t>Влияние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на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количество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поданных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международных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заявок</a:t>
            </a:r>
            <a:endParaRPr lang="en-US" altLang="en-US" sz="2200" dirty="0"/>
          </a:p>
          <a:p>
            <a:pPr lvl="1">
              <a:buClr>
                <a:srgbClr val="820019"/>
              </a:buClr>
              <a:buFont typeface="Wingdings" panose="05000000000000000000" pitchFamily="2" charset="2"/>
              <a:buChar char="q"/>
            </a:pPr>
            <a:r>
              <a:rPr lang="en-US" altLang="en-US" sz="2200" dirty="0" err="1"/>
              <a:t>Пока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не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известно</a:t>
            </a:r>
            <a:endParaRPr lang="en-US" altLang="en-US" sz="2200" dirty="0"/>
          </a:p>
          <a:p>
            <a:pPr lvl="1">
              <a:buClr>
                <a:srgbClr val="820019"/>
              </a:buClr>
              <a:buFont typeface="Wingdings" panose="05000000000000000000" pitchFamily="2" charset="2"/>
              <a:buChar char="q"/>
            </a:pPr>
            <a:r>
              <a:rPr lang="en-US" altLang="en-US" sz="2200" dirty="0" err="1"/>
              <a:t>Возможно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снижение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числа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подач</a:t>
            </a:r>
            <a:endParaRPr lang="en-US" altLang="en-US" sz="2200" dirty="0"/>
          </a:p>
          <a:p>
            <a:pPr marL="457200" lvl="1" indent="0">
              <a:buNone/>
            </a:pPr>
            <a:endParaRPr lang="en-US" altLang="en-US" sz="2200" dirty="0"/>
          </a:p>
          <a:p>
            <a:r>
              <a:rPr lang="en-US" altLang="en-US" sz="2200" dirty="0" err="1"/>
              <a:t>Нарушение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работы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почтовых</a:t>
            </a:r>
            <a:r>
              <a:rPr lang="en-US" altLang="en-US" sz="2200" dirty="0"/>
              <a:t> и </a:t>
            </a:r>
            <a:r>
              <a:rPr lang="en-US" altLang="en-US" sz="2200" dirty="0" err="1"/>
              <a:t>частных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служб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доставки</a:t>
            </a:r>
            <a:endParaRPr lang="en-US" altLang="en-US" sz="2200" dirty="0"/>
          </a:p>
          <a:p>
            <a:pPr lvl="1"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lang="en-US" altLang="en-US" sz="2200" dirty="0" err="1"/>
              <a:t>Доставка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почты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нарушена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во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многих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странах</a:t>
            </a:r>
            <a:endParaRPr lang="en-US" altLang="en-US" sz="2200" dirty="0"/>
          </a:p>
          <a:p>
            <a:pPr lvl="1"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lang="en-US" altLang="en-US" sz="2200" dirty="0" err="1"/>
              <a:t>Частные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службы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доставки</a:t>
            </a:r>
            <a:r>
              <a:rPr lang="en-US" altLang="en-US" sz="2200" dirty="0"/>
              <a:t>: </a:t>
            </a:r>
            <a:r>
              <a:rPr lang="en-US" altLang="en-US" sz="2200" dirty="0" err="1"/>
              <a:t>также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пострадали</a:t>
            </a:r>
            <a:endParaRPr lang="en-US" altLang="en-US" sz="2200" dirty="0"/>
          </a:p>
          <a:p>
            <a:pPr marL="457200" lvl="1" indent="0">
              <a:buNone/>
            </a:pPr>
            <a:endParaRPr lang="en-US" altLang="en-US" sz="2200" dirty="0"/>
          </a:p>
          <a:p>
            <a:r>
              <a:rPr lang="en-US" altLang="en-US" sz="2200" dirty="0" err="1"/>
              <a:t>Ситуация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меняется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ежедневно</a:t>
            </a:r>
            <a:r>
              <a:rPr lang="en-US" altLang="en-US" sz="2200" dirty="0"/>
              <a:t>; </a:t>
            </a:r>
            <a:r>
              <a:rPr lang="en-US" altLang="en-US" sz="2200" dirty="0" err="1"/>
              <a:t>продолжайте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внимательно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следить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за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ситуацией</a:t>
            </a:r>
            <a:r>
              <a:rPr lang="en-US" altLang="en-US" sz="2200" dirty="0"/>
              <a:t> в </a:t>
            </a:r>
            <a:r>
              <a:rPr lang="en-US" altLang="en-US" sz="2200" dirty="0" err="1"/>
              <a:t>Вашей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стране</a:t>
            </a:r>
            <a:endParaRPr lang="en-US" altLang="en-US" sz="2200" dirty="0"/>
          </a:p>
          <a:p>
            <a:pPr marL="0" indent="0">
              <a:buNone/>
            </a:pPr>
            <a:endParaRPr lang="en-US" altLang="en-US" sz="2200" dirty="0"/>
          </a:p>
          <a:p>
            <a:pPr lvl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6127597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Текущая</a:t>
            </a:r>
            <a:r>
              <a:rPr lang="en-US" altLang="en-US" dirty="0"/>
              <a:t> </a:t>
            </a:r>
            <a:r>
              <a:rPr lang="en-US" altLang="en-US" dirty="0" err="1"/>
              <a:t>ситуация</a:t>
            </a:r>
            <a:r>
              <a:rPr lang="en-US" altLang="en-US" dirty="0"/>
              <a:t> </a:t>
            </a:r>
            <a:br>
              <a:rPr lang="ru-RU" altLang="en-US" dirty="0"/>
            </a:br>
            <a:r>
              <a:rPr lang="en-US" altLang="en-US" dirty="0"/>
              <a:t>в М</a:t>
            </a:r>
            <a:r>
              <a:rPr lang="ru-RU" altLang="en-US" dirty="0" err="1"/>
              <a:t>еждународном</a:t>
            </a:r>
            <a:r>
              <a:rPr lang="ru-RU" altLang="en-US" dirty="0"/>
              <a:t> бюро (МБ)</a:t>
            </a:r>
            <a:r>
              <a:rPr lang="en-US" altLang="en-US" dirty="0"/>
              <a:t> (1)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6792"/>
            <a:ext cx="8229600" cy="5040560"/>
          </a:xfrm>
        </p:spPr>
        <p:txBody>
          <a:bodyPr/>
          <a:lstStyle/>
          <a:p>
            <a:pPr marL="342900" lvl="1" indent="-342900"/>
            <a:r>
              <a:rPr lang="en-US" sz="2000" dirty="0" err="1"/>
              <a:t>Почти</a:t>
            </a:r>
            <a:r>
              <a:rPr lang="en-US" sz="2000" dirty="0"/>
              <a:t> </a:t>
            </a:r>
            <a:r>
              <a:rPr lang="en-US" sz="2000" dirty="0" err="1"/>
              <a:t>весь</a:t>
            </a:r>
            <a:r>
              <a:rPr lang="en-US" sz="2000" dirty="0"/>
              <a:t> </a:t>
            </a:r>
            <a:r>
              <a:rPr lang="en-US" sz="2000" dirty="0" err="1"/>
              <a:t>персонал</a:t>
            </a:r>
            <a:r>
              <a:rPr lang="en-US" sz="2000" dirty="0"/>
              <a:t> </a:t>
            </a:r>
            <a:r>
              <a:rPr lang="en-US" sz="2000" dirty="0" err="1"/>
              <a:t>работает</a:t>
            </a:r>
            <a:r>
              <a:rPr lang="en-US" sz="2000" dirty="0"/>
              <a:t> </a:t>
            </a:r>
            <a:r>
              <a:rPr lang="en-US" sz="2000" dirty="0" err="1"/>
              <a:t>удаленно</a:t>
            </a:r>
            <a:r>
              <a:rPr lang="en-US" sz="2000" dirty="0"/>
              <a:t> - </a:t>
            </a:r>
            <a:r>
              <a:rPr lang="en-US" sz="2000" dirty="0" err="1"/>
              <a:t>большинство</a:t>
            </a:r>
            <a:r>
              <a:rPr lang="en-US" sz="2000" dirty="0"/>
              <a:t> </a:t>
            </a:r>
            <a:r>
              <a:rPr lang="en-US" sz="2000" dirty="0" err="1"/>
              <a:t>услуг</a:t>
            </a:r>
            <a:r>
              <a:rPr lang="en-US" sz="2000" dirty="0"/>
              <a:t> </a:t>
            </a:r>
            <a:r>
              <a:rPr lang="en-US" sz="2000" dirty="0" err="1"/>
              <a:t>предоставляются</a:t>
            </a:r>
            <a:r>
              <a:rPr lang="en-US" sz="2000" dirty="0"/>
              <a:t> в </a:t>
            </a:r>
            <a:r>
              <a:rPr lang="en-US" sz="2000" dirty="0" err="1"/>
              <a:t>обычном</a:t>
            </a:r>
            <a:r>
              <a:rPr lang="en-US" sz="2000" dirty="0"/>
              <a:t> </a:t>
            </a:r>
            <a:r>
              <a:rPr lang="en-US" sz="2000" dirty="0" err="1"/>
              <a:t>режиме</a:t>
            </a:r>
            <a:endParaRPr lang="en-US" sz="2000" dirty="0"/>
          </a:p>
          <a:p>
            <a:r>
              <a:rPr lang="en-US" altLang="en-US" sz="2000" dirty="0"/>
              <a:t>RO/IB </a:t>
            </a:r>
            <a:r>
              <a:rPr lang="en-US" altLang="en-US" sz="2000" dirty="0" err="1"/>
              <a:t>открыто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для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приема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международных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заявок</a:t>
            </a:r>
            <a:endParaRPr lang="en-US" altLang="en-US" sz="2000" dirty="0"/>
          </a:p>
          <a:p>
            <a:pPr lvl="1"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lang="en-US" altLang="en-US" sz="2000" dirty="0" err="1"/>
              <a:t>Оптимально</a:t>
            </a:r>
            <a:r>
              <a:rPr lang="en-US" altLang="en-US" sz="2000" dirty="0"/>
              <a:t> - </a:t>
            </a:r>
            <a:r>
              <a:rPr lang="en-US" altLang="en-US" sz="2000" dirty="0" err="1"/>
              <a:t>посредством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электронной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подачи</a:t>
            </a:r>
            <a:r>
              <a:rPr lang="en-US" altLang="en-US" sz="2000" dirty="0"/>
              <a:t> </a:t>
            </a:r>
            <a:br>
              <a:rPr lang="en-US" altLang="en-US" sz="2000" dirty="0"/>
            </a:br>
            <a:r>
              <a:rPr lang="en-US" altLang="en-US" sz="2000" dirty="0"/>
              <a:t>(</a:t>
            </a:r>
            <a:r>
              <a:rPr lang="en-US" altLang="en-US" sz="2000" dirty="0" err="1"/>
              <a:t>ePCT</a:t>
            </a:r>
            <a:r>
              <a:rPr lang="en-US" altLang="en-US" sz="2000" dirty="0"/>
              <a:t>, PCT SAFE)</a:t>
            </a:r>
          </a:p>
          <a:p>
            <a:pPr lvl="1"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lang="en-US" altLang="en-US" sz="2000" dirty="0" err="1"/>
              <a:t>Если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это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невозможно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воспользуйтесь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Службой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резервной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загрузки</a:t>
            </a:r>
            <a:endParaRPr lang="en-US" altLang="en-US" sz="2000" dirty="0"/>
          </a:p>
          <a:p>
            <a:pPr lvl="1"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lang="en-US" altLang="en-US" sz="2000" dirty="0" err="1"/>
              <a:t>Если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ничего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другого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не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возможно</a:t>
            </a:r>
            <a:r>
              <a:rPr lang="en-US" altLang="en-US" sz="2000" dirty="0"/>
              <a:t>: </a:t>
            </a:r>
            <a:r>
              <a:rPr lang="en-US" altLang="en-US" sz="2000" dirty="0" err="1"/>
              <a:t>подача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по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факсу</a:t>
            </a:r>
            <a:r>
              <a:rPr lang="en-US" altLang="en-US" sz="2000" dirty="0"/>
              <a:t> - </a:t>
            </a:r>
            <a:r>
              <a:rPr lang="en-US" altLang="en-US" sz="2000" dirty="0" err="1"/>
              <a:t>самый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последний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вариант</a:t>
            </a:r>
            <a:endParaRPr lang="en-US" altLang="en-US" sz="2000" dirty="0"/>
          </a:p>
          <a:p>
            <a:pPr lvl="1"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lang="en-US" altLang="en-US" sz="2000" dirty="0" err="1"/>
              <a:t>Следует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избегать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подачи</a:t>
            </a:r>
            <a:r>
              <a:rPr lang="en-US" altLang="en-US" sz="2000" dirty="0"/>
              <a:t> в </a:t>
            </a:r>
            <a:r>
              <a:rPr lang="en-US" altLang="en-US" sz="2000" dirty="0" err="1"/>
              <a:t>бумажной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форме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из-за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нарушения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работы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почтовых</a:t>
            </a:r>
            <a:r>
              <a:rPr lang="en-US" altLang="en-US" sz="2000" dirty="0"/>
              <a:t> и </a:t>
            </a:r>
            <a:r>
              <a:rPr lang="en-US" altLang="en-US" sz="2000" dirty="0" err="1"/>
              <a:t>частных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служб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доставки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во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многих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странах</a:t>
            </a:r>
            <a:r>
              <a:rPr lang="en-US" altLang="en-US" sz="2000" dirty="0"/>
              <a:t>.</a:t>
            </a:r>
          </a:p>
          <a:p>
            <a:r>
              <a:rPr lang="en-US" altLang="en-US" sz="2000" dirty="0"/>
              <a:t>В </a:t>
            </a:r>
            <a:r>
              <a:rPr lang="en-US" altLang="en-US" sz="2000" dirty="0" err="1"/>
              <a:t>общем</a:t>
            </a:r>
            <a:r>
              <a:rPr lang="en-US" altLang="en-US" sz="2000" dirty="0"/>
              <a:t> и </a:t>
            </a:r>
            <a:r>
              <a:rPr lang="en-US" altLang="en-US" sz="2000" dirty="0" err="1"/>
              <a:t>целом</a:t>
            </a:r>
            <a:r>
              <a:rPr lang="en-US" altLang="en-US" sz="2000" dirty="0"/>
              <a:t>, МБ </a:t>
            </a:r>
            <a:r>
              <a:rPr lang="en-US" altLang="en-US" sz="2000" dirty="0" err="1"/>
              <a:t>обеспечи</a:t>
            </a:r>
            <a:r>
              <a:rPr lang="ru-RU" altLang="en-US" sz="2000" dirty="0" err="1"/>
              <a:t>вает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обработку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международных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заявок</a:t>
            </a:r>
            <a:endParaRPr lang="en-US" altLang="en-US" sz="2000" dirty="0"/>
          </a:p>
          <a:p>
            <a:pPr marL="457200" lvl="1" indent="0"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1382519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82685" y="12507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Текущая</a:t>
            </a:r>
            <a:r>
              <a:rPr lang="en-US" altLang="en-US" dirty="0"/>
              <a:t> </a:t>
            </a:r>
            <a:r>
              <a:rPr lang="en-US" altLang="en-US" dirty="0" err="1"/>
              <a:t>ситуация</a:t>
            </a:r>
            <a:r>
              <a:rPr lang="en-US" altLang="en-US" dirty="0"/>
              <a:t> в МБ (2)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268760"/>
            <a:ext cx="8229600" cy="5040560"/>
          </a:xfrm>
        </p:spPr>
        <p:txBody>
          <a:bodyPr/>
          <a:lstStyle/>
          <a:p>
            <a:r>
              <a:rPr lang="en-US" altLang="en-US" sz="2000" dirty="0" err="1"/>
              <a:t>Формы</a:t>
            </a:r>
            <a:r>
              <a:rPr lang="en-US" altLang="en-US" sz="2000" dirty="0"/>
              <a:t> и </a:t>
            </a:r>
            <a:r>
              <a:rPr lang="ru-RU" altLang="en-US" sz="2000" dirty="0"/>
              <a:t>уведомления </a:t>
            </a:r>
            <a:r>
              <a:rPr lang="en-US" altLang="en-US" sz="2000" dirty="0"/>
              <a:t>в </a:t>
            </a:r>
            <a:r>
              <a:rPr lang="en-US" altLang="en-US" sz="2000" dirty="0" err="1"/>
              <a:t>настоящее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время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предоставляются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заявителям</a:t>
            </a:r>
            <a:r>
              <a:rPr lang="en-US" altLang="en-US" sz="2000" dirty="0"/>
              <a:t> и </a:t>
            </a:r>
            <a:r>
              <a:rPr lang="en-US" altLang="en-US" sz="2000" dirty="0" err="1"/>
              <a:t>Ведомствам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только</a:t>
            </a:r>
            <a:r>
              <a:rPr lang="en-US" altLang="en-US" sz="2000" dirty="0"/>
              <a:t> в </a:t>
            </a:r>
            <a:r>
              <a:rPr lang="en-US" altLang="en-US" sz="2000" dirty="0" err="1"/>
              <a:t>электронном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виде</a:t>
            </a:r>
            <a:r>
              <a:rPr lang="en-US" altLang="en-US" sz="2000" dirty="0"/>
              <a:t>.</a:t>
            </a:r>
          </a:p>
          <a:p>
            <a:pPr lvl="1"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lang="en-US" altLang="en-US" sz="2000" dirty="0" err="1"/>
              <a:t>Формы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доступ</a:t>
            </a:r>
            <a:r>
              <a:rPr lang="ru-RU" altLang="en-US" sz="2000" dirty="0"/>
              <a:t>ны</a:t>
            </a:r>
            <a:r>
              <a:rPr lang="en-US" altLang="en-US" sz="2000" dirty="0"/>
              <a:t> в </a:t>
            </a:r>
            <a:r>
              <a:rPr lang="en-US" altLang="en-US" sz="2000" dirty="0" err="1"/>
              <a:t>ePCT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или</a:t>
            </a:r>
            <a:r>
              <a:rPr lang="en-US" altLang="en-US" sz="2000" dirty="0"/>
              <a:t> (</a:t>
            </a:r>
            <a:r>
              <a:rPr lang="en-US" altLang="en-US" sz="2000" dirty="0" err="1"/>
              <a:t>после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публикации</a:t>
            </a:r>
            <a:r>
              <a:rPr lang="en-US" altLang="en-US" sz="2000" dirty="0"/>
              <a:t>) </a:t>
            </a:r>
            <a:r>
              <a:rPr lang="ru-RU" altLang="en-US" sz="2000" dirty="0"/>
              <a:t>на</a:t>
            </a:r>
            <a:r>
              <a:rPr lang="en-US" altLang="en-US" sz="2000" dirty="0"/>
              <a:t> PATENTSCOPE</a:t>
            </a:r>
          </a:p>
          <a:p>
            <a:pPr lvl="1"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lang="en-US" altLang="en-US" sz="2000" dirty="0" err="1"/>
              <a:t>Формы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отправляются</a:t>
            </a:r>
            <a:r>
              <a:rPr lang="en-US" altLang="en-US" sz="2000" dirty="0"/>
              <a:t> в </a:t>
            </a:r>
            <a:r>
              <a:rPr lang="en-US" altLang="en-US" sz="2000" dirty="0" err="1"/>
              <a:t>виде</a:t>
            </a:r>
            <a:r>
              <a:rPr lang="en-US" altLang="en-US" sz="2000" dirty="0"/>
              <a:t> PDF-</a:t>
            </a:r>
            <a:r>
              <a:rPr lang="en-US" altLang="en-US" sz="2000" dirty="0" err="1"/>
              <a:t>вложений</a:t>
            </a:r>
            <a:endParaRPr lang="en-US" altLang="en-US" sz="2000" dirty="0"/>
          </a:p>
          <a:p>
            <a:pPr lvl="1"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lang="en-US" altLang="en-US" sz="2000" dirty="0" err="1"/>
              <a:t>Приоритетные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документы</a:t>
            </a:r>
            <a:r>
              <a:rPr lang="en-US" altLang="en-US" sz="2000" dirty="0"/>
              <a:t> и </a:t>
            </a:r>
            <a:r>
              <a:rPr lang="en-US" altLang="en-US" sz="2000" dirty="0" err="1"/>
              <a:t>заверенные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копии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документов</a:t>
            </a:r>
            <a:r>
              <a:rPr lang="ru-RU" altLang="en-US" sz="2000" dirty="0"/>
              <a:t>, находящихся в </a:t>
            </a:r>
            <a:r>
              <a:rPr lang="en-US" altLang="en-US" sz="2000" dirty="0"/>
              <a:t>МБ </a:t>
            </a:r>
            <a:r>
              <a:rPr lang="en-US" altLang="en-US" sz="2000" dirty="0" err="1"/>
              <a:t>оформляются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только</a:t>
            </a:r>
            <a:r>
              <a:rPr lang="en-US" altLang="en-US" sz="2000" dirty="0"/>
              <a:t> в </a:t>
            </a:r>
            <a:r>
              <a:rPr lang="en-US" altLang="en-US" sz="2000" dirty="0" err="1"/>
              <a:t>электронном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виде</a:t>
            </a:r>
            <a:endParaRPr lang="en-US" altLang="en-US" sz="2000" dirty="0"/>
          </a:p>
          <a:p>
            <a:pPr lvl="1"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lang="en-US" altLang="en-US" sz="2000" dirty="0" err="1"/>
              <a:t>Насколько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это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возможно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пользуйтесь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услугами</a:t>
            </a:r>
            <a:r>
              <a:rPr lang="en-US" altLang="en-US" sz="2000" dirty="0"/>
              <a:t> </a:t>
            </a:r>
            <a:r>
              <a:rPr lang="ru-RU" altLang="en-US" sz="2000" dirty="0"/>
              <a:t>цифровой библиотеки</a:t>
            </a:r>
            <a:r>
              <a:rPr lang="en-US" altLang="en-US" sz="2000" dirty="0"/>
              <a:t> (DAS)</a:t>
            </a:r>
          </a:p>
          <a:p>
            <a:pPr lvl="1"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lang="en-US" altLang="en-US" sz="2000" dirty="0" err="1"/>
              <a:t>Заявителям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нужно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предоставить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адреса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электронной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почты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если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этого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ещё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не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сделано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чтобы</a:t>
            </a:r>
            <a:r>
              <a:rPr lang="en-US" altLang="en-US" sz="2000" dirty="0"/>
              <a:t> МБ </a:t>
            </a:r>
            <a:r>
              <a:rPr lang="en-US" altLang="en-US" sz="2000" dirty="0" err="1"/>
              <a:t>смогло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отправлять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формы</a:t>
            </a:r>
            <a:r>
              <a:rPr lang="en-US" altLang="en-US" sz="2000" dirty="0"/>
              <a:t> и </a:t>
            </a:r>
            <a:r>
              <a:rPr lang="en-US" altLang="en-US" sz="2000" dirty="0" err="1"/>
              <a:t>другие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сообщения</a:t>
            </a:r>
            <a:r>
              <a:rPr lang="en-US" altLang="en-US" sz="2000" dirty="0"/>
              <a:t> в </a:t>
            </a:r>
            <a:r>
              <a:rPr lang="en-US" altLang="en-US" sz="2000" dirty="0" err="1"/>
              <a:t>виде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вложений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электронной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почты</a:t>
            </a:r>
            <a:r>
              <a:rPr lang="en-US" altLang="en-US" sz="2000" dirty="0"/>
              <a:t> (https://www.wipo.int/pct/en/news/2020/ news_0008.html)</a:t>
            </a:r>
          </a:p>
          <a:p>
            <a:pPr lvl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4625207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Текущая ситуация в МБ (3)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2321" y="1412776"/>
            <a:ext cx="8229600" cy="4352925"/>
          </a:xfrm>
        </p:spPr>
        <p:txBody>
          <a:bodyPr/>
          <a:lstStyle/>
          <a:p>
            <a:r>
              <a:rPr lang="en-US" altLang="en-US" sz="2000" dirty="0" err="1"/>
              <a:t>Представление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документов</a:t>
            </a:r>
            <a:r>
              <a:rPr lang="en-US" altLang="en-US" sz="2000" dirty="0"/>
              <a:t> в МБ:</a:t>
            </a:r>
          </a:p>
          <a:p>
            <a:pPr lvl="1"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lang="en-US" altLang="en-US" sz="2000" dirty="0" err="1"/>
              <a:t>Желательно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только</a:t>
            </a:r>
            <a:r>
              <a:rPr lang="en-US" altLang="en-US" sz="2000" dirty="0"/>
              <a:t> в </a:t>
            </a:r>
            <a:r>
              <a:rPr lang="en-US" altLang="en-US" sz="2000" dirty="0" err="1"/>
              <a:t>электронном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виде</a:t>
            </a:r>
            <a:r>
              <a:rPr lang="en-US" altLang="en-US" sz="2000" dirty="0"/>
              <a:t>:</a:t>
            </a:r>
          </a:p>
          <a:p>
            <a:pPr lvl="2">
              <a:buClr>
                <a:srgbClr val="86001A"/>
              </a:buClr>
              <a:buFont typeface="Wingdings" panose="05000000000000000000" pitchFamily="2" charset="2"/>
              <a:buChar char="§"/>
            </a:pPr>
            <a:r>
              <a:rPr lang="en-US" altLang="en-US" sz="2000" dirty="0"/>
              <a:t> </a:t>
            </a:r>
            <a:r>
              <a:rPr lang="en-US" altLang="en-US" sz="2000" dirty="0" err="1"/>
              <a:t>ePCT</a:t>
            </a:r>
            <a:r>
              <a:rPr lang="en-US" altLang="en-US" sz="2000" dirty="0"/>
              <a:t> (</a:t>
            </a:r>
            <a:r>
              <a:rPr lang="en-US" altLang="en-US" sz="2000" dirty="0" err="1"/>
              <a:t>со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строгой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проверкой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подлинности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или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без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нее</a:t>
            </a:r>
            <a:r>
              <a:rPr lang="en-US" altLang="en-US" sz="2000" dirty="0"/>
              <a:t>)</a:t>
            </a:r>
          </a:p>
          <a:p>
            <a:pPr lvl="2">
              <a:buClr>
                <a:srgbClr val="86001A"/>
              </a:buClr>
              <a:buFont typeface="Wingdings" panose="05000000000000000000" pitchFamily="2" charset="2"/>
              <a:buChar char="§"/>
            </a:pPr>
            <a:r>
              <a:rPr lang="en-US" altLang="en-US" sz="2000" dirty="0"/>
              <a:t> </a:t>
            </a:r>
            <a:r>
              <a:rPr lang="en-US" altLang="en-US" sz="2000" dirty="0" err="1"/>
              <a:t>Служба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резервной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загрузки</a:t>
            </a:r>
            <a:endParaRPr lang="en-US" altLang="en-US" sz="2000" dirty="0"/>
          </a:p>
          <a:p>
            <a:pPr lvl="2">
              <a:buClr>
                <a:srgbClr val="86001A"/>
              </a:buClr>
              <a:buFont typeface="Wingdings" panose="05000000000000000000" pitchFamily="2" charset="2"/>
              <a:buChar char="§"/>
            </a:pPr>
            <a:r>
              <a:rPr lang="en-US" altLang="en-US" sz="2000" dirty="0"/>
              <a:t> </a:t>
            </a:r>
            <a:r>
              <a:rPr lang="en-US" altLang="en-US" sz="2000" dirty="0" err="1"/>
              <a:t>Факс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если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всё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остальное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не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работает</a:t>
            </a:r>
            <a:endParaRPr lang="en-US" altLang="en-US" sz="2000" dirty="0"/>
          </a:p>
          <a:p>
            <a:pPr lvl="2"/>
            <a:endParaRPr lang="en-US" altLang="en-US" sz="2000" dirty="0"/>
          </a:p>
          <a:p>
            <a:r>
              <a:rPr lang="en-US" sz="2000" dirty="0" err="1"/>
              <a:t>Информация</a:t>
            </a:r>
            <a:r>
              <a:rPr lang="en-US" sz="2000" dirty="0"/>
              <a:t> о </a:t>
            </a:r>
            <a:r>
              <a:rPr lang="en-US" sz="2000" dirty="0" err="1"/>
              <a:t>наилучшей</a:t>
            </a:r>
            <a:r>
              <a:rPr lang="en-US" sz="2000" dirty="0"/>
              <a:t> </a:t>
            </a:r>
            <a:r>
              <a:rPr lang="en-US" sz="2000" dirty="0" err="1"/>
              <a:t>форме</a:t>
            </a:r>
            <a:r>
              <a:rPr lang="en-US" sz="2000" dirty="0"/>
              <a:t> </a:t>
            </a:r>
            <a:r>
              <a:rPr lang="en-US" sz="2000" dirty="0" err="1"/>
              <a:t>электронной</a:t>
            </a:r>
            <a:r>
              <a:rPr lang="en-US" sz="2000" dirty="0"/>
              <a:t> </a:t>
            </a:r>
            <a:r>
              <a:rPr lang="en-US" sz="2000" dirty="0" err="1"/>
              <a:t>связи</a:t>
            </a:r>
            <a:r>
              <a:rPr lang="en-US" sz="2000" dirty="0"/>
              <a:t> с МБ </a:t>
            </a:r>
            <a:r>
              <a:rPr lang="en-US" sz="2000" dirty="0" err="1"/>
              <a:t>имеется</a:t>
            </a:r>
            <a:r>
              <a:rPr lang="en-US" sz="2000" dirty="0"/>
              <a:t> </a:t>
            </a:r>
            <a:r>
              <a:rPr lang="en-US" sz="2000" dirty="0" err="1"/>
              <a:t>на</a:t>
            </a:r>
            <a:r>
              <a:rPr lang="en-US" sz="2000" dirty="0"/>
              <a:t> </a:t>
            </a:r>
            <a:r>
              <a:rPr lang="en-US" sz="2000" dirty="0" err="1"/>
              <a:t>сайте</a:t>
            </a:r>
            <a:r>
              <a:rPr lang="en-US" sz="2000" dirty="0"/>
              <a:t> РСТ (https://www.wipo.int/pct/en/news/2020/news_0008.html).</a:t>
            </a:r>
          </a:p>
          <a:p>
            <a:pPr marL="0" indent="0">
              <a:buNone/>
            </a:pPr>
            <a:endParaRPr lang="en-US" altLang="en-US" dirty="0"/>
          </a:p>
          <a:p>
            <a:pPr lvl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8365398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964" y="19250"/>
            <a:ext cx="8579296" cy="1143000"/>
          </a:xfrm>
        </p:spPr>
        <p:txBody>
          <a:bodyPr/>
          <a:lstStyle/>
          <a:p>
            <a:r>
              <a:rPr lang="en-US" sz="3200" dirty="0" err="1"/>
              <a:t>Особые</a:t>
            </a:r>
            <a:r>
              <a:rPr lang="en-US" sz="3200" dirty="0"/>
              <a:t> </a:t>
            </a:r>
            <a:r>
              <a:rPr lang="en-US" sz="3200" dirty="0" err="1"/>
              <a:t>защитные</a:t>
            </a:r>
            <a:r>
              <a:rPr lang="en-US" sz="3200" dirty="0"/>
              <a:t> </a:t>
            </a:r>
            <a:r>
              <a:rPr lang="en-US" sz="3200" dirty="0" err="1"/>
              <a:t>меры</a:t>
            </a:r>
            <a:r>
              <a:rPr lang="en-US" sz="3200" dirty="0"/>
              <a:t> </a:t>
            </a:r>
            <a:r>
              <a:rPr lang="en-US" sz="3200" dirty="0" err="1"/>
              <a:t>согласно</a:t>
            </a:r>
            <a:r>
              <a:rPr lang="en-US" sz="3200" dirty="0"/>
              <a:t> РСТ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644" y="1124744"/>
            <a:ext cx="8640960" cy="5472608"/>
          </a:xfrm>
        </p:spPr>
        <p:txBody>
          <a:bodyPr/>
          <a:lstStyle/>
          <a:p>
            <a:r>
              <a:rPr lang="en-US" altLang="en-US" sz="2000" dirty="0"/>
              <a:t>В </a:t>
            </a:r>
            <a:r>
              <a:rPr lang="en-US" altLang="en-US" sz="2000" dirty="0" err="1"/>
              <a:t>настоящее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время</a:t>
            </a:r>
            <a:r>
              <a:rPr lang="en-US" altLang="en-US" sz="2000" dirty="0"/>
              <a:t> PCT </a:t>
            </a:r>
            <a:r>
              <a:rPr lang="en-US" altLang="en-US" sz="2000" dirty="0" err="1"/>
              <a:t>не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предусматривает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общего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продления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сроков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за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исключением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случаев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когда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Ведомства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официально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закрыты</a:t>
            </a:r>
            <a:r>
              <a:rPr lang="en-US" altLang="en-US" sz="2000" dirty="0"/>
              <a:t> </a:t>
            </a:r>
          </a:p>
          <a:p>
            <a:endParaRPr lang="en-US" sz="2000" dirty="0"/>
          </a:p>
          <a:p>
            <a:r>
              <a:rPr lang="ru-RU" sz="2000" kern="1200" dirty="0">
                <a:highlight>
                  <a:srgbClr val="000000">
                    <a:alpha val="0"/>
                  </a:srgbClr>
                </a:highlight>
                <a:latin typeface="Arial"/>
                <a:ea typeface="Arial"/>
                <a:cs typeface="Arial"/>
                <a:sym typeface="Wingdings"/>
              </a:rPr>
              <a:t>Локальные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ru-RU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меры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продлевающие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национальные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сроки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, </a:t>
            </a:r>
            <a:r>
              <a:rPr kumimoji="0" lang="en-US" sz="2000" b="0" i="0" u="sng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не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sz="2000" dirty="0"/>
              <a:t> </a:t>
            </a:r>
            <a:r>
              <a:rPr kumimoji="0" lang="en-US" altLang="en-US" sz="2000" b="0" i="0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применяются</a:t>
            </a:r>
            <a:r>
              <a:rPr sz="2000" dirty="0"/>
              <a:t> </a:t>
            </a:r>
            <a:r>
              <a:rPr kumimoji="0" lang="en-US" alt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к </a:t>
            </a:r>
            <a:r>
              <a:rPr kumimoji="0" lang="en-US" alt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срокам</a:t>
            </a:r>
            <a:r>
              <a:rPr kumimoji="0" lang="en-US" alt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РСТ </a:t>
            </a:r>
            <a:r>
              <a:rPr kumimoji="0" lang="en-US" alt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на</a:t>
            </a:r>
            <a:r>
              <a:rPr kumimoji="0" lang="en-US" alt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международной</a:t>
            </a:r>
            <a:r>
              <a:rPr kumimoji="0" lang="en-US" alt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фазе</a:t>
            </a:r>
            <a:r>
              <a:rPr kumimoji="0" lang="en-US" alt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, </a:t>
            </a:r>
            <a:r>
              <a:rPr kumimoji="0" lang="en-US" alt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однако</a:t>
            </a:r>
            <a:r>
              <a:rPr kumimoji="0" lang="en-US" alt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могут</a:t>
            </a:r>
            <a:r>
              <a:rPr kumimoji="0" lang="en-US" alt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применяться</a:t>
            </a:r>
            <a:r>
              <a:rPr kumimoji="0" lang="en-US" alt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к </a:t>
            </a:r>
            <a:r>
              <a:rPr kumimoji="0" lang="en-US" alt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срокам</a:t>
            </a:r>
            <a:r>
              <a:rPr kumimoji="0" lang="en-US" alt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на</a:t>
            </a:r>
            <a:r>
              <a:rPr kumimoji="0" lang="en-US" alt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национальной</a:t>
            </a:r>
            <a:r>
              <a:rPr kumimoji="0" lang="en-US" alt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alt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фазе</a:t>
            </a:r>
            <a:endParaRPr kumimoji="0" lang="en-US" altLang="en-US" sz="2000" b="0" i="0" u="none" strike="noStrike" kern="1200" cap="none" spc="0" normalizeH="0" baseline="0" noProof="0" dirty="0">
              <a:highlight>
                <a:srgbClr val="000000">
                  <a:alpha val="0"/>
                </a:srgbClr>
              </a:highlight>
              <a:uLnTx/>
              <a:uFillTx/>
              <a:latin typeface="Arial"/>
              <a:ea typeface="Arial"/>
              <a:cs typeface="Arial"/>
              <a:sym typeface="Wingdings"/>
            </a:endParaRP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 err="1"/>
              <a:t>Приоритетный</a:t>
            </a:r>
            <a:r>
              <a:rPr lang="en-US" sz="2000" dirty="0"/>
              <a:t> </a:t>
            </a:r>
            <a:r>
              <a:rPr lang="en-US" sz="2000" dirty="0" err="1"/>
              <a:t>период</a:t>
            </a:r>
            <a:r>
              <a:rPr lang="en-US" sz="2000" dirty="0"/>
              <a:t>:</a:t>
            </a:r>
          </a:p>
          <a:p>
            <a:pPr lvl="1"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lang="en-US" sz="2000" dirty="0" err="1"/>
              <a:t>Только</a:t>
            </a:r>
            <a:r>
              <a:rPr lang="en-US" sz="2000" dirty="0"/>
              <a:t> в </a:t>
            </a:r>
            <a:r>
              <a:rPr lang="en-US" sz="2000" dirty="0" err="1"/>
              <a:t>том</a:t>
            </a:r>
            <a:r>
              <a:rPr lang="en-US" sz="2000" dirty="0"/>
              <a:t> </a:t>
            </a:r>
            <a:r>
              <a:rPr lang="en-US" sz="2000" dirty="0" err="1"/>
              <a:t>случае</a:t>
            </a:r>
            <a:r>
              <a:rPr lang="en-US" sz="2000" dirty="0"/>
              <a:t>, </a:t>
            </a:r>
            <a:r>
              <a:rPr lang="en-US" sz="2000" dirty="0" err="1"/>
              <a:t>если</a:t>
            </a:r>
            <a:r>
              <a:rPr lang="en-US" sz="2000" dirty="0"/>
              <a:t> </a:t>
            </a:r>
            <a:r>
              <a:rPr lang="en-US" sz="2000" dirty="0" err="1"/>
              <a:t>Ведомство</a:t>
            </a:r>
            <a:r>
              <a:rPr lang="en-US" sz="2000" dirty="0"/>
              <a:t> </a:t>
            </a:r>
            <a:r>
              <a:rPr lang="en-US" sz="2000" dirty="0" err="1"/>
              <a:t>объявило</a:t>
            </a:r>
            <a:r>
              <a:rPr lang="en-US" sz="2000" dirty="0"/>
              <a:t> </a:t>
            </a:r>
            <a:r>
              <a:rPr lang="en-US" sz="2000" dirty="0" err="1"/>
              <a:t>себя</a:t>
            </a:r>
            <a:r>
              <a:rPr lang="en-US" sz="2000" dirty="0"/>
              <a:t> </a:t>
            </a:r>
            <a:r>
              <a:rPr lang="en-US" sz="2000" dirty="0" err="1"/>
              <a:t>закрытым</a:t>
            </a:r>
            <a:r>
              <a:rPr lang="en-US" sz="2000" dirty="0"/>
              <a:t> </a:t>
            </a:r>
            <a:r>
              <a:rPr lang="en-US" sz="2000" dirty="0" err="1"/>
              <a:t>для</a:t>
            </a:r>
            <a:r>
              <a:rPr lang="en-US" sz="2000" dirty="0"/>
              <a:t> </a:t>
            </a:r>
            <a:r>
              <a:rPr lang="en-US" sz="2000" dirty="0" err="1"/>
              <a:t>подачи</a:t>
            </a:r>
            <a:r>
              <a:rPr lang="en-US" sz="2000" dirty="0"/>
              <a:t> </a:t>
            </a:r>
            <a:r>
              <a:rPr lang="en-US" sz="2000" dirty="0" err="1"/>
              <a:t>заявок</a:t>
            </a:r>
            <a:r>
              <a:rPr lang="en-US" sz="2000" dirty="0"/>
              <a:t>, </a:t>
            </a:r>
            <a:r>
              <a:rPr lang="en-US" sz="2000" dirty="0" err="1"/>
              <a:t>будет</a:t>
            </a:r>
            <a:r>
              <a:rPr lang="en-US" sz="2000" dirty="0"/>
              <a:t> </a:t>
            </a:r>
            <a:r>
              <a:rPr lang="en-US" sz="2000" dirty="0" err="1"/>
              <a:t>применяться</a:t>
            </a:r>
            <a:r>
              <a:rPr lang="en-US" sz="2000" dirty="0"/>
              <a:t> </a:t>
            </a:r>
            <a:r>
              <a:rPr lang="en-US" sz="2000" dirty="0" err="1"/>
              <a:t>Стать</a:t>
            </a:r>
            <a:r>
              <a:rPr lang="ru-RU" sz="2000" dirty="0"/>
              <a:t>я</a:t>
            </a:r>
            <a:r>
              <a:rPr lang="en-US" sz="2000" dirty="0"/>
              <a:t> 4C (3) </a:t>
            </a:r>
            <a:r>
              <a:rPr lang="en-US" sz="2000" dirty="0" err="1"/>
              <a:t>Парижской</a:t>
            </a:r>
            <a:r>
              <a:rPr lang="en-US" sz="2000" dirty="0"/>
              <a:t> </a:t>
            </a:r>
            <a:r>
              <a:rPr lang="en-US" sz="2000" dirty="0" err="1"/>
              <a:t>конвенции</a:t>
            </a:r>
            <a:r>
              <a:rPr lang="en-US" sz="2000" dirty="0"/>
              <a:t>.</a:t>
            </a:r>
          </a:p>
          <a:p>
            <a:pPr lvl="1"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В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тех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случаях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когда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Ведомства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остаются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открытыми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можно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рассчитывать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(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по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правилу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26</a:t>
            </a:r>
            <a:r>
              <a:rPr kumimoji="0" lang="en-US" sz="2000" b="0" i="1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bis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.3 и 49 </a:t>
            </a:r>
            <a:r>
              <a:rPr kumimoji="0" lang="en-US" sz="2000" b="0" i="1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ter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)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на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восстановление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права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на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приоритет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(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если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это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применимо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673930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379" y="-70517"/>
            <a:ext cx="9036496" cy="1143000"/>
          </a:xfrm>
        </p:spPr>
        <p:txBody>
          <a:bodyPr/>
          <a:lstStyle/>
          <a:p>
            <a:pPr algn="ctr"/>
            <a:r>
              <a:rPr lang="en-US" sz="3200" dirty="0" err="1"/>
              <a:t>Особые</a:t>
            </a:r>
            <a:r>
              <a:rPr lang="en-US" sz="3200" dirty="0"/>
              <a:t> </a:t>
            </a:r>
            <a:r>
              <a:rPr lang="en-US" sz="3200" dirty="0" err="1"/>
              <a:t>защитные</a:t>
            </a:r>
            <a:r>
              <a:rPr lang="en-US" sz="3200" dirty="0"/>
              <a:t> </a:t>
            </a:r>
            <a:r>
              <a:rPr lang="en-US" sz="3200" dirty="0" err="1"/>
              <a:t>меры</a:t>
            </a:r>
            <a:r>
              <a:rPr lang="en-US" sz="3200" dirty="0"/>
              <a:t> </a:t>
            </a:r>
            <a:r>
              <a:rPr lang="en-US" sz="3200" dirty="0" err="1"/>
              <a:t>согласно</a:t>
            </a:r>
            <a:r>
              <a:rPr lang="en-US" sz="3200" dirty="0"/>
              <a:t> РСТ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390" y="980728"/>
            <a:ext cx="8712968" cy="5616624"/>
          </a:xfrm>
        </p:spPr>
        <p:txBody>
          <a:bodyPr/>
          <a:lstStyle/>
          <a:p>
            <a:r>
              <a:rPr lang="en-US" sz="2000" dirty="0" err="1"/>
              <a:t>Правило</a:t>
            </a:r>
            <a:r>
              <a:rPr lang="en-US" sz="2000" dirty="0"/>
              <a:t> 82</a:t>
            </a:r>
            <a:r>
              <a:rPr lang="en-US" sz="2000" i="1" dirty="0"/>
              <a:t>quater</a:t>
            </a:r>
            <a:r>
              <a:rPr lang="en-US" sz="2000" dirty="0"/>
              <a:t>.1 - </a:t>
            </a:r>
            <a:r>
              <a:rPr lang="en-US" sz="2000" dirty="0" err="1"/>
              <a:t>уважительные</a:t>
            </a:r>
            <a:r>
              <a:rPr lang="en-US" sz="2000" dirty="0"/>
              <a:t> </a:t>
            </a:r>
            <a:r>
              <a:rPr lang="en-US" sz="2000" dirty="0" err="1"/>
              <a:t>причины</a:t>
            </a:r>
            <a:r>
              <a:rPr lang="en-US" sz="2000" dirty="0"/>
              <a:t> </a:t>
            </a:r>
            <a:r>
              <a:rPr lang="en-US" sz="2000" dirty="0" err="1"/>
              <a:t>несоблюдения</a:t>
            </a:r>
            <a:r>
              <a:rPr lang="en-US" sz="2000" dirty="0"/>
              <a:t> </a:t>
            </a:r>
            <a:r>
              <a:rPr lang="en-US" sz="2000" dirty="0" err="1"/>
              <a:t>сроков</a:t>
            </a:r>
            <a:r>
              <a:rPr lang="en-US" sz="2000" dirty="0"/>
              <a:t> «</a:t>
            </a:r>
            <a:r>
              <a:rPr lang="ru-RU" sz="2000" dirty="0"/>
              <a:t>по причине</a:t>
            </a:r>
            <a:r>
              <a:rPr lang="en-US" sz="2000" dirty="0"/>
              <a:t> ... </a:t>
            </a:r>
            <a:r>
              <a:rPr lang="en-US" sz="2000" dirty="0" err="1"/>
              <a:t>стихийного</a:t>
            </a:r>
            <a:r>
              <a:rPr lang="en-US" sz="2000" dirty="0"/>
              <a:t> </a:t>
            </a:r>
            <a:r>
              <a:rPr lang="en-US" sz="2000" dirty="0" err="1"/>
              <a:t>бедствия</a:t>
            </a:r>
            <a:r>
              <a:rPr lang="en-US" sz="2000" dirty="0"/>
              <a:t> ... </a:t>
            </a:r>
            <a:r>
              <a:rPr lang="en-US" sz="2000" dirty="0" err="1"/>
              <a:t>или</a:t>
            </a:r>
            <a:r>
              <a:rPr lang="en-US" sz="2000" dirty="0"/>
              <a:t> </a:t>
            </a:r>
            <a:r>
              <a:rPr lang="en-US" sz="2000" dirty="0" err="1"/>
              <a:t>других</a:t>
            </a:r>
            <a:r>
              <a:rPr lang="en-US" sz="2000" dirty="0"/>
              <a:t> </a:t>
            </a:r>
            <a:r>
              <a:rPr lang="en-US" sz="2000" dirty="0" err="1"/>
              <a:t>аналогичных</a:t>
            </a:r>
            <a:r>
              <a:rPr lang="en-US" sz="2000" dirty="0"/>
              <a:t> </a:t>
            </a:r>
            <a:r>
              <a:rPr lang="en-US" sz="2000" dirty="0" err="1"/>
              <a:t>причин</a:t>
            </a:r>
            <a:r>
              <a:rPr lang="en-US" sz="2000" dirty="0"/>
              <a:t>"</a:t>
            </a:r>
          </a:p>
          <a:p>
            <a:pPr lvl="1"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Правило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82</a:t>
            </a:r>
            <a:r>
              <a:rPr kumimoji="0" lang="en-US" sz="2000" b="0" i="1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quater</a:t>
            </a:r>
            <a:r>
              <a:rPr sz="2000" dirty="0"/>
              <a:t> 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.1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применяется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ко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всем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срокам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согласно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РСТ (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например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уплата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пошлин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предоставление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приоритетных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документов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исправление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притязаний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на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приоритет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и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т.д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.)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за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исключением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приоритетного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периода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и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срока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перехода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на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национальную</a:t>
            </a:r>
            <a:r>
              <a:rPr kumimoji="0" lang="en-US" sz="20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фазу</a:t>
            </a:r>
            <a:endParaRPr kumimoji="0" lang="en-US" sz="2000" b="0" i="0" u="none" strike="noStrike" kern="1200" cap="none" spc="0" normalizeH="0" baseline="0" noProof="0" dirty="0">
              <a:highlight>
                <a:srgbClr val="000000">
                  <a:alpha val="0"/>
                </a:srgbClr>
              </a:highlight>
              <a:uLnTx/>
              <a:uFillTx/>
              <a:latin typeface="Arial"/>
              <a:ea typeface="Arial"/>
              <a:cs typeface="Arial"/>
              <a:sym typeface="Wingdings"/>
            </a:endParaRPr>
          </a:p>
          <a:p>
            <a:pPr lvl="1"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lang="en-US" sz="2000" dirty="0"/>
              <a:t>МБ </a:t>
            </a:r>
            <a:r>
              <a:rPr lang="ru-RU" sz="2000" dirty="0"/>
              <a:t>рассмотрит такие запросы</a:t>
            </a:r>
            <a:r>
              <a:rPr lang="en-US" sz="2000" dirty="0"/>
              <a:t> </a:t>
            </a:r>
            <a:r>
              <a:rPr lang="en-US" sz="2000" dirty="0" err="1"/>
              <a:t>благоприятным</a:t>
            </a:r>
            <a:r>
              <a:rPr lang="en-US" sz="2000" dirty="0"/>
              <a:t> </a:t>
            </a:r>
            <a:r>
              <a:rPr lang="en-US" sz="2000" dirty="0" err="1"/>
              <a:t>образом</a:t>
            </a:r>
            <a:endParaRPr lang="en-US" sz="2000" dirty="0"/>
          </a:p>
          <a:p>
            <a:pPr lvl="1"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lang="en-US" sz="2000" dirty="0" err="1"/>
              <a:t>Не</a:t>
            </a:r>
            <a:r>
              <a:rPr lang="en-US" sz="2000" dirty="0"/>
              <a:t> </a:t>
            </a:r>
            <a:r>
              <a:rPr lang="en-US" sz="2000" dirty="0" err="1"/>
              <a:t>потребует</a:t>
            </a:r>
            <a:r>
              <a:rPr lang="en-US" sz="2000" dirty="0"/>
              <a:t> </a:t>
            </a:r>
            <a:r>
              <a:rPr lang="en-US" sz="2000" dirty="0" err="1"/>
              <a:t>доказательств</a:t>
            </a:r>
            <a:r>
              <a:rPr lang="en-US" sz="2000" dirty="0"/>
              <a:t> </a:t>
            </a:r>
            <a:r>
              <a:rPr lang="en-US" sz="2000" dirty="0" err="1"/>
              <a:t>того</a:t>
            </a:r>
            <a:r>
              <a:rPr lang="en-US" sz="2000" dirty="0"/>
              <a:t>, </a:t>
            </a:r>
            <a:r>
              <a:rPr lang="en-US" sz="2000" dirty="0" err="1"/>
              <a:t>что</a:t>
            </a:r>
            <a:r>
              <a:rPr lang="en-US" sz="2000" dirty="0"/>
              <a:t> </a:t>
            </a:r>
            <a:r>
              <a:rPr lang="en-US" sz="2000" dirty="0" err="1"/>
              <a:t>вирус</a:t>
            </a:r>
            <a:r>
              <a:rPr lang="en-US" sz="2000" dirty="0"/>
              <a:t> </a:t>
            </a:r>
            <a:r>
              <a:rPr lang="en-US" sz="2000" dirty="0" err="1"/>
              <a:t>затронул</a:t>
            </a:r>
            <a:r>
              <a:rPr lang="en-US" sz="2000" dirty="0"/>
              <a:t> </a:t>
            </a:r>
            <a:r>
              <a:rPr lang="en-US" sz="2000" dirty="0" err="1"/>
              <a:t>населенный</a:t>
            </a:r>
            <a:r>
              <a:rPr lang="en-US" sz="2000" dirty="0"/>
              <a:t> </a:t>
            </a:r>
            <a:r>
              <a:rPr lang="en-US" sz="2000" dirty="0" err="1"/>
              <a:t>пункт</a:t>
            </a:r>
            <a:endParaRPr lang="en-US" sz="2000" dirty="0"/>
          </a:p>
          <a:p>
            <a:pPr lvl="1"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lang="en-US" sz="2000" dirty="0" err="1"/>
              <a:t>Генеральный</a:t>
            </a:r>
            <a:r>
              <a:rPr lang="en-US" sz="2000" dirty="0"/>
              <a:t> </a:t>
            </a:r>
            <a:r>
              <a:rPr lang="en-US" sz="2000" dirty="0" err="1"/>
              <a:t>директор</a:t>
            </a:r>
            <a:r>
              <a:rPr lang="en-US" sz="2000" dirty="0"/>
              <a:t> </a:t>
            </a:r>
            <a:r>
              <a:rPr lang="en-US" sz="2000" dirty="0" err="1"/>
              <a:t>призывает</a:t>
            </a:r>
            <a:r>
              <a:rPr lang="en-US" sz="2000" dirty="0"/>
              <a:t> </a:t>
            </a:r>
            <a:r>
              <a:rPr lang="en-US" sz="2000" dirty="0" err="1"/>
              <a:t>национальные</a:t>
            </a:r>
            <a:r>
              <a:rPr lang="en-US" sz="2000" dirty="0"/>
              <a:t> </a:t>
            </a:r>
            <a:r>
              <a:rPr lang="en-US" sz="2000" dirty="0" err="1"/>
              <a:t>Ведомства</a:t>
            </a:r>
            <a:r>
              <a:rPr lang="en-US" sz="2000" dirty="0"/>
              <a:t> </a:t>
            </a:r>
            <a:r>
              <a:rPr lang="en-US" sz="2000" dirty="0" err="1"/>
              <a:t>поступать</a:t>
            </a:r>
            <a:r>
              <a:rPr lang="en-US" sz="2000" dirty="0"/>
              <a:t> </a:t>
            </a:r>
            <a:r>
              <a:rPr lang="en-US" sz="2000" dirty="0" err="1"/>
              <a:t>сходным</a:t>
            </a:r>
            <a:r>
              <a:rPr lang="en-US" sz="2000" dirty="0"/>
              <a:t> </a:t>
            </a:r>
            <a:r>
              <a:rPr lang="en-US" sz="2000" dirty="0" err="1"/>
              <a:t>образом</a:t>
            </a:r>
            <a:r>
              <a:rPr lang="en-US" sz="2000" dirty="0"/>
              <a:t> (https://www.wipo.int/pct/en/news/2020/news_0009.html)</a:t>
            </a:r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000" dirty="0" err="1"/>
              <a:t>Правила</a:t>
            </a:r>
            <a:r>
              <a:rPr lang="en-US" sz="2000" dirty="0"/>
              <a:t> 80.6 и 82: </a:t>
            </a:r>
            <a:r>
              <a:rPr lang="en-US" sz="2000" dirty="0" err="1"/>
              <a:t>задержка</a:t>
            </a:r>
            <a:r>
              <a:rPr lang="en-US" sz="2000" dirty="0"/>
              <a:t> </a:t>
            </a:r>
            <a:r>
              <a:rPr lang="en-US" sz="2000" dirty="0" err="1"/>
              <a:t>почты</a:t>
            </a:r>
            <a:r>
              <a:rPr lang="en-US" sz="2000" dirty="0"/>
              <a:t> (</a:t>
            </a:r>
            <a:r>
              <a:rPr lang="en-US" sz="2000" dirty="0" err="1"/>
              <a:t>правило</a:t>
            </a:r>
            <a:r>
              <a:rPr lang="en-US" sz="2000" dirty="0"/>
              <a:t> 5 и 7 </a:t>
            </a:r>
            <a:r>
              <a:rPr lang="en-US" sz="2000" dirty="0" err="1"/>
              <a:t>дней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324178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661" y="163582"/>
            <a:ext cx="8579296" cy="1143000"/>
          </a:xfrm>
        </p:spPr>
        <p:txBody>
          <a:bodyPr/>
          <a:lstStyle/>
          <a:p>
            <a:r>
              <a:rPr lang="en-US" sz="3200" dirty="0" err="1"/>
              <a:t>Особые</a:t>
            </a:r>
            <a:r>
              <a:rPr lang="en-US" sz="3200" dirty="0"/>
              <a:t> </a:t>
            </a:r>
            <a:r>
              <a:rPr lang="en-US" sz="3200" dirty="0" err="1"/>
              <a:t>защитные</a:t>
            </a:r>
            <a:r>
              <a:rPr lang="en-US" sz="3200" dirty="0"/>
              <a:t> </a:t>
            </a:r>
            <a:r>
              <a:rPr lang="en-US" sz="3200" dirty="0" err="1"/>
              <a:t>меры</a:t>
            </a:r>
            <a:r>
              <a:rPr lang="en-US" sz="3200" dirty="0"/>
              <a:t> </a:t>
            </a:r>
            <a:r>
              <a:rPr lang="en-US" sz="3200" dirty="0" err="1"/>
              <a:t>согласно</a:t>
            </a:r>
            <a:r>
              <a:rPr lang="en-US" sz="3200" dirty="0"/>
              <a:t> РСТ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793" y="1484784"/>
            <a:ext cx="8229600" cy="5256584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dirty="0"/>
              <a:t>Отсрочка в</a:t>
            </a:r>
            <a:r>
              <a:rPr lang="en-US" sz="2000" dirty="0"/>
              <a:t> RO/IB</a:t>
            </a:r>
            <a:r>
              <a:rPr lang="ru-RU" sz="2000" dirty="0"/>
              <a:t> выпуска </a:t>
            </a:r>
            <a:r>
              <a:rPr lang="en-US" sz="2000" dirty="0" err="1"/>
              <a:t>формы</a:t>
            </a:r>
            <a:r>
              <a:rPr lang="en-US" sz="2000" dirty="0"/>
              <a:t> PCT/RO/117 ("</a:t>
            </a:r>
            <a:r>
              <a:rPr lang="en-US" sz="2000" dirty="0" err="1"/>
              <a:t>Уведомление</a:t>
            </a:r>
            <a:r>
              <a:rPr lang="en-US" sz="2000" dirty="0"/>
              <a:t> о </a:t>
            </a:r>
            <a:r>
              <a:rPr lang="en-US" sz="2000" dirty="0" err="1"/>
              <a:t>том</a:t>
            </a:r>
            <a:r>
              <a:rPr lang="en-US" sz="2000" dirty="0"/>
              <a:t>, </a:t>
            </a:r>
            <a:r>
              <a:rPr lang="en-US" sz="2000" dirty="0" err="1"/>
              <a:t>что</a:t>
            </a:r>
            <a:r>
              <a:rPr lang="en-US" sz="2000" dirty="0"/>
              <a:t> </a:t>
            </a:r>
            <a:r>
              <a:rPr lang="en-US" sz="2000" dirty="0" err="1"/>
              <a:t>международная</a:t>
            </a:r>
            <a:r>
              <a:rPr lang="en-US" sz="2000" dirty="0"/>
              <a:t> </a:t>
            </a:r>
            <a:r>
              <a:rPr lang="en-US" sz="2000" dirty="0" err="1"/>
              <a:t>заявка</a:t>
            </a:r>
            <a:r>
              <a:rPr lang="en-US" sz="2000" dirty="0"/>
              <a:t> </a:t>
            </a:r>
            <a:r>
              <a:rPr lang="en-US" sz="2000" dirty="0" err="1"/>
              <a:t>считается</a:t>
            </a:r>
            <a:r>
              <a:rPr lang="en-US" sz="2000" dirty="0"/>
              <a:t> </a:t>
            </a:r>
            <a:r>
              <a:rPr lang="en-US" sz="2000" dirty="0" err="1"/>
              <a:t>изъятой</a:t>
            </a:r>
            <a:r>
              <a:rPr lang="en-US" sz="2000" dirty="0"/>
              <a:t>")</a:t>
            </a:r>
          </a:p>
          <a:p>
            <a:pPr lvl="1">
              <a:spcBef>
                <a:spcPts val="400"/>
              </a:spcBef>
              <a:spcAft>
                <a:spcPts val="400"/>
              </a:spcAft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lang="en-US" sz="2000" dirty="0" err="1"/>
              <a:t>если</a:t>
            </a:r>
            <a:r>
              <a:rPr lang="en-US" sz="2000" dirty="0"/>
              <a:t> </a:t>
            </a:r>
            <a:r>
              <a:rPr lang="en-US" sz="2000" dirty="0" err="1"/>
              <a:t>заявитель</a:t>
            </a:r>
            <a:r>
              <a:rPr lang="en-US" sz="2000" dirty="0"/>
              <a:t> </a:t>
            </a:r>
            <a:r>
              <a:rPr lang="en-US" sz="2000" dirty="0" err="1"/>
              <a:t>не</a:t>
            </a:r>
            <a:r>
              <a:rPr lang="en-US" sz="2000" dirty="0"/>
              <a:t> </a:t>
            </a:r>
            <a:r>
              <a:rPr lang="en-US" sz="2000" dirty="0" err="1"/>
              <a:t>оплатил</a:t>
            </a:r>
            <a:r>
              <a:rPr lang="en-US" sz="2000" dirty="0"/>
              <a:t> </a:t>
            </a:r>
            <a:r>
              <a:rPr lang="en-US" sz="2000" dirty="0" err="1"/>
              <a:t>все</a:t>
            </a:r>
            <a:r>
              <a:rPr lang="en-US" sz="2000" dirty="0"/>
              <a:t> </a:t>
            </a:r>
            <a:r>
              <a:rPr lang="en-US" sz="2000" dirty="0" err="1"/>
              <a:t>необходимые</a:t>
            </a:r>
            <a:r>
              <a:rPr lang="en-US" sz="2000" dirty="0"/>
              <a:t> </a:t>
            </a:r>
            <a:r>
              <a:rPr lang="en-US" sz="2000" dirty="0" err="1"/>
              <a:t>пошлины</a:t>
            </a:r>
            <a:endParaRPr lang="en-US" sz="2000" dirty="0"/>
          </a:p>
          <a:p>
            <a:pPr lvl="1">
              <a:spcBef>
                <a:spcPts val="400"/>
              </a:spcBef>
              <a:spcAft>
                <a:spcPts val="400"/>
              </a:spcAft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lang="en-US" sz="2000" dirty="0"/>
              <a:t>RO/IB </a:t>
            </a:r>
            <a:r>
              <a:rPr lang="ru-RU" sz="2000" dirty="0"/>
              <a:t>выпустит </a:t>
            </a:r>
            <a:r>
              <a:rPr lang="en-US" sz="2000" dirty="0" err="1"/>
              <a:t>форму</a:t>
            </a:r>
            <a:r>
              <a:rPr lang="en-US" sz="2000" dirty="0"/>
              <a:t> PCT/RO/133 с </a:t>
            </a:r>
            <a:r>
              <a:rPr lang="en-US" sz="2000" dirty="0" err="1"/>
              <a:t>предложением</a:t>
            </a:r>
            <a:r>
              <a:rPr lang="en-US" sz="2000" dirty="0"/>
              <a:t> </a:t>
            </a:r>
            <a:r>
              <a:rPr lang="en-US" sz="2000" dirty="0" err="1"/>
              <a:t>оплатить</a:t>
            </a:r>
            <a:r>
              <a:rPr lang="en-US" sz="2000" dirty="0"/>
              <a:t> </a:t>
            </a:r>
            <a:r>
              <a:rPr lang="en-US" sz="2000" dirty="0" err="1"/>
              <a:t>предписанные</a:t>
            </a:r>
            <a:r>
              <a:rPr lang="en-US" sz="2000" dirty="0"/>
              <a:t> </a:t>
            </a:r>
            <a:r>
              <a:rPr lang="en-US" sz="2000" dirty="0" err="1"/>
              <a:t>пошлины</a:t>
            </a:r>
            <a:r>
              <a:rPr lang="en-US" sz="2000" dirty="0"/>
              <a:t> (</a:t>
            </a:r>
            <a:r>
              <a:rPr lang="en-US" sz="2000" dirty="0" err="1"/>
              <a:t>но</a:t>
            </a:r>
            <a:r>
              <a:rPr lang="en-US" sz="2000" dirty="0"/>
              <a:t> </a:t>
            </a:r>
            <a:r>
              <a:rPr lang="en-US" sz="2000" dirty="0" err="1"/>
              <a:t>без</a:t>
            </a:r>
            <a:r>
              <a:rPr lang="en-US" sz="2000" dirty="0"/>
              <a:t> </a:t>
            </a:r>
            <a:r>
              <a:rPr lang="en-US" sz="2000" dirty="0" err="1"/>
              <a:t>взимания</a:t>
            </a:r>
            <a:r>
              <a:rPr lang="en-US" sz="2000" dirty="0"/>
              <a:t> </a:t>
            </a:r>
            <a:r>
              <a:rPr lang="en-US" sz="2000" dirty="0" err="1"/>
              <a:t>пошлины</a:t>
            </a:r>
            <a:r>
              <a:rPr lang="en-US" sz="2000" dirty="0"/>
              <a:t> </a:t>
            </a:r>
            <a:r>
              <a:rPr lang="en-US" sz="2000" dirty="0" err="1"/>
              <a:t>за</a:t>
            </a:r>
            <a:r>
              <a:rPr lang="en-US" sz="2000" dirty="0"/>
              <a:t> </a:t>
            </a:r>
            <a:r>
              <a:rPr lang="en-US" sz="2000" dirty="0" err="1"/>
              <a:t>просрочку</a:t>
            </a:r>
            <a:r>
              <a:rPr lang="en-US" sz="2000" dirty="0"/>
              <a:t>)</a:t>
            </a:r>
          </a:p>
          <a:p>
            <a:pPr lvl="1">
              <a:spcBef>
                <a:spcPts val="400"/>
              </a:spcBef>
              <a:spcAft>
                <a:spcPts val="400"/>
              </a:spcAft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lang="en-US" sz="2000" dirty="0" err="1"/>
              <a:t>До</a:t>
            </a:r>
            <a:r>
              <a:rPr lang="en-US" sz="2000" dirty="0"/>
              <a:t> 1 </a:t>
            </a:r>
            <a:r>
              <a:rPr lang="en-US" sz="2000" dirty="0" err="1"/>
              <a:t>июня</a:t>
            </a:r>
            <a:r>
              <a:rPr lang="en-US" sz="2000" dirty="0"/>
              <a:t> 2020 г. RO/IB </a:t>
            </a:r>
            <a:r>
              <a:rPr lang="en-US" sz="2000" dirty="0" err="1"/>
              <a:t>не</a:t>
            </a:r>
            <a:r>
              <a:rPr lang="en-US" sz="2000" dirty="0"/>
              <a:t> </a:t>
            </a:r>
            <a:r>
              <a:rPr lang="en-US" sz="2000" dirty="0" err="1"/>
              <a:t>будет</a:t>
            </a:r>
            <a:r>
              <a:rPr lang="en-US" sz="2000" dirty="0"/>
              <a:t> </a:t>
            </a:r>
            <a:r>
              <a:rPr lang="en-US" sz="2000" dirty="0" err="1"/>
              <a:t>оформлять</a:t>
            </a:r>
            <a:r>
              <a:rPr lang="en-US" sz="2000" dirty="0"/>
              <a:t> </a:t>
            </a:r>
            <a:r>
              <a:rPr lang="en-US" sz="2000" dirty="0" err="1"/>
              <a:t>форму</a:t>
            </a:r>
            <a:r>
              <a:rPr lang="en-US" sz="2000" dirty="0"/>
              <a:t> PCT/RO/117 (о </a:t>
            </a:r>
            <a:r>
              <a:rPr lang="en-US" sz="2000" dirty="0" err="1"/>
              <a:t>том</a:t>
            </a:r>
            <a:r>
              <a:rPr lang="en-US" sz="2000" dirty="0"/>
              <a:t>, </a:t>
            </a:r>
            <a:r>
              <a:rPr lang="en-US" sz="2000" dirty="0" err="1"/>
              <a:t>что</a:t>
            </a:r>
            <a:r>
              <a:rPr lang="en-US" sz="2000" dirty="0"/>
              <a:t> </a:t>
            </a:r>
            <a:r>
              <a:rPr lang="en-US" sz="2000" dirty="0" err="1"/>
              <a:t>международная</a:t>
            </a:r>
            <a:r>
              <a:rPr lang="en-US" sz="2000" dirty="0"/>
              <a:t> </a:t>
            </a:r>
            <a:r>
              <a:rPr lang="en-US" sz="2000" dirty="0" err="1"/>
              <a:t>заявка</a:t>
            </a:r>
            <a:r>
              <a:rPr lang="en-US" sz="2000" dirty="0"/>
              <a:t> </a:t>
            </a:r>
            <a:r>
              <a:rPr lang="en-US" sz="2000" dirty="0" err="1"/>
              <a:t>считается</a:t>
            </a:r>
            <a:r>
              <a:rPr lang="en-US" sz="2000" dirty="0"/>
              <a:t> </a:t>
            </a:r>
            <a:r>
              <a:rPr lang="en-US" sz="2000" dirty="0" err="1"/>
              <a:t>изъятой</a:t>
            </a:r>
            <a:r>
              <a:rPr lang="en-US" sz="2000" dirty="0"/>
              <a:t> в </a:t>
            </a:r>
            <a:r>
              <a:rPr lang="en-US" sz="2000" dirty="0" err="1"/>
              <a:t>связи</a:t>
            </a:r>
            <a:r>
              <a:rPr lang="en-US" sz="2000" dirty="0"/>
              <a:t> с </a:t>
            </a:r>
            <a:r>
              <a:rPr lang="en-US" sz="2000" dirty="0" err="1"/>
              <a:t>неуплатой</a:t>
            </a:r>
            <a:r>
              <a:rPr lang="en-US" sz="2000" dirty="0"/>
              <a:t> </a:t>
            </a:r>
            <a:r>
              <a:rPr lang="en-US" sz="2000" dirty="0" err="1"/>
              <a:t>пошлин</a:t>
            </a:r>
            <a:r>
              <a:rPr lang="en-US" sz="2000" dirty="0"/>
              <a:t>)</a:t>
            </a:r>
          </a:p>
          <a:p>
            <a:pPr lvl="1">
              <a:spcBef>
                <a:spcPts val="400"/>
              </a:spcBef>
              <a:spcAft>
                <a:spcPts val="400"/>
              </a:spcAft>
              <a:buClr>
                <a:srgbClr val="86001A"/>
              </a:buClr>
              <a:buFont typeface="Wingdings" panose="05000000000000000000" pitchFamily="2" charset="2"/>
              <a:buChar char="q"/>
            </a:pPr>
            <a:r>
              <a:rPr lang="en-US" sz="2000" dirty="0" err="1"/>
              <a:t>Генеральный</a:t>
            </a:r>
            <a:r>
              <a:rPr lang="en-US" sz="2000" dirty="0"/>
              <a:t> </a:t>
            </a:r>
            <a:r>
              <a:rPr lang="en-US" sz="2000" dirty="0" err="1"/>
              <a:t>директор</a:t>
            </a:r>
            <a:r>
              <a:rPr lang="en-US" sz="2000" dirty="0"/>
              <a:t> </a:t>
            </a:r>
            <a:r>
              <a:rPr lang="en-US" sz="2000" dirty="0" err="1"/>
              <a:t>призывает</a:t>
            </a:r>
            <a:r>
              <a:rPr lang="en-US" sz="2000" dirty="0"/>
              <a:t> </a:t>
            </a:r>
            <a:r>
              <a:rPr lang="en-US" sz="2000" dirty="0" err="1"/>
              <a:t>все</a:t>
            </a:r>
            <a:r>
              <a:rPr lang="en-US" sz="2000" dirty="0"/>
              <a:t> </a:t>
            </a:r>
            <a:r>
              <a:rPr lang="en-US" sz="2000" dirty="0" err="1"/>
              <a:t>Получающие</a:t>
            </a:r>
            <a:r>
              <a:rPr lang="en-US" sz="2000" dirty="0"/>
              <a:t> </a:t>
            </a:r>
            <a:r>
              <a:rPr lang="en-US" sz="2000" dirty="0" err="1"/>
              <a:t>ведомства</a:t>
            </a:r>
            <a:r>
              <a:rPr lang="en-US" sz="2000" dirty="0"/>
              <a:t> </a:t>
            </a:r>
            <a:r>
              <a:rPr lang="en-US" sz="2000" dirty="0" err="1"/>
              <a:t>поступать</a:t>
            </a:r>
            <a:r>
              <a:rPr lang="en-US" sz="2000" dirty="0"/>
              <a:t> </a:t>
            </a:r>
            <a:r>
              <a:rPr lang="en-US" sz="2000" dirty="0" err="1"/>
              <a:t>сходным</a:t>
            </a:r>
            <a:r>
              <a:rPr lang="en-US" sz="2000" dirty="0"/>
              <a:t> </a:t>
            </a:r>
            <a:r>
              <a:rPr lang="en-US" sz="2000" dirty="0" err="1"/>
              <a:t>образом</a:t>
            </a:r>
            <a:r>
              <a:rPr lang="en-US" sz="2000" dirty="0"/>
              <a:t> (https://www.wipo.int/pct/en/news/2020/news_0009.html)</a:t>
            </a:r>
          </a:p>
          <a:p>
            <a:pPr marL="457200" lvl="1" indent="0">
              <a:spcBef>
                <a:spcPts val="400"/>
              </a:spcBef>
              <a:spcAft>
                <a:spcPts val="400"/>
              </a:spcAft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401832761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4.14 unknown"/>
  <p:tag name="AS_RELEASE_DATE" val="2017.03.31"/>
  <p:tag name="AS_TITLE" val="Aspose.Slides for Java"/>
  <p:tag name="AS_VERSION" val="17.3"/>
</p:tagLst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506E82"/>
      </a:hlink>
      <a:folHlink>
        <a:srgbClr val="506E82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506E82"/>
        </a:hlink>
        <a:folHlink>
          <a:srgbClr val="506E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template_pct_en</Template>
  <TotalTime>441</TotalTime>
  <Words>924</Words>
  <Application>Microsoft Office PowerPoint</Application>
  <PresentationFormat>On-screen Show (4:3)</PresentationFormat>
  <Paragraphs>89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Microsoft Sans Serif</vt:lpstr>
      <vt:lpstr>Wingdings</vt:lpstr>
      <vt:lpstr>Default Design</vt:lpstr>
      <vt:lpstr>Влияние санитарного кризиса COVID-19 на PCT       Вебинар</vt:lpstr>
      <vt:lpstr>Текущая ситуация (1)</vt:lpstr>
      <vt:lpstr>Текущая ситуация (2)</vt:lpstr>
      <vt:lpstr>Текущая ситуация  в Международном бюро (МБ) (1)</vt:lpstr>
      <vt:lpstr>Текущая ситуация в МБ (2)</vt:lpstr>
      <vt:lpstr>Текущая ситуация в МБ (3)</vt:lpstr>
      <vt:lpstr>Особые защитные меры согласно РСТ (1)</vt:lpstr>
      <vt:lpstr>Особые защитные меры согласно РСТ (2)</vt:lpstr>
      <vt:lpstr>Особые защитные меры согласно РСТ (3)</vt:lpstr>
      <vt:lpstr>Особые защитные меры согласно РСТ (4)</vt:lpstr>
      <vt:lpstr>Дополнительная информация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 Presentation Subtitle and/or Conference Name</dc:title>
  <dc:creator>RICHARDSON Michael</dc:creator>
  <cp:keywords>PUBLIC</cp:keywords>
  <cp:lastModifiedBy>JULLIARD Corinne</cp:lastModifiedBy>
  <cp:revision>97</cp:revision>
  <dcterms:created xsi:type="dcterms:W3CDTF">2020-04-01T11:56:59Z</dcterms:created>
  <dcterms:modified xsi:type="dcterms:W3CDTF">2024-08-05T14:14:48Z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ignment">
    <vt:lpwstr>Centre</vt:lpwstr>
  </property>
  <property fmtid="{D5CDD505-2E9C-101B-9397-08002B2CF9AE}" pid="3" name="Classification">
    <vt:lpwstr>Public</vt:lpwstr>
  </property>
  <property fmtid="{D5CDD505-2E9C-101B-9397-08002B2CF9AE}" pid="4" name="Language">
    <vt:lpwstr>English</vt:lpwstr>
  </property>
  <property fmtid="{D5CDD505-2E9C-101B-9397-08002B2CF9AE}" pid="5" name="TitusGUID">
    <vt:lpwstr>be267df2-4e9d-490a-a195-178ae9eda257</vt:lpwstr>
  </property>
  <property fmtid="{D5CDD505-2E9C-101B-9397-08002B2CF9AE}" pid="6" name="VisualMarkings">
    <vt:lpwstr>None</vt:lpwstr>
  </property>
  <property fmtid="{D5CDD505-2E9C-101B-9397-08002B2CF9AE}" pid="7" name="MSIP_Label_bfc084f7-b690-4c43-8ee6-d475b6d3461d_Enabled">
    <vt:lpwstr>true</vt:lpwstr>
  </property>
  <property fmtid="{D5CDD505-2E9C-101B-9397-08002B2CF9AE}" pid="8" name="MSIP_Label_bfc084f7-b690-4c43-8ee6-d475b6d3461d_SetDate">
    <vt:lpwstr>2024-08-05T14:14:40Z</vt:lpwstr>
  </property>
  <property fmtid="{D5CDD505-2E9C-101B-9397-08002B2CF9AE}" pid="9" name="MSIP_Label_bfc084f7-b690-4c43-8ee6-d475b6d3461d_Method">
    <vt:lpwstr>Standard</vt:lpwstr>
  </property>
  <property fmtid="{D5CDD505-2E9C-101B-9397-08002B2CF9AE}" pid="10" name="MSIP_Label_bfc084f7-b690-4c43-8ee6-d475b6d3461d_Name">
    <vt:lpwstr>FOR OFFICIAL USE ONLY</vt:lpwstr>
  </property>
  <property fmtid="{D5CDD505-2E9C-101B-9397-08002B2CF9AE}" pid="11" name="MSIP_Label_bfc084f7-b690-4c43-8ee6-d475b6d3461d_SiteId">
    <vt:lpwstr>faa31b06-8ccc-48c9-867f-f7510dd11c02</vt:lpwstr>
  </property>
  <property fmtid="{D5CDD505-2E9C-101B-9397-08002B2CF9AE}" pid="12" name="MSIP_Label_bfc084f7-b690-4c43-8ee6-d475b6d3461d_ActionId">
    <vt:lpwstr>0161fd98-54d0-4600-87a1-aab1e974ec4a</vt:lpwstr>
  </property>
  <property fmtid="{D5CDD505-2E9C-101B-9397-08002B2CF9AE}" pid="13" name="MSIP_Label_bfc084f7-b690-4c43-8ee6-d475b6d3461d_ContentBits">
    <vt:lpwstr>2</vt:lpwstr>
  </property>
  <property fmtid="{D5CDD505-2E9C-101B-9397-08002B2CF9AE}" pid="14" name="ClassificationContentMarkingFooterLocations">
    <vt:lpwstr>Default Design:3</vt:lpwstr>
  </property>
  <property fmtid="{D5CDD505-2E9C-101B-9397-08002B2CF9AE}" pid="15" name="ClassificationContentMarkingFooterText">
    <vt:lpwstr>WIPO FOR OFFICIAL USE ONLY </vt:lpwstr>
  </property>
</Properties>
</file>