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96122" autoAdjust="0"/>
  </p:normalViewPr>
  <p:slideViewPr>
    <p:cSldViewPr>
      <p:cViewPr varScale="1">
        <p:scale>
          <a:sx n="49" d="100"/>
          <a:sy n="49" d="100"/>
        </p:scale>
        <p:origin x="7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PCT Update </a:t>
            </a:r>
            <a:fld id="{DA79EEDA-9492-4994-BB18-1005CD6866B1}" type="slidenum">
              <a:rPr lang="en-US" sz="80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n-US" sz="800"/>
          </a:p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12.02.2025</a:t>
            </a:r>
          </a:p>
          <a:p>
            <a:pPr>
              <a:buNone/>
            </a:pPr>
            <a:r>
              <a:rPr lang="en-US" sz="800"/>
              <a:t> 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pPr rtl="0"/>
            <a:r>
              <a:rPr lang="en-US" sz="3400" b="1">
                <a:solidFill>
                  <a:srgbClr val="70899B"/>
                </a:solidFill>
              </a:rPr>
              <a:t>Изменения в Инструкции к РСТ с 1 января 2026 г.</a:t>
            </a:r>
          </a:p>
          <a:p>
            <a:endParaRPr lang="fr-CH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ctr" rtl="0">
              <a:tabLst>
                <a:tab pos="534988" algn="l"/>
              </a:tabLst>
            </a:pPr>
            <a:r>
              <a:rPr lang="en-US" sz="3200"/>
              <a:t>Изменения в Правилах РСТ с 1 января 2026 г.</a:t>
            </a:r>
            <a:endParaRPr lang="en-US" altLang="en-US" sz="1600" b="1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722937"/>
          </a:xfrm>
        </p:spPr>
        <p:txBody>
          <a:bodyPr/>
          <a:lstStyle/>
          <a:p>
            <a:pPr rtl="0">
              <a:spcBef>
                <a:spcPct val="0"/>
              </a:spcBef>
            </a:pPr>
            <a:r>
              <a:rPr lang="ru-RU" altLang="en-US" sz="1800" dirty="0"/>
              <a:t>Ссылка на неписьменные раскрытия</a:t>
            </a:r>
          </a:p>
          <a:p>
            <a:pPr marL="801688" lvl="3" indent="-352425" rtl="0">
              <a:spcBef>
                <a:spcPts val="504"/>
              </a:spcBef>
              <a:buClr>
                <a:srgbClr val="A40000"/>
              </a:buClr>
              <a:buFont typeface="Wingdings" pitchFamily="2" charset="2"/>
              <a:buChar char="q"/>
            </a:pPr>
            <a:r>
              <a:rPr lang="ru-RU" altLang="en-US" sz="1800" dirty="0"/>
              <a:t>Согласованы изменения правил 33 и 64, при этом потребуются дальнейшие изменения в Руководстве ISPE</a:t>
            </a:r>
          </a:p>
          <a:p>
            <a:pPr marL="449263" lvl="3" indent="0" rtl="0">
              <a:spcBef>
                <a:spcPts val="504"/>
              </a:spcBef>
              <a:buClr>
                <a:srgbClr val="A40000"/>
              </a:buClr>
              <a:buFont typeface="Wingdings" pitchFamily="2" charset="2"/>
              <a:buChar char="q"/>
            </a:pPr>
            <a:r>
              <a:rPr lang="ru-RU" altLang="en-US" sz="1800" dirty="0"/>
              <a:t>  Вступление в силу: с 1 января 2026 г.</a:t>
            </a:r>
          </a:p>
          <a:p>
            <a:pPr lvl="1">
              <a:spcBef>
                <a:spcPct val="0"/>
              </a:spcBef>
            </a:pPr>
            <a:endParaRPr lang="ru-RU" altLang="en-US" sz="1800" dirty="0"/>
          </a:p>
          <a:p>
            <a:pPr rtl="0"/>
            <a:r>
              <a:rPr lang="ru-RU" altLang="fr-FR" sz="1800" dirty="0"/>
              <a:t>Минимальная документация PCT</a:t>
            </a:r>
          </a:p>
          <a:p>
            <a:pPr lvl="1" rtl="0">
              <a:buClr>
                <a:srgbClr val="A40000"/>
              </a:buClr>
            </a:pPr>
            <a:r>
              <a:rPr lang="ru-RU" altLang="fr-FR" sz="1800" dirty="0"/>
              <a:t>Многолетний проект целевой группы от различных МПО для:</a:t>
            </a:r>
          </a:p>
          <a:p>
            <a:pPr lvl="2" rtl="0">
              <a:buClr>
                <a:srgbClr val="8E0000"/>
              </a:buClr>
              <a:buFont typeface="Wingdings" panose="05000000000000000000" pitchFamily="2" charset="2"/>
              <a:buChar char="§"/>
            </a:pPr>
            <a:r>
              <a:rPr lang="ru-RU" altLang="fr-FR" dirty="0"/>
              <a:t>проведения актуальной инвентаризации частей патентной и </a:t>
            </a:r>
            <a:r>
              <a:rPr lang="ru-RU" altLang="fr-FR" dirty="0" err="1"/>
              <a:t>непатентной</a:t>
            </a:r>
            <a:r>
              <a:rPr lang="ru-RU" altLang="fr-FR" dirty="0"/>
              <a:t> литературы минимума документации по PCT</a:t>
            </a:r>
          </a:p>
          <a:p>
            <a:pPr lvl="2" rtl="0">
              <a:buClr>
                <a:srgbClr val="8E0000"/>
              </a:buClr>
              <a:buFont typeface="Wingdings" panose="05000000000000000000" pitchFamily="2" charset="2"/>
              <a:buChar char="§"/>
            </a:pPr>
            <a:r>
              <a:rPr lang="ru-RU" altLang="fr-FR" dirty="0"/>
              <a:t>выдачи рекомендаций по критериям и стандартам для включения национальных патентных сборников</a:t>
            </a:r>
          </a:p>
          <a:p>
            <a:pPr lvl="2" rtl="0">
              <a:buClr>
                <a:srgbClr val="8E0000"/>
              </a:buClr>
              <a:buFont typeface="Wingdings" panose="05000000000000000000" pitchFamily="2" charset="2"/>
              <a:buChar char="§"/>
            </a:pPr>
            <a:r>
              <a:rPr lang="ru-RU" altLang="fr-FR" dirty="0"/>
              <a:t>выдачи предложений по библиографическим и текстовым компонентам патентных данных, которые должны присутствовать в патентных сборниках</a:t>
            </a:r>
          </a:p>
          <a:p>
            <a:pPr lvl="2" rtl="0">
              <a:buClr>
                <a:srgbClr val="8E0000"/>
              </a:buClr>
              <a:buFont typeface="Wingdings" panose="05000000000000000000" pitchFamily="2" charset="2"/>
              <a:buChar char="§"/>
            </a:pPr>
            <a:r>
              <a:rPr lang="ru-RU" altLang="fr-FR" dirty="0"/>
              <a:t>Вступление в силу: с 1 января 2026 г.</a:t>
            </a:r>
            <a:endParaRPr lang="ru-RU" altLang="en-US" dirty="0"/>
          </a:p>
          <a:p>
            <a:pPr lvl="1">
              <a:spcBef>
                <a:spcPct val="0"/>
              </a:spcBef>
            </a:pPr>
            <a:endParaRPr lang="en-US" altLang="en-US" sz="1800" dirty="0"/>
          </a:p>
          <a:p>
            <a:pPr lvl="1"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endParaRPr lang="en-US" sz="1800" dirty="0"/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 lvl="1">
              <a:spcBef>
                <a:spcPct val="0"/>
              </a:spcBef>
            </a:pPr>
            <a:endParaRPr lang="en-US" altLang="en-US" sz="1800" dirty="0"/>
          </a:p>
          <a:p>
            <a:pPr lvl="1">
              <a:spcBef>
                <a:spcPct val="0"/>
              </a:spcBef>
            </a:pPr>
            <a:endParaRPr lang="en-US" altLang="en-US" sz="1800" dirty="0"/>
          </a:p>
          <a:p>
            <a:pPr lvl="1"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endParaRPr lang="en-US" altLang="en-US" sz="1800" dirty="0"/>
          </a:p>
          <a:p>
            <a:pPr>
              <a:spcBef>
                <a:spcPts val="600"/>
              </a:spcBef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11637</TotalTime>
  <Words>112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Изменения в Правилах РСТ с 1 января 2026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407</cp:revision>
  <cp:lastPrinted>2022-06-10T15:49:58Z</cp:lastPrinted>
  <dcterms:created xsi:type="dcterms:W3CDTF">2020-07-15T13:26:41Z</dcterms:created>
  <dcterms:modified xsi:type="dcterms:W3CDTF">2025-03-18T07:32:08Z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</Properties>
</file>