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45" d="100"/>
          <a:sy n="45" d="100"/>
        </p:scale>
        <p:origin x="1517" y="43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2025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11-02-2025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400" b="1">
                <a:solidFill>
                  <a:srgbClr val="70899B"/>
                </a:solidFill>
              </a:rPr>
              <a:t>Изменения в Инструкции к РСТ с 1 июля 2025 г.</a:t>
            </a:r>
          </a:p>
          <a:p>
            <a:endParaRPr lang="fr-CH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516" y="130622"/>
            <a:ext cx="8712968" cy="706090"/>
          </a:xfrm>
        </p:spPr>
        <p:txBody>
          <a:bodyPr/>
          <a:lstStyle/>
          <a:p>
            <a:pPr algn="ctr" rtl="0"/>
            <a:r>
              <a:rPr lang="ru-RU" sz="2800" dirty="0"/>
              <a:t>Изменения в Правилах РСТ с 1 июля 2025 года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268760"/>
            <a:ext cx="8712968" cy="5256584"/>
          </a:xfrm>
        </p:spPr>
        <p:txBody>
          <a:bodyPr>
            <a:normAutofit fontScale="92500" lnSpcReduction="20000"/>
          </a:bodyPr>
          <a:lstStyle/>
          <a:p>
            <a:pPr rtl="0">
              <a:spcBef>
                <a:spcPct val="0"/>
              </a:spcBef>
            </a:pPr>
            <a:r>
              <a:rPr lang="ru-RU" altLang="en-US" sz="2200" dirty="0"/>
              <a:t>Средства подачи международных заявок и связанных с ними документов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ru-RU" altLang="en-US" sz="2100" dirty="0"/>
              <a:t>Изменение к правилу 89</a:t>
            </a:r>
            <a:r>
              <a:rPr lang="ru-RU" altLang="en-US" sz="2100" i="1" dirty="0"/>
              <a:t>bis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ru-RU" altLang="en-US" sz="2100" dirty="0"/>
              <a:t>Позволяет </a:t>
            </a:r>
            <a:r>
              <a:rPr lang="en-US" altLang="en-US" sz="2100" dirty="0"/>
              <a:t>RO </a:t>
            </a:r>
            <a:r>
              <a:rPr lang="ru-RU" altLang="en-US" sz="2100" dirty="0"/>
              <a:t>более не принимать бумажные документы, при этом </a:t>
            </a:r>
            <a:r>
              <a:rPr lang="en-US" altLang="en-US" sz="2100" dirty="0"/>
              <a:t>RO</a:t>
            </a:r>
            <a:r>
              <a:rPr lang="ru-RU" altLang="en-US" sz="2100" dirty="0"/>
              <a:t>/</a:t>
            </a:r>
            <a:r>
              <a:rPr lang="en-US" altLang="en-US" sz="2100" dirty="0"/>
              <a:t>IB </a:t>
            </a:r>
            <a:r>
              <a:rPr lang="ru-RU" altLang="en-US" sz="2100" dirty="0"/>
              <a:t>будет обязано продолжать принимать бумажные документы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ru-RU" altLang="fr-FR" sz="2100" dirty="0"/>
              <a:t>Возможность для </a:t>
            </a:r>
            <a:r>
              <a:rPr lang="en-US" altLang="fr-FR" sz="2100" dirty="0"/>
              <a:t>RO </a:t>
            </a:r>
            <a:r>
              <a:rPr lang="ru-RU" altLang="fr-FR" sz="2100" dirty="0"/>
              <a:t>разрешить подачу документов на бумажном носителе в целях получения даты подачи/соблюдения срока, требуя при этом повторной электронной подачи документов в течение двух месяцев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ru-RU" altLang="fr-FR" sz="2100" dirty="0"/>
              <a:t>Вступление в силу: </a:t>
            </a:r>
            <a:r>
              <a:rPr lang="en-US" altLang="fr-FR" sz="2100" dirty="0"/>
              <a:t>c </a:t>
            </a:r>
            <a:r>
              <a:rPr lang="ru-RU" altLang="fr-FR" sz="2100" dirty="0"/>
              <a:t>1 июля 2025 г.</a:t>
            </a:r>
          </a:p>
          <a:p>
            <a:pPr lvl="1"/>
            <a:endParaRPr lang="ru-RU" altLang="fr-FR" sz="2200" i="1" dirty="0"/>
          </a:p>
          <a:p>
            <a:pPr rtl="0">
              <a:spcBef>
                <a:spcPct val="0"/>
              </a:spcBef>
            </a:pPr>
            <a:r>
              <a:rPr lang="ru-RU" altLang="en-US" sz="2200" dirty="0"/>
              <a:t>Языки переписки с Международным бюро (</a:t>
            </a:r>
            <a:r>
              <a:rPr lang="en-US" altLang="en-US" sz="2200" dirty="0"/>
              <a:t>IB</a:t>
            </a:r>
            <a:r>
              <a:rPr lang="ru-RU" altLang="en-US" sz="2200" dirty="0"/>
              <a:t>)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ru-RU" altLang="en-US" sz="2100" dirty="0"/>
              <a:t>Изменение к правилу 92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ru-RU" altLang="en-US" sz="2100" dirty="0"/>
              <a:t>Позволяет </a:t>
            </a:r>
            <a:r>
              <a:rPr lang="en-US" altLang="en-US" sz="2100" dirty="0"/>
              <a:t>IB</a:t>
            </a:r>
            <a:r>
              <a:rPr lang="ru-RU" altLang="en-US" sz="2100" dirty="0"/>
              <a:t> вести переписку с ведомствами и заявителями также на языках иных, чем английский и французский, как определено в настоящее время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ru-RU" altLang="en-US" sz="2100" dirty="0"/>
              <a:t>Поэтапное внедрение путем внесения изменений в Административную инструкцию</a:t>
            </a:r>
          </a:p>
          <a:p>
            <a:pPr lvl="1"/>
            <a:endParaRPr lang="ru-RU" altLang="fr-FR" sz="2200" i="1" dirty="0"/>
          </a:p>
          <a:p>
            <a:pPr marL="457200" lvl="1" indent="0">
              <a:buNone/>
            </a:pPr>
            <a:endParaRPr lang="ru-RU" altLang="fr-FR" sz="2300" dirty="0"/>
          </a:p>
          <a:p>
            <a:pPr lvl="1"/>
            <a:endParaRPr lang="ru-RU" altLang="fr-FR" sz="2300" dirty="0"/>
          </a:p>
          <a:p>
            <a:pPr lvl="1">
              <a:buFont typeface="Wingdings" pitchFamily="2" charset="2"/>
              <a:buChar char="Ø"/>
            </a:pPr>
            <a:endParaRPr lang="ru-RU" altLang="fr-FR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516" y="159197"/>
            <a:ext cx="8712968" cy="706090"/>
          </a:xfrm>
        </p:spPr>
        <p:txBody>
          <a:bodyPr/>
          <a:lstStyle/>
          <a:p>
            <a:pPr algn="ctr" rtl="0"/>
            <a:r>
              <a:rPr lang="ru-RU" sz="2800" dirty="0"/>
              <a:t>Изменения в Правилах РСТ с 1 июля 2025 года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052736"/>
            <a:ext cx="8712968" cy="5256584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ru-RU" altLang="en-US" sz="2200" dirty="0"/>
          </a:p>
          <a:p>
            <a:pPr rtl="0">
              <a:spcBef>
                <a:spcPct val="0"/>
              </a:spcBef>
            </a:pPr>
            <a:r>
              <a:rPr lang="ru-RU" altLang="en-US" sz="2200" dirty="0"/>
              <a:t>Дополнительные случаи подачи заявки на нескольких языках</a:t>
            </a:r>
          </a:p>
          <a:p>
            <a:pPr marL="756000" lvl="1" indent="-360000" rtl="0">
              <a:spcBef>
                <a:spcPct val="0"/>
              </a:spcBef>
            </a:pPr>
            <a:r>
              <a:rPr lang="ru-RU" altLang="en-US" sz="2100" dirty="0"/>
              <a:t>Изменение к правилу 26.3</a:t>
            </a:r>
            <a:r>
              <a:rPr lang="ru-RU" altLang="en-US" sz="2100" i="1" dirty="0"/>
              <a:t>ter</a:t>
            </a:r>
            <a:endParaRPr lang="ru-RU" altLang="en-US" sz="2100" dirty="0"/>
          </a:p>
          <a:p>
            <a:pPr marL="756000" lvl="1" indent="-360000" rtl="0">
              <a:spcBef>
                <a:spcPct val="0"/>
              </a:spcBef>
            </a:pPr>
            <a:r>
              <a:rPr lang="ru-RU" sz="2100" b="0" i="0" u="none" strike="noStrike" baseline="0" dirty="0">
                <a:solidFill>
                  <a:srgbClr val="000000"/>
                </a:solidFill>
              </a:rPr>
              <a:t>Правовая основа требовать от заявителя представления перевода, если реферат и/или текст чертежей подаются на языке, отличающемся от языка, на котором будет опубликована международная заявка, но при этом этот язык принимается Международным поисковым органом (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ISA)</a:t>
            </a:r>
            <a:endParaRPr lang="ru-RU" sz="2100" b="0" i="0" u="none" strike="noStrike" baseline="0" dirty="0">
              <a:solidFill>
                <a:srgbClr val="000000"/>
              </a:solidFill>
            </a:endParaRPr>
          </a:p>
          <a:p>
            <a:pPr marL="756000" lvl="1" indent="-360000" rtl="0">
              <a:spcBef>
                <a:spcPct val="0"/>
              </a:spcBef>
            </a:pPr>
            <a:r>
              <a:rPr lang="ru-RU" altLang="en-US" sz="2100" dirty="0">
                <a:solidFill>
                  <a:srgbClr val="000000"/>
                </a:solidFill>
              </a:rPr>
              <a:t>Вступление в силу: с 1 июля 2025 г.</a:t>
            </a:r>
            <a:endParaRPr lang="ru-RU" altLang="en-US" sz="2100" dirty="0"/>
          </a:p>
          <a:p>
            <a:pPr lvl="1"/>
            <a:endParaRPr lang="ru-RU" altLang="fr-FR" sz="2300" dirty="0"/>
          </a:p>
          <a:p>
            <a:pPr lvl="1"/>
            <a:endParaRPr lang="ru-RU" altLang="fr-FR" sz="2300" dirty="0"/>
          </a:p>
          <a:p>
            <a:pPr lvl="1">
              <a:buFont typeface="Wingdings" pitchFamily="2" charset="2"/>
              <a:buChar char="Ø"/>
            </a:pPr>
            <a:endParaRPr lang="ru-RU" altLang="fr-FR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20839</TotalTime>
  <Words>214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Изменения в Правилах РСТ с 1 июля 2025 года (1)</vt:lpstr>
      <vt:lpstr>Изменения в Правилах РСТ с 1 июля 2025 года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157</cp:revision>
  <cp:lastPrinted>2023-10-10T07:26:03Z</cp:lastPrinted>
  <dcterms:created xsi:type="dcterms:W3CDTF">2013-10-25T09:07:15Z</dcterms:created>
  <dcterms:modified xsi:type="dcterms:W3CDTF">2025-03-18T07:32:41Z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