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3" r:id="rId8"/>
    <p:sldId id="270" r:id="rId9"/>
    <p:sldId id="269" r:id="rId10"/>
    <p:sldId id="271" r:id="rId11"/>
    <p:sldId id="259" r:id="rId12"/>
  </p:sldIdLst>
  <p:sldSz cx="9144000" cy="6858000" type="screen4x3"/>
  <p:notesSz cx="6858000" cy="9144000"/>
  <p:custDataLst>
    <p:tags r:id="rId13"/>
  </p:custDataLst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35" d="100"/>
          <a:sy n="35" d="100"/>
        </p:scale>
        <p:origin x="1205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026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277854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38E090-31D7-470E-B87E-53541147A3D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091125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6A3758-8937-47E3-B92C-F12CABAA472E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712192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C17904-D699-4737-A895-6758EEA9A893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907534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87FB48-C12E-4DC9-88C9-E685045291FA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584558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8D68B7-D473-48A9-A840-E1EDBA61BAE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378528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DAFF99-10EF-422E-A82A-487C037452E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38427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5D125B9-BE68-4FA1-9A5D-562A3754B107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43591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5BDD62-DBBA-4430-A2E8-E9C6CA89DB6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862185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485091-EC37-474B-82CE-B34A6386DFB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883303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E8E7-2FDE-4F5C-9538-89EA0A684E8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989115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Click to edit Master text styles</a:t>
            </a:r>
          </a:p>
          <a:p>
            <a:pPr lvl="1"/>
            <a:r>
              <a:rPr lang="en-GB" altLang="en-US"/>
              <a:t> Second level</a:t>
            </a:r>
          </a:p>
          <a:p>
            <a:pPr lvl="2"/>
            <a:r>
              <a:rPr lang="en-GB" altLang="en-US"/>
              <a:t> Third level</a:t>
            </a:r>
          </a:p>
          <a:p>
            <a:pPr lvl="3"/>
            <a:r>
              <a:rPr lang="en-GB" altLang="en-US"/>
              <a:t> Fourth level</a:t>
            </a:r>
          </a:p>
          <a:p>
            <a:pPr lvl="4"/>
            <a:r>
              <a:rPr lang="en-GB" altLang="en-US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7FD26862-1CCD-4A64-A2A6-BF4086BC9D47}" type="slidenum">
              <a:rPr lang="en-GB" altLang="en-US"/>
              <a:t>‹#›</a:t>
            </a:fld>
            <a:endParaRPr lang="en-GB" altLang="en-US"/>
          </a:p>
        </p:txBody>
      </p:sp>
      <p:sp>
        <p:nvSpPr>
          <p:cNvPr id="8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E477AC-51B7-D8A7-E78B-6FBE750E250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3790125" y="6642100"/>
            <a:ext cx="16208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H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WIPO FOR OFFICIAL USE ONLY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po.int/covid19-policy-tracker/#/covid19-policy-tracker/ipo-operat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po.int/pct/dc/closeddates/faces/page/index.x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691680" y="2889797"/>
            <a:ext cx="6768752" cy="2038684"/>
          </a:xfrm>
          <a:noFill/>
        </p:spPr>
        <p:txBody>
          <a:bodyPr/>
          <a:lstStyle/>
          <a:p>
            <a:pPr eaLnBrk="1" hangingPunct="1"/>
            <a:r>
              <a:rPr lang="en-GB" altLang="en-US" sz="3000" b="1" dirty="0" err="1"/>
              <a:t>Impacto</a:t>
            </a:r>
            <a:r>
              <a:rPr lang="en-GB" altLang="en-US" sz="3000" b="1" dirty="0"/>
              <a:t> da </a:t>
            </a:r>
            <a:r>
              <a:rPr lang="en-GB" altLang="en-US" sz="3000" b="1" dirty="0" err="1"/>
              <a:t>crise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sanitária</a:t>
            </a:r>
            <a:r>
              <a:rPr lang="en-GB" altLang="en-US" sz="3000" b="1" dirty="0"/>
              <a:t> da </a:t>
            </a:r>
            <a:br>
              <a:rPr lang="en-GB" altLang="en-US" sz="3000" b="1" dirty="0"/>
            </a:br>
            <a:r>
              <a:rPr lang="en-GB" altLang="en-US" sz="3000" b="1" dirty="0"/>
              <a:t>Covid-19 no PCT</a:t>
            </a:r>
            <a:br>
              <a:rPr lang="en-GB" altLang="en-US" sz="3000" b="1" dirty="0"/>
            </a:br>
            <a:br>
              <a:rPr lang="en-GB" altLang="en-US" sz="3000" b="1" dirty="0"/>
            </a:br>
            <a:r>
              <a:rPr lang="en-GB" altLang="en-US" sz="3000" b="1" dirty="0"/>
              <a:t>Webinar</a:t>
            </a:r>
            <a:endParaRPr lang="en-GB" altLang="en-US" sz="2600" dirty="0"/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243638" y="5095875"/>
            <a:ext cx="1712738" cy="792163"/>
          </a:xfrm>
          <a:noFill/>
        </p:spPr>
        <p:txBody>
          <a:bodyPr/>
          <a:lstStyle/>
          <a:p>
            <a:pPr eaLnBrk="1" hangingPunct="1"/>
            <a:r>
              <a:rPr lang="en-US" altLang="en-US" sz="1300">
                <a:solidFill>
                  <a:srgbClr val="990033"/>
                </a:solidFill>
                <a:latin typeface="Arial Black" panose="020B0A04020102020204" pitchFamily="34" charset="0"/>
              </a:rPr>
              <a:t>Abril de 2020</a:t>
            </a:r>
          </a:p>
        </p:txBody>
      </p:sp>
      <p:pic>
        <p:nvPicPr>
          <p:cNvPr id="3076" name="Picture 10" descr="Puce-3_p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30312" y="2713744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11"/>
          <p:cNvSpPr txBox="1">
            <a:spLocks noChangeArrowheads="1"/>
          </p:cNvSpPr>
          <p:nvPr/>
        </p:nvSpPr>
        <p:spPr bwMode="auto">
          <a:xfrm>
            <a:off x="1230312" y="5373216"/>
            <a:ext cx="601199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</a:pPr>
            <a:r>
              <a:rPr lang="en-GB" altLang="en-US" sz="1800" dirty="0">
                <a:solidFill>
                  <a:srgbClr val="70899B"/>
                </a:solidFill>
              </a:rPr>
              <a:t>Roberto Perez Gomes</a:t>
            </a:r>
          </a:p>
          <a:p>
            <a:pPr algn="l" eaLnBrk="1" hangingPunct="1">
              <a:spcBef>
                <a:spcPts val="0"/>
              </a:spcBef>
            </a:pPr>
            <a:r>
              <a:rPr lang="en-GB" altLang="en-US" sz="1800" dirty="0" err="1">
                <a:solidFill>
                  <a:srgbClr val="70899B"/>
                </a:solidFill>
              </a:rPr>
              <a:t>Seção</a:t>
            </a:r>
            <a:r>
              <a:rPr lang="en-GB" altLang="en-US" sz="1800" dirty="0">
                <a:solidFill>
                  <a:srgbClr val="70899B"/>
                </a:solidFill>
              </a:rPr>
              <a:t> da </a:t>
            </a:r>
            <a:r>
              <a:rPr lang="en-GB" altLang="en-US" sz="1800" dirty="0" err="1">
                <a:solidFill>
                  <a:srgbClr val="70899B"/>
                </a:solidFill>
              </a:rPr>
              <a:t>Cooperação</a:t>
            </a:r>
            <a:r>
              <a:rPr lang="en-GB" altLang="en-US" sz="1800" dirty="0">
                <a:solidFill>
                  <a:srgbClr val="70899B"/>
                </a:solidFill>
              </a:rPr>
              <a:t> </a:t>
            </a:r>
            <a:r>
              <a:rPr lang="en-GB" altLang="en-US" sz="1800" dirty="0" err="1">
                <a:solidFill>
                  <a:srgbClr val="70899B"/>
                </a:solidFill>
              </a:rPr>
              <a:t>Técnica</a:t>
            </a:r>
            <a:endParaRPr lang="en-GB" altLang="en-US" sz="1800" dirty="0">
              <a:solidFill>
                <a:srgbClr val="70899B"/>
              </a:solidFill>
            </a:endParaRPr>
          </a:p>
          <a:p>
            <a:pPr algn="l" eaLnBrk="1" hangingPunct="1">
              <a:spcBef>
                <a:spcPts val="0"/>
              </a:spcBef>
            </a:pPr>
            <a:r>
              <a:rPr lang="pt-BR" altLang="en-US" sz="1800" dirty="0">
                <a:solidFill>
                  <a:srgbClr val="70899B"/>
                </a:solidFill>
              </a:rPr>
              <a:t>Divisão de Cooperação Internacional do PCT</a:t>
            </a:r>
            <a:endParaRPr lang="en-GB" altLang="en-US" sz="1800" dirty="0">
              <a:solidFill>
                <a:srgbClr val="70899B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67328" cy="1143000"/>
          </a:xfrm>
        </p:spPr>
        <p:txBody>
          <a:bodyPr/>
          <a:lstStyle/>
          <a:p>
            <a:r>
              <a:rPr lang="en-US" sz="3200" dirty="0" err="1"/>
              <a:t>Salvaguardas</a:t>
            </a:r>
            <a:r>
              <a:rPr lang="en-US" sz="3200" dirty="0"/>
              <a:t> </a:t>
            </a:r>
            <a:r>
              <a:rPr lang="en-US" sz="3200" dirty="0" err="1"/>
              <a:t>específicas</a:t>
            </a:r>
            <a:r>
              <a:rPr lang="en-US" sz="3200" dirty="0"/>
              <a:t> no </a:t>
            </a:r>
            <a:r>
              <a:rPr lang="en-US" sz="3200" dirty="0" err="1"/>
              <a:t>âmbito</a:t>
            </a:r>
            <a:r>
              <a:rPr lang="en-US" sz="3200" dirty="0"/>
              <a:t> do PCT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104456"/>
          </a:xfrm>
        </p:spPr>
        <p:txBody>
          <a:bodyPr/>
          <a:lstStyle/>
          <a:p>
            <a:r>
              <a:rPr lang="en-US" dirty="0" err="1"/>
              <a:t>Falha</a:t>
            </a:r>
            <a:r>
              <a:rPr lang="en-US" dirty="0"/>
              <a:t> no </a:t>
            </a:r>
            <a:r>
              <a:rPr lang="en-US" dirty="0" err="1"/>
              <a:t>cumprimento</a:t>
            </a:r>
            <a:r>
              <a:rPr lang="en-US" dirty="0"/>
              <a:t> do </a:t>
            </a:r>
            <a:r>
              <a:rPr lang="en-US" dirty="0" err="1"/>
              <a:t>prazo</a:t>
            </a:r>
            <a:r>
              <a:rPr lang="en-US" dirty="0"/>
              <a:t> de </a:t>
            </a:r>
            <a:r>
              <a:rPr lang="en-US" dirty="0" err="1"/>
              <a:t>acordo</a:t>
            </a:r>
            <a:r>
              <a:rPr lang="en-US" dirty="0"/>
              <a:t> com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Artigos</a:t>
            </a:r>
            <a:r>
              <a:rPr lang="en-US" dirty="0"/>
              <a:t> 22 e 39 para entrada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nacional</a:t>
            </a:r>
            <a:endParaRPr lang="en-US" dirty="0"/>
          </a:p>
          <a:p>
            <a:pPr lvl="1"/>
            <a:r>
              <a:rPr lang="en-US" dirty="0" err="1"/>
              <a:t>Invocação</a:t>
            </a:r>
            <a:r>
              <a:rPr lang="en-US" dirty="0"/>
              <a:t> da </a:t>
            </a:r>
            <a:r>
              <a:rPr lang="en-US" dirty="0" err="1"/>
              <a:t>salvaguarda</a:t>
            </a:r>
            <a:r>
              <a:rPr lang="en-US" dirty="0"/>
              <a:t> </a:t>
            </a:r>
            <a:r>
              <a:rPr lang="en-US" dirty="0" err="1"/>
              <a:t>prevista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Regra</a:t>
            </a:r>
            <a:r>
              <a:rPr lang="en-US" dirty="0"/>
              <a:t> 49.6</a:t>
            </a:r>
          </a:p>
          <a:p>
            <a:pPr lvl="1"/>
            <a:r>
              <a:rPr lang="en-US" dirty="0" err="1"/>
              <a:t>Também</a:t>
            </a:r>
            <a:r>
              <a:rPr lang="en-US" dirty="0"/>
              <a:t> é </a:t>
            </a:r>
            <a:r>
              <a:rPr lang="en-US" dirty="0" err="1"/>
              <a:t>possível</a:t>
            </a:r>
            <a:r>
              <a:rPr lang="en-US" dirty="0"/>
              <a:t> </a:t>
            </a:r>
            <a:r>
              <a:rPr lang="en-US" dirty="0" err="1"/>
              <a:t>aplicar</a:t>
            </a:r>
            <a:r>
              <a:rPr lang="en-US" dirty="0"/>
              <a:t> </a:t>
            </a:r>
            <a:r>
              <a:rPr lang="en-US" dirty="0" err="1"/>
              <a:t>disposições</a:t>
            </a:r>
            <a:r>
              <a:rPr lang="en-US" dirty="0"/>
              <a:t> </a:t>
            </a:r>
            <a:r>
              <a:rPr lang="en-US" dirty="0" err="1"/>
              <a:t>nacionais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favoráveis</a:t>
            </a:r>
            <a:r>
              <a:rPr lang="en-US" dirty="0"/>
              <a:t> para </a:t>
            </a:r>
            <a:r>
              <a:rPr lang="en-US" dirty="0" err="1"/>
              <a:t>restabelecer</a:t>
            </a:r>
            <a:r>
              <a:rPr lang="en-US" dirty="0"/>
              <a:t> o </a:t>
            </a:r>
            <a:r>
              <a:rPr lang="en-US" dirty="0" err="1"/>
              <a:t>pedido</a:t>
            </a:r>
            <a:r>
              <a:rPr lang="en-US" dirty="0"/>
              <a:t> </a:t>
            </a:r>
            <a:r>
              <a:rPr lang="en-US" dirty="0" err="1"/>
              <a:t>internacional</a:t>
            </a:r>
            <a:r>
              <a:rPr lang="en-US" dirty="0"/>
              <a:t> junto de um </a:t>
            </a:r>
            <a:r>
              <a:rPr lang="en-US" dirty="0" err="1"/>
              <a:t>Organismo</a:t>
            </a:r>
            <a:r>
              <a:rPr lang="en-US" dirty="0"/>
              <a:t> </a:t>
            </a:r>
            <a:r>
              <a:rPr lang="en-US" dirty="0" err="1"/>
              <a:t>designado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eleito</a:t>
            </a:r>
            <a:r>
              <a:rPr lang="en-US" dirty="0"/>
              <a:t> (DO/EO)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348524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Mais informações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</a:t>
            </a:r>
            <a:r>
              <a:rPr lang="en-US" dirty="0" err="1"/>
              <a:t>informações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recentes</a:t>
            </a:r>
            <a:r>
              <a:rPr lang="en-US" dirty="0"/>
              <a:t> </a:t>
            </a:r>
            <a:r>
              <a:rPr lang="en-US" dirty="0" err="1"/>
              <a:t>estão</a:t>
            </a:r>
            <a:r>
              <a:rPr lang="en-US" dirty="0"/>
              <a:t> </a:t>
            </a:r>
            <a:r>
              <a:rPr lang="en-US" dirty="0" err="1"/>
              <a:t>disponíveis</a:t>
            </a:r>
            <a:r>
              <a:rPr lang="en-US" dirty="0"/>
              <a:t> </a:t>
            </a:r>
            <a:r>
              <a:rPr lang="en-US" dirty="0" err="1"/>
              <a:t>através</a:t>
            </a:r>
            <a:r>
              <a:rPr lang="en-US" dirty="0"/>
              <a:t> da </a:t>
            </a:r>
            <a:r>
              <a:rPr lang="en-US" dirty="0" err="1"/>
              <a:t>caixa</a:t>
            </a:r>
            <a:r>
              <a:rPr lang="en-US" dirty="0"/>
              <a:t> “</a:t>
            </a:r>
            <a:r>
              <a:rPr lang="en-US" dirty="0" err="1"/>
              <a:t>Atualização</a:t>
            </a:r>
            <a:r>
              <a:rPr lang="en-US" dirty="0"/>
              <a:t> da covid-19” </a:t>
            </a:r>
            <a:r>
              <a:rPr lang="en-US" dirty="0" err="1"/>
              <a:t>na</a:t>
            </a:r>
            <a:r>
              <a:rPr lang="en-US" dirty="0"/>
              <a:t> parte superior da </a:t>
            </a:r>
            <a:r>
              <a:rPr lang="en-US" dirty="0" err="1"/>
              <a:t>página</a:t>
            </a:r>
            <a:r>
              <a:rPr lang="en-US" dirty="0"/>
              <a:t> principal do PCT:</a:t>
            </a:r>
          </a:p>
          <a:p>
            <a:pPr marL="0" indent="0" algn="ctr">
              <a:buNone/>
            </a:pPr>
            <a:r>
              <a:rPr lang="en-US" dirty="0"/>
              <a:t>www.wipo.int/pct/</a:t>
            </a:r>
          </a:p>
          <a:p>
            <a:r>
              <a:rPr lang="en-US" dirty="0" err="1"/>
              <a:t>Informações</a:t>
            </a:r>
            <a:r>
              <a:rPr lang="en-US" dirty="0"/>
              <a:t> </a:t>
            </a:r>
            <a:r>
              <a:rPr lang="en-US" dirty="0" err="1"/>
              <a:t>semelhantes</a:t>
            </a:r>
            <a:r>
              <a:rPr lang="en-US" dirty="0"/>
              <a:t> para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sistemas</a:t>
            </a:r>
            <a:r>
              <a:rPr lang="en-US" dirty="0"/>
              <a:t> de Madrid e </a:t>
            </a:r>
            <a:r>
              <a:rPr lang="en-US" dirty="0" err="1"/>
              <a:t>Haia</a:t>
            </a:r>
            <a:r>
              <a:rPr lang="en-US" dirty="0"/>
              <a:t> </a:t>
            </a:r>
            <a:r>
              <a:rPr lang="en-US" dirty="0" err="1"/>
              <a:t>estão</a:t>
            </a:r>
            <a:r>
              <a:rPr lang="en-US" dirty="0"/>
              <a:t> </a:t>
            </a:r>
            <a:r>
              <a:rPr lang="en-US" dirty="0" err="1"/>
              <a:t>disponíveis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respetivas</a:t>
            </a:r>
            <a:r>
              <a:rPr lang="en-US" dirty="0"/>
              <a:t> </a:t>
            </a:r>
            <a:r>
              <a:rPr lang="en-US" dirty="0" err="1"/>
              <a:t>páginas</a:t>
            </a:r>
            <a:r>
              <a:rPr lang="en-US" dirty="0"/>
              <a:t> e </a:t>
            </a:r>
            <a:r>
              <a:rPr lang="en-US" dirty="0" err="1"/>
              <a:t>acessíveis</a:t>
            </a:r>
            <a:r>
              <a:rPr lang="en-US" dirty="0"/>
              <a:t> </a:t>
            </a:r>
            <a:r>
              <a:rPr lang="en-US" dirty="0" err="1"/>
              <a:t>através</a:t>
            </a:r>
            <a:r>
              <a:rPr lang="en-US" dirty="0"/>
              <a:t> da </a:t>
            </a:r>
            <a:r>
              <a:rPr lang="en-US" dirty="0" err="1"/>
              <a:t>página</a:t>
            </a:r>
            <a:r>
              <a:rPr lang="en-US" dirty="0"/>
              <a:t> de </a:t>
            </a:r>
            <a:r>
              <a:rPr lang="en-US" dirty="0" err="1"/>
              <a:t>informações</a:t>
            </a:r>
            <a:r>
              <a:rPr lang="en-US" dirty="0"/>
              <a:t> do PCT</a:t>
            </a:r>
          </a:p>
          <a:p>
            <a:r>
              <a:rPr lang="pt-BR" dirty="0"/>
              <a:t>Instrumento para monitorar políticas de propriedade intelectual nos Estados membros durante a pandemia da COVID-19 (em inglês</a:t>
            </a:r>
            <a:r>
              <a:rPr lang="pt-BR"/>
              <a:t>): </a:t>
            </a:r>
            <a:r>
              <a:rPr lang="es-ES" u="sng">
                <a:hlinkClick r:id="rId2"/>
              </a:rPr>
              <a:t>www.wipo.int/covid19-policy-tracker</a:t>
            </a:r>
            <a:r>
              <a:rPr lang="es-ES" u="sng" dirty="0">
                <a:hlinkClick r:id="rId2"/>
              </a:rPr>
              <a:t>/#/covid19-policy-tracker/ipo-operations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21517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Situação atual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64527"/>
            <a:ext cx="8229600" cy="4352925"/>
          </a:xfrm>
        </p:spPr>
        <p:txBody>
          <a:bodyPr/>
          <a:lstStyle/>
          <a:p>
            <a:pPr eaLnBrk="1" hangingPunct="1"/>
            <a:r>
              <a:rPr lang="en-US" altLang="en-US"/>
              <a:t>Os Organismos receptores (ROs) ainda têm as atividades de negócio abertas?</a:t>
            </a:r>
          </a:p>
          <a:p>
            <a:pPr lvl="1"/>
            <a:r>
              <a:rPr lang="en-US" altLang="en-US"/>
              <a:t>A maior parte dos ROs permanece aberta (incluindo RO/IB) para o depósito de pedidos internacionais</a:t>
            </a:r>
          </a:p>
          <a:p>
            <a:pPr lvl="1"/>
            <a:r>
              <a:rPr lang="en-US" altLang="en-US"/>
              <a:t>Alguns ROs aceitam apenas pedidos internacionais em formato eletrónico</a:t>
            </a:r>
          </a:p>
          <a:p>
            <a:pPr lvl="1"/>
            <a:r>
              <a:rPr lang="en-US" altLang="en-US"/>
              <a:t>Alguns ROs não estão a aceitar pedidos (consultar </a:t>
            </a:r>
            <a:r>
              <a:rPr lang="en-US" altLang="en-US">
                <a:hlinkClick r:id="rId2"/>
              </a:rPr>
              <a:t>https://www.wipo.int/pct/dc/closeddates/faces/page/index.xhtml</a:t>
            </a:r>
            <a:r>
              <a:rPr lang="en-US" altLang="en-US"/>
              <a:t> )</a:t>
            </a:r>
          </a:p>
          <a:p>
            <a:pPr marL="0" indent="0">
              <a:buNone/>
            </a:pPr>
            <a:endParaRPr lang="en-US" altLang="en-US"/>
          </a:p>
          <a:p>
            <a:pPr lvl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Situação atual (2)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340768"/>
            <a:ext cx="8229600" cy="4824536"/>
          </a:xfrm>
        </p:spPr>
        <p:txBody>
          <a:bodyPr/>
          <a:lstStyle/>
          <a:p>
            <a:pPr eaLnBrk="1" hangingPunct="1"/>
            <a:r>
              <a:rPr lang="en-US" altLang="en-US"/>
              <a:t>Houve impacto no número de pedidos internacionais apresentados?</a:t>
            </a:r>
          </a:p>
          <a:p>
            <a:pPr lvl="1"/>
            <a:r>
              <a:rPr lang="en-US" altLang="en-US"/>
              <a:t>Ainda não se sabe</a:t>
            </a:r>
          </a:p>
          <a:p>
            <a:pPr lvl="1"/>
            <a:r>
              <a:rPr lang="en-US" altLang="en-US"/>
              <a:t>Possível diminuição no número de depósitos</a:t>
            </a:r>
          </a:p>
          <a:p>
            <a:pPr marL="457200" lvl="1" indent="0">
              <a:buNone/>
            </a:pPr>
            <a:endParaRPr lang="en-US" altLang="en-US"/>
          </a:p>
          <a:p>
            <a:r>
              <a:rPr lang="en-US" altLang="en-US"/>
              <a:t>Interrupção dos serviços de entrega postal e privada</a:t>
            </a:r>
          </a:p>
          <a:p>
            <a:pPr lvl="1"/>
            <a:r>
              <a:rPr lang="en-US" altLang="en-US"/>
              <a:t>Entrega de correio interrompida em muitos países</a:t>
            </a:r>
          </a:p>
          <a:p>
            <a:pPr lvl="1"/>
            <a:r>
              <a:rPr lang="en-US" altLang="en-US"/>
              <a:t>Serviços de entrega privados: também afetados</a:t>
            </a:r>
          </a:p>
          <a:p>
            <a:pPr lvl="1"/>
            <a:endParaRPr lang="en-US" altLang="en-US"/>
          </a:p>
          <a:p>
            <a:r>
              <a:rPr lang="en-US" altLang="en-US"/>
              <a:t>A situação de cada país vai mudando diariamente e deve ser continuamente monitorada</a:t>
            </a:r>
          </a:p>
          <a:p>
            <a:pPr marL="0" indent="0">
              <a:buNone/>
            </a:pPr>
            <a:endParaRPr lang="en-US" altLang="en-US"/>
          </a:p>
          <a:p>
            <a:pPr lvl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2759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Situação</a:t>
            </a:r>
            <a:r>
              <a:rPr lang="en-US" altLang="en-US" dirty="0"/>
              <a:t> </a:t>
            </a:r>
            <a:r>
              <a:rPr lang="en-US" altLang="en-US" dirty="0" err="1"/>
              <a:t>atual</a:t>
            </a:r>
            <a:r>
              <a:rPr lang="en-US" altLang="en-US" dirty="0"/>
              <a:t> no IB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196752"/>
            <a:ext cx="7632848" cy="5256584"/>
          </a:xfrm>
        </p:spPr>
        <p:txBody>
          <a:bodyPr/>
          <a:lstStyle/>
          <a:p>
            <a:pPr marL="342900" lvl="1" indent="-342900"/>
            <a:r>
              <a:rPr lang="en-US" sz="2100" dirty="0" err="1"/>
              <a:t>Quase</a:t>
            </a:r>
            <a:r>
              <a:rPr lang="en-US" sz="2100" dirty="0"/>
              <a:t> </a:t>
            </a:r>
            <a:r>
              <a:rPr lang="en-US" sz="2100" dirty="0" err="1"/>
              <a:t>todos</a:t>
            </a:r>
            <a:r>
              <a:rPr lang="en-US" sz="2100" dirty="0"/>
              <a:t> </a:t>
            </a:r>
            <a:r>
              <a:rPr lang="en-US" sz="2100" dirty="0" err="1"/>
              <a:t>os</a:t>
            </a:r>
            <a:r>
              <a:rPr lang="en-US" sz="2100" dirty="0"/>
              <a:t> </a:t>
            </a:r>
            <a:r>
              <a:rPr lang="en-US" sz="2100" dirty="0" err="1"/>
              <a:t>funcionários</a:t>
            </a:r>
            <a:r>
              <a:rPr lang="en-US" sz="2100" dirty="0"/>
              <a:t> </a:t>
            </a:r>
            <a:r>
              <a:rPr lang="en-US" sz="2100" dirty="0" err="1"/>
              <a:t>estão</a:t>
            </a:r>
            <a:r>
              <a:rPr lang="en-US" sz="2100" dirty="0"/>
              <a:t> a </a:t>
            </a:r>
            <a:r>
              <a:rPr lang="en-US" sz="2100" dirty="0" err="1"/>
              <a:t>trabalhar</a:t>
            </a:r>
            <a:r>
              <a:rPr lang="en-US" sz="2100" dirty="0"/>
              <a:t> </a:t>
            </a:r>
            <a:r>
              <a:rPr lang="en-US" sz="2100" dirty="0" err="1"/>
              <a:t>remotamente</a:t>
            </a:r>
            <a:r>
              <a:rPr lang="en-US" sz="2100" dirty="0"/>
              <a:t> - a </a:t>
            </a:r>
            <a:r>
              <a:rPr lang="en-US" sz="2100" dirty="0" err="1"/>
              <a:t>maioria</a:t>
            </a:r>
            <a:r>
              <a:rPr lang="en-US" sz="2100" dirty="0"/>
              <a:t> dos </a:t>
            </a:r>
            <a:r>
              <a:rPr lang="en-US" sz="2100" dirty="0" err="1"/>
              <a:t>serviços</a:t>
            </a:r>
            <a:r>
              <a:rPr lang="en-US" sz="2100" dirty="0"/>
              <a:t> é </a:t>
            </a:r>
            <a:r>
              <a:rPr lang="en-US" sz="2100" dirty="0" err="1"/>
              <a:t>prestada</a:t>
            </a:r>
            <a:r>
              <a:rPr lang="en-US" sz="2100" dirty="0"/>
              <a:t> de </a:t>
            </a:r>
            <a:r>
              <a:rPr lang="en-US" sz="2100" dirty="0" err="1"/>
              <a:t>modo</a:t>
            </a:r>
            <a:r>
              <a:rPr lang="en-US" sz="2100" dirty="0"/>
              <a:t> normal</a:t>
            </a:r>
          </a:p>
          <a:p>
            <a:r>
              <a:rPr lang="en-US" altLang="en-US" sz="2100" dirty="0"/>
              <a:t>RO/IB </a:t>
            </a:r>
            <a:r>
              <a:rPr lang="en-US" altLang="en-US" sz="2100" dirty="0" err="1"/>
              <a:t>aberto</a:t>
            </a:r>
            <a:r>
              <a:rPr lang="en-US" altLang="en-US" sz="2100" dirty="0"/>
              <a:t> para </a:t>
            </a:r>
            <a:r>
              <a:rPr lang="en-US" altLang="en-US" sz="2100" dirty="0" err="1"/>
              <a:t>receber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pedidos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internacionais</a:t>
            </a:r>
            <a:endParaRPr lang="en-US" altLang="en-US" sz="2100" dirty="0"/>
          </a:p>
          <a:p>
            <a:pPr lvl="1"/>
            <a:r>
              <a:rPr lang="en-US" altLang="en-US" sz="2100" dirty="0"/>
              <a:t> </a:t>
            </a:r>
            <a:r>
              <a:rPr lang="en-US" altLang="en-US" sz="2100" dirty="0" err="1"/>
              <a:t>Aconselhável</a:t>
            </a:r>
            <a:r>
              <a:rPr lang="en-US" altLang="en-US" sz="2100" dirty="0"/>
              <a:t> </a:t>
            </a:r>
            <a:r>
              <a:rPr lang="en-US" altLang="en-US" sz="2100" dirty="0" err="1"/>
              <a:t>através</a:t>
            </a:r>
            <a:r>
              <a:rPr lang="en-US" altLang="en-US" sz="2100" dirty="0"/>
              <a:t> do software de </a:t>
            </a:r>
            <a:r>
              <a:rPr lang="en-US" altLang="en-US" sz="2100" dirty="0" err="1"/>
              <a:t>depósito</a:t>
            </a:r>
            <a:r>
              <a:rPr lang="en-US" altLang="en-US" sz="2100" dirty="0"/>
              <a:t> </a:t>
            </a:r>
            <a:r>
              <a:rPr lang="en-US" altLang="en-US" sz="2100" dirty="0" err="1"/>
              <a:t>eletrónico</a:t>
            </a:r>
            <a:r>
              <a:rPr lang="en-US" altLang="en-US" sz="2100" dirty="0"/>
              <a:t> (</a:t>
            </a:r>
            <a:r>
              <a:rPr lang="en-US" altLang="en-US" sz="2100" dirty="0" err="1"/>
              <a:t>ePCT</a:t>
            </a:r>
            <a:r>
              <a:rPr lang="en-US" altLang="en-US" sz="2100" dirty="0"/>
              <a:t>, PCT SAFE)</a:t>
            </a:r>
          </a:p>
          <a:p>
            <a:pPr lvl="1"/>
            <a:r>
              <a:rPr lang="en-US" altLang="en-US" sz="2100" dirty="0"/>
              <a:t> Se </a:t>
            </a:r>
            <a:r>
              <a:rPr lang="en-US" altLang="en-US" sz="2100" dirty="0" err="1"/>
              <a:t>não</a:t>
            </a:r>
            <a:r>
              <a:rPr lang="en-US" altLang="en-US" sz="2100" dirty="0"/>
              <a:t> for </a:t>
            </a:r>
            <a:r>
              <a:rPr lang="en-US" altLang="en-US" sz="2100" dirty="0" err="1"/>
              <a:t>possível</a:t>
            </a:r>
            <a:r>
              <a:rPr lang="en-US" altLang="en-US" sz="2100" dirty="0"/>
              <a:t>, use o </a:t>
            </a:r>
            <a:r>
              <a:rPr lang="en-US" altLang="en-US" sz="2100" dirty="0" err="1"/>
              <a:t>serviço</a:t>
            </a:r>
            <a:r>
              <a:rPr lang="en-US" altLang="en-US" sz="2100" dirty="0"/>
              <a:t> de </a:t>
            </a:r>
            <a:r>
              <a:rPr lang="en-US" altLang="en-US" sz="2100" dirty="0" err="1"/>
              <a:t>carregamentos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alternativo</a:t>
            </a:r>
            <a:r>
              <a:rPr lang="en-US" altLang="en-US" sz="2100" dirty="0"/>
              <a:t> (Contingency Upload Service)</a:t>
            </a:r>
          </a:p>
          <a:p>
            <a:pPr lvl="1"/>
            <a:r>
              <a:rPr lang="en-US" altLang="en-US" sz="2100" dirty="0"/>
              <a:t>Se nada </a:t>
            </a:r>
            <a:r>
              <a:rPr lang="en-US" altLang="en-US" sz="2100" dirty="0" err="1"/>
              <a:t>mais</a:t>
            </a:r>
            <a:r>
              <a:rPr lang="en-US" altLang="en-US" sz="2100" dirty="0"/>
              <a:t> for </a:t>
            </a:r>
            <a:r>
              <a:rPr lang="en-US" altLang="en-US" sz="2100" dirty="0" err="1"/>
              <a:t>possível</a:t>
            </a:r>
            <a:r>
              <a:rPr lang="en-US" altLang="en-US" sz="2100" dirty="0"/>
              <a:t>: </a:t>
            </a:r>
            <a:r>
              <a:rPr lang="en-US" altLang="en-US" sz="2100" dirty="0" err="1"/>
              <a:t>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depósitos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por</a:t>
            </a:r>
            <a:r>
              <a:rPr lang="en-US" altLang="en-US" sz="2100" dirty="0"/>
              <a:t> fax </a:t>
            </a:r>
            <a:r>
              <a:rPr lang="en-US" altLang="en-US" sz="2100" dirty="0" err="1"/>
              <a:t>seriam</a:t>
            </a:r>
            <a:r>
              <a:rPr lang="en-US" altLang="en-US" sz="2100" dirty="0"/>
              <a:t> a </a:t>
            </a:r>
            <a:r>
              <a:rPr lang="en-US" altLang="en-US" sz="2100" dirty="0" err="1"/>
              <a:t>última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opção</a:t>
            </a:r>
            <a:endParaRPr lang="en-US" altLang="en-US" sz="2100" dirty="0"/>
          </a:p>
          <a:p>
            <a:pPr lvl="1"/>
            <a:r>
              <a:rPr lang="en-US" altLang="en-US" sz="2100" dirty="0"/>
              <a:t> </a:t>
            </a:r>
            <a:r>
              <a:rPr lang="en-US" altLang="en-US" sz="2100" dirty="0" err="1"/>
              <a:t>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depósitos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em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papel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devem</a:t>
            </a:r>
            <a:r>
              <a:rPr lang="en-US" altLang="en-US" sz="2100" dirty="0"/>
              <a:t> </a:t>
            </a:r>
            <a:r>
              <a:rPr lang="en-US" altLang="en-US" sz="2100" dirty="0" err="1"/>
              <a:t>ser</a:t>
            </a:r>
            <a:r>
              <a:rPr lang="en-US" altLang="en-US" sz="2100" dirty="0"/>
              <a:t> </a:t>
            </a:r>
            <a:r>
              <a:rPr lang="en-US" altLang="en-US" sz="2100" dirty="0" err="1"/>
              <a:t>evitados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devido</a:t>
            </a:r>
            <a:r>
              <a:rPr lang="en-US" altLang="en-US" sz="2100" dirty="0"/>
              <a:t> à </a:t>
            </a:r>
            <a:r>
              <a:rPr lang="en-US" altLang="en-US" sz="2100" dirty="0" err="1"/>
              <a:t>interrupção</a:t>
            </a:r>
            <a:r>
              <a:rPr lang="en-US" altLang="en-US" sz="2100" dirty="0"/>
              <a:t> dos </a:t>
            </a:r>
            <a:r>
              <a:rPr lang="en-US" altLang="en-US" sz="2100" dirty="0" err="1"/>
              <a:t>serviços</a:t>
            </a:r>
            <a:r>
              <a:rPr lang="en-US" altLang="en-US" sz="2100" dirty="0"/>
              <a:t> de </a:t>
            </a:r>
            <a:r>
              <a:rPr lang="en-US" altLang="en-US" sz="2100" dirty="0" err="1"/>
              <a:t>entrega</a:t>
            </a:r>
            <a:r>
              <a:rPr lang="en-US" altLang="en-US" sz="2100" dirty="0"/>
              <a:t> postal e </a:t>
            </a:r>
            <a:r>
              <a:rPr lang="en-US" altLang="en-US" sz="2100" dirty="0" err="1"/>
              <a:t>privada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em</a:t>
            </a:r>
            <a:r>
              <a:rPr lang="en-US" altLang="en-US" sz="2100" dirty="0"/>
              <a:t> </a:t>
            </a:r>
            <a:r>
              <a:rPr lang="en-US" altLang="en-US" sz="2100" dirty="0" err="1"/>
              <a:t>muitos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países</a:t>
            </a:r>
            <a:endParaRPr lang="en-US" altLang="en-US" sz="2100" dirty="0"/>
          </a:p>
          <a:p>
            <a:r>
              <a:rPr lang="en-US" altLang="en-US" sz="2100" dirty="0"/>
              <a:t>O </a:t>
            </a:r>
            <a:r>
              <a:rPr lang="en-US" altLang="en-US" sz="2100" dirty="0" err="1"/>
              <a:t>processamento</a:t>
            </a:r>
            <a:r>
              <a:rPr lang="en-US" altLang="en-US" sz="2100" dirty="0"/>
              <a:t> de </a:t>
            </a:r>
            <a:r>
              <a:rPr lang="en-US" altLang="en-US" sz="2100" dirty="0" err="1"/>
              <a:t>pedidos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internacionais</a:t>
            </a:r>
            <a:r>
              <a:rPr lang="en-US" altLang="en-US" sz="2100" dirty="0"/>
              <a:t> no IB </a:t>
            </a:r>
            <a:r>
              <a:rPr lang="en-US" altLang="en-US" sz="2100" dirty="0" err="1"/>
              <a:t>está</a:t>
            </a:r>
            <a:r>
              <a:rPr lang="en-US" altLang="en-US" sz="2100" dirty="0"/>
              <a:t> </a:t>
            </a:r>
            <a:r>
              <a:rPr lang="en-US" altLang="en-US" sz="2100" dirty="0" err="1"/>
              <a:t>geralmente</a:t>
            </a:r>
            <a:r>
              <a:rPr lang="en-US" altLang="en-US" sz="2100" dirty="0"/>
              <a:t> </a:t>
            </a:r>
            <a:r>
              <a:rPr lang="en-US" altLang="en-US" sz="2100" dirty="0" err="1"/>
              <a:t>garantido</a:t>
            </a:r>
            <a:endParaRPr lang="en-US" altLang="en-US" sz="2100" dirty="0"/>
          </a:p>
          <a:p>
            <a:pPr marL="457200" lvl="1" indent="0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382519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882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Situação atual no IB (2)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052736"/>
            <a:ext cx="8373616" cy="5256584"/>
          </a:xfrm>
        </p:spPr>
        <p:txBody>
          <a:bodyPr/>
          <a:lstStyle/>
          <a:p>
            <a:r>
              <a:rPr lang="en-US" altLang="en-US" sz="2120" dirty="0" err="1"/>
              <a:t>Atualmente</a:t>
            </a:r>
            <a:r>
              <a:rPr lang="en-US" altLang="en-US" sz="2120" dirty="0"/>
              <a:t>, </a:t>
            </a:r>
            <a:r>
              <a:rPr lang="en-US" altLang="en-US" sz="2120" dirty="0" err="1"/>
              <a:t>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formulários</a:t>
            </a:r>
            <a:r>
              <a:rPr lang="en-US" altLang="en-US" sz="2120" dirty="0"/>
              <a:t> e as </a:t>
            </a:r>
            <a:r>
              <a:rPr lang="en-US" altLang="en-US" sz="2120" dirty="0" err="1"/>
              <a:t>comunicações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são</a:t>
            </a:r>
            <a:r>
              <a:rPr lang="en-US" altLang="en-US" sz="2120" dirty="0"/>
              <a:t> </a:t>
            </a:r>
            <a:r>
              <a:rPr lang="en-US" altLang="en-US" sz="2120" dirty="0" err="1"/>
              <a:t>fornecidos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aos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requerentes</a:t>
            </a:r>
            <a:r>
              <a:rPr lang="en-US" altLang="en-US" sz="2120" dirty="0"/>
              <a:t> e </a:t>
            </a:r>
            <a:r>
              <a:rPr lang="en-US" altLang="en-US" sz="2120" dirty="0" err="1"/>
              <a:t>Organismos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apenas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em</a:t>
            </a:r>
            <a:r>
              <a:rPr lang="en-US" altLang="en-US" sz="2120" dirty="0"/>
              <a:t> </a:t>
            </a:r>
            <a:r>
              <a:rPr lang="en-US" altLang="en-US" sz="2120" dirty="0" err="1"/>
              <a:t>formato</a:t>
            </a:r>
            <a:r>
              <a:rPr lang="en-US" altLang="en-US" sz="2120" dirty="0"/>
              <a:t> </a:t>
            </a:r>
            <a:r>
              <a:rPr lang="en-US" altLang="en-US" sz="2120" dirty="0" err="1"/>
              <a:t>eletrónico</a:t>
            </a:r>
            <a:endParaRPr lang="en-US" altLang="en-US" sz="2120" dirty="0"/>
          </a:p>
          <a:p>
            <a:pPr lvl="1"/>
            <a:r>
              <a:rPr lang="en-US" altLang="en-US" sz="2120" dirty="0" err="1"/>
              <a:t>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formulários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estão</a:t>
            </a:r>
            <a:r>
              <a:rPr lang="en-US" altLang="en-US" sz="2120" dirty="0"/>
              <a:t> </a:t>
            </a:r>
            <a:r>
              <a:rPr lang="en-US" altLang="en-US" sz="2120" dirty="0" err="1"/>
              <a:t>disponíveis</a:t>
            </a:r>
            <a:r>
              <a:rPr lang="en-US" altLang="en-US" sz="2120" dirty="0"/>
              <a:t> no </a:t>
            </a:r>
            <a:r>
              <a:rPr lang="en-US" altLang="en-US" sz="2120" dirty="0" err="1"/>
              <a:t>ePCT</a:t>
            </a:r>
            <a:r>
              <a:rPr lang="en-US" altLang="en-US" sz="2120" dirty="0"/>
              <a:t> </a:t>
            </a:r>
            <a:r>
              <a:rPr lang="en-US" altLang="en-US" sz="2120" dirty="0" err="1"/>
              <a:t>ou</a:t>
            </a:r>
            <a:r>
              <a:rPr lang="en-US" altLang="en-US" sz="2120" dirty="0"/>
              <a:t> (</a:t>
            </a:r>
            <a:r>
              <a:rPr lang="en-US" altLang="en-US" sz="2120" dirty="0" err="1"/>
              <a:t>pós-publicação</a:t>
            </a:r>
            <a:r>
              <a:rPr lang="en-US" altLang="en-US" sz="2120" dirty="0"/>
              <a:t>) no PATENTSCOPE</a:t>
            </a:r>
          </a:p>
          <a:p>
            <a:pPr lvl="1"/>
            <a:r>
              <a:rPr lang="en-US" altLang="en-US" sz="2120" dirty="0" err="1"/>
              <a:t>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formulários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são</a:t>
            </a:r>
            <a:r>
              <a:rPr lang="en-US" altLang="en-US" sz="2120" dirty="0"/>
              <a:t> </a:t>
            </a:r>
            <a:r>
              <a:rPr lang="en-US" altLang="en-US" sz="2120" dirty="0" err="1"/>
              <a:t>enviados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como</a:t>
            </a:r>
            <a:r>
              <a:rPr lang="en-US" altLang="en-US" sz="2120" dirty="0"/>
              <a:t> </a:t>
            </a:r>
            <a:r>
              <a:rPr lang="en-US" altLang="en-US" sz="2120" dirty="0" err="1"/>
              <a:t>anexos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em</a:t>
            </a:r>
            <a:r>
              <a:rPr lang="en-US" altLang="en-US" sz="2120" dirty="0"/>
              <a:t> PDF</a:t>
            </a:r>
          </a:p>
          <a:p>
            <a:pPr lvl="1"/>
            <a:r>
              <a:rPr lang="en-US" altLang="en-US" sz="2120" dirty="0" err="1"/>
              <a:t>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documentos</a:t>
            </a:r>
            <a:r>
              <a:rPr lang="en-US" altLang="en-US" sz="2120" dirty="0"/>
              <a:t> de </a:t>
            </a:r>
            <a:r>
              <a:rPr lang="en-US" altLang="en-US" sz="2120" dirty="0" err="1"/>
              <a:t>prioridade</a:t>
            </a:r>
            <a:r>
              <a:rPr lang="en-US" altLang="en-US" sz="2120" dirty="0"/>
              <a:t> e </a:t>
            </a:r>
            <a:r>
              <a:rPr lang="en-US" altLang="en-US" sz="2120" dirty="0" err="1"/>
              <a:t>cópias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autenticadas</a:t>
            </a:r>
            <a:r>
              <a:rPr lang="en-US" altLang="en-US" sz="2120" dirty="0"/>
              <a:t> dos </a:t>
            </a:r>
            <a:r>
              <a:rPr lang="en-US" altLang="en-US" sz="2120" dirty="0" err="1"/>
              <a:t>documentos</a:t>
            </a:r>
            <a:r>
              <a:rPr lang="en-US" altLang="en-US" sz="2120" dirty="0"/>
              <a:t> que </a:t>
            </a:r>
            <a:r>
              <a:rPr lang="en-US" altLang="en-US" sz="2120" dirty="0" err="1"/>
              <a:t>constam</a:t>
            </a:r>
            <a:r>
              <a:rPr lang="en-US" altLang="en-US" sz="2120" dirty="0"/>
              <a:t> do </a:t>
            </a:r>
            <a:r>
              <a:rPr lang="en-US" altLang="en-US" sz="2120" dirty="0" err="1"/>
              <a:t>processo</a:t>
            </a:r>
            <a:r>
              <a:rPr lang="en-US" altLang="en-US" sz="2120" dirty="0"/>
              <a:t> do IB </a:t>
            </a:r>
            <a:r>
              <a:rPr lang="en-US" altLang="en-US" sz="2120" dirty="0" err="1"/>
              <a:t>são</a:t>
            </a:r>
            <a:r>
              <a:rPr lang="en-US" altLang="en-US" sz="2120" dirty="0"/>
              <a:t> </a:t>
            </a:r>
            <a:r>
              <a:rPr lang="en-US" altLang="en-US" sz="2120" dirty="0" err="1"/>
              <a:t>emitidos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apenas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em</a:t>
            </a:r>
            <a:r>
              <a:rPr lang="en-US" altLang="en-US" sz="2120" dirty="0"/>
              <a:t> </a:t>
            </a:r>
            <a:r>
              <a:rPr lang="en-US" altLang="en-US" sz="2120" dirty="0" err="1"/>
              <a:t>formato</a:t>
            </a:r>
            <a:r>
              <a:rPr lang="en-US" altLang="en-US" sz="2120" dirty="0"/>
              <a:t> </a:t>
            </a:r>
            <a:r>
              <a:rPr lang="en-US" altLang="en-US" sz="2120" dirty="0" err="1"/>
              <a:t>eletrónico</a:t>
            </a:r>
            <a:endParaRPr lang="en-US" altLang="en-US" sz="2120" dirty="0"/>
          </a:p>
          <a:p>
            <a:pPr lvl="1"/>
            <a:r>
              <a:rPr lang="en-US" altLang="en-US" sz="2120" dirty="0" err="1"/>
              <a:t>Confie</a:t>
            </a:r>
            <a:r>
              <a:rPr lang="en-US" altLang="en-US" sz="2120" dirty="0"/>
              <a:t> no </a:t>
            </a:r>
            <a:r>
              <a:rPr lang="en-US" altLang="en-US" sz="2120" dirty="0" err="1"/>
              <a:t>serviço</a:t>
            </a:r>
            <a:r>
              <a:rPr lang="en-US" altLang="en-US" sz="2120" dirty="0"/>
              <a:t> de </a:t>
            </a:r>
            <a:r>
              <a:rPr lang="en-US" altLang="en-US" sz="2120" dirty="0" err="1"/>
              <a:t>acesso</a:t>
            </a:r>
            <a:r>
              <a:rPr lang="en-US" altLang="en-US" sz="2120" dirty="0"/>
              <a:t> digital (DAS) </a:t>
            </a:r>
            <a:r>
              <a:rPr lang="en-US" altLang="en-US" sz="2120" dirty="0" err="1"/>
              <a:t>sempre</a:t>
            </a:r>
            <a:r>
              <a:rPr lang="en-US" altLang="en-US" sz="2120" dirty="0"/>
              <a:t> que </a:t>
            </a:r>
            <a:r>
              <a:rPr lang="en-US" altLang="en-US" sz="2120" dirty="0" err="1"/>
              <a:t>possível</a:t>
            </a:r>
            <a:endParaRPr lang="en-US" altLang="en-US" sz="2120" dirty="0"/>
          </a:p>
          <a:p>
            <a:pPr lvl="1"/>
            <a:r>
              <a:rPr lang="en-US" altLang="en-US" sz="2120" dirty="0" err="1"/>
              <a:t>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requerentes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precisam</a:t>
            </a:r>
            <a:r>
              <a:rPr lang="en-US" altLang="en-US" sz="2120" dirty="0"/>
              <a:t> de </a:t>
            </a:r>
            <a:r>
              <a:rPr lang="en-US" altLang="en-US" sz="2120" dirty="0" err="1"/>
              <a:t>fornecer</a:t>
            </a:r>
            <a:r>
              <a:rPr lang="en-US" altLang="en-US" sz="2120" dirty="0"/>
              <a:t> </a:t>
            </a:r>
            <a:r>
              <a:rPr lang="en-US" altLang="en-US" sz="2120" dirty="0" err="1"/>
              <a:t>os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endereços</a:t>
            </a:r>
            <a:r>
              <a:rPr lang="en-US" altLang="en-US" sz="2120" dirty="0"/>
              <a:t> de e-mail, </a:t>
            </a:r>
            <a:r>
              <a:rPr lang="en-US" altLang="en-US" sz="2120" dirty="0" err="1"/>
              <a:t>caso</a:t>
            </a:r>
            <a:r>
              <a:rPr lang="en-US" altLang="en-US" sz="2120" dirty="0"/>
              <a:t> </a:t>
            </a:r>
            <a:r>
              <a:rPr lang="en-US" altLang="en-US" sz="2120" dirty="0" err="1"/>
              <a:t>ainda</a:t>
            </a:r>
            <a:r>
              <a:rPr lang="en-US" altLang="en-US" sz="2120" dirty="0"/>
              <a:t> </a:t>
            </a:r>
            <a:r>
              <a:rPr lang="en-US" altLang="en-US" sz="2120" dirty="0" err="1"/>
              <a:t>não</a:t>
            </a:r>
            <a:r>
              <a:rPr lang="en-US" altLang="en-US" sz="2120" dirty="0"/>
              <a:t> o </a:t>
            </a:r>
            <a:r>
              <a:rPr lang="en-US" altLang="en-US" sz="2120" dirty="0" err="1"/>
              <a:t>tenham</a:t>
            </a:r>
            <a:r>
              <a:rPr lang="en-US" altLang="en-US" sz="2120" dirty="0"/>
              <a:t> </a:t>
            </a:r>
            <a:r>
              <a:rPr lang="en-US" altLang="en-US" sz="2120" dirty="0" err="1"/>
              <a:t>feito</a:t>
            </a:r>
            <a:r>
              <a:rPr lang="en-US" altLang="en-US" sz="2120" dirty="0"/>
              <a:t>, para </a:t>
            </a:r>
            <a:r>
              <a:rPr lang="en-US" altLang="en-US" sz="2120" dirty="0" err="1"/>
              <a:t>permitir</a:t>
            </a:r>
            <a:r>
              <a:rPr lang="en-US" altLang="en-US" sz="2120" dirty="0"/>
              <a:t> que o IB </a:t>
            </a:r>
            <a:r>
              <a:rPr lang="en-US" altLang="en-US" sz="2120" dirty="0" err="1"/>
              <a:t>envie</a:t>
            </a:r>
            <a:r>
              <a:rPr lang="en-US" altLang="en-US" sz="2120" dirty="0"/>
              <a:t> </a:t>
            </a:r>
            <a:r>
              <a:rPr lang="en-US" altLang="en-US" sz="2120" dirty="0" err="1"/>
              <a:t>formulários</a:t>
            </a:r>
            <a:r>
              <a:rPr lang="en-US" altLang="en-US" sz="2120" dirty="0"/>
              <a:t> e </a:t>
            </a:r>
            <a:r>
              <a:rPr lang="en-US" altLang="en-US" sz="2120" dirty="0" err="1"/>
              <a:t>outras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comunicações</a:t>
            </a:r>
            <a:r>
              <a:rPr lang="en-US" altLang="en-US" sz="2120" dirty="0"/>
              <a:t> </a:t>
            </a:r>
            <a:r>
              <a:rPr lang="en-US" altLang="en-US" sz="2120" dirty="0" err="1"/>
              <a:t>como</a:t>
            </a:r>
            <a:r>
              <a:rPr lang="en-US" altLang="en-US" sz="2120" dirty="0"/>
              <a:t> </a:t>
            </a:r>
            <a:r>
              <a:rPr lang="en-US" altLang="en-US" sz="2120" dirty="0" err="1"/>
              <a:t>anexos</a:t>
            </a:r>
            <a:r>
              <a:rPr lang="en-US" altLang="en-US" sz="2120" dirty="0"/>
              <a:t> de e-mail (https://www.wipo.int/pct/pt/news/2020/news_0008.html)</a:t>
            </a:r>
          </a:p>
          <a:p>
            <a:pPr lvl="1"/>
            <a:endParaRPr lang="en-US" altLang="en-US" sz="2100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625207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Situação atual no IB (3)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412776"/>
            <a:ext cx="8229600" cy="4352925"/>
          </a:xfrm>
        </p:spPr>
        <p:txBody>
          <a:bodyPr/>
          <a:lstStyle/>
          <a:p>
            <a:r>
              <a:rPr lang="en-US" altLang="en-US"/>
              <a:t>Envio de documentos ao IB:</a:t>
            </a:r>
          </a:p>
          <a:p>
            <a:pPr lvl="1"/>
            <a:r>
              <a:rPr lang="en-US" altLang="en-US"/>
              <a:t>De preferência apenas em formato eletrónico:</a:t>
            </a:r>
          </a:p>
          <a:p>
            <a:pPr lvl="2"/>
            <a:r>
              <a:rPr lang="en-US" altLang="en-US"/>
              <a:t> ePCT (com ou sem autenticação forte)</a:t>
            </a:r>
          </a:p>
          <a:p>
            <a:pPr lvl="2"/>
            <a:r>
              <a:rPr lang="en-US" altLang="en-US"/>
              <a:t> Serviço de carregamentos alternativo</a:t>
            </a:r>
          </a:p>
          <a:p>
            <a:pPr lvl="2"/>
            <a:r>
              <a:rPr lang="en-US" altLang="en-US"/>
              <a:t> Fax, se nada mais funcionar</a:t>
            </a:r>
          </a:p>
          <a:p>
            <a:pPr lvl="2"/>
            <a:endParaRPr lang="en-US" altLang="en-US"/>
          </a:p>
          <a:p>
            <a:r>
              <a:rPr lang="en-US"/>
              <a:t>Informações sobre como melhor comunicar eletronicamente com o IB disponíveis no site do PCT (https://www.wipo.int/pct/pt/news/2020/news_0008.html)</a:t>
            </a:r>
          </a:p>
          <a:p>
            <a:pPr marL="0" indent="0">
              <a:buNone/>
            </a:pPr>
            <a:endParaRPr lang="en-US" altLang="en-US"/>
          </a:p>
          <a:p>
            <a:pPr lvl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65398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860246" cy="1143000"/>
          </a:xfrm>
        </p:spPr>
        <p:txBody>
          <a:bodyPr/>
          <a:lstStyle/>
          <a:p>
            <a:r>
              <a:rPr lang="en-US" sz="3200" dirty="0" err="1"/>
              <a:t>Salvaguardas</a:t>
            </a:r>
            <a:r>
              <a:rPr lang="en-US" sz="3200" dirty="0"/>
              <a:t> </a:t>
            </a:r>
            <a:r>
              <a:rPr lang="en-US" sz="3200" dirty="0" err="1"/>
              <a:t>específicas</a:t>
            </a:r>
            <a:r>
              <a:rPr lang="en-US" sz="3200" dirty="0"/>
              <a:t> no </a:t>
            </a:r>
            <a:r>
              <a:rPr lang="en-US" sz="3200" dirty="0" err="1"/>
              <a:t>âmbito</a:t>
            </a:r>
            <a:r>
              <a:rPr lang="en-US" sz="3200" dirty="0"/>
              <a:t> do PCT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640960" cy="4896544"/>
          </a:xfrm>
        </p:spPr>
        <p:txBody>
          <a:bodyPr/>
          <a:lstStyle/>
          <a:p>
            <a:r>
              <a:rPr lang="en-US" altLang="en-US" sz="2100" dirty="0" err="1"/>
              <a:t>Atualmente</a:t>
            </a:r>
            <a:r>
              <a:rPr lang="en-US" altLang="en-US" sz="2100" dirty="0"/>
              <a:t>, o PCT </a:t>
            </a:r>
            <a:r>
              <a:rPr lang="en-US" altLang="en-US" sz="2100" dirty="0" err="1"/>
              <a:t>não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prevê</a:t>
            </a:r>
            <a:r>
              <a:rPr lang="en-US" altLang="en-US" sz="2100" dirty="0"/>
              <a:t> </a:t>
            </a:r>
            <a:r>
              <a:rPr lang="en-US" altLang="en-US" sz="2100" dirty="0" err="1"/>
              <a:t>uma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extensão</a:t>
            </a:r>
            <a:r>
              <a:rPr lang="en-US" altLang="en-US" sz="2100" dirty="0"/>
              <a:t> </a:t>
            </a:r>
            <a:r>
              <a:rPr lang="en-US" altLang="en-US" sz="2100" dirty="0" err="1"/>
              <a:t>geral</a:t>
            </a:r>
            <a:r>
              <a:rPr lang="en-US" altLang="en-US" sz="2100" dirty="0"/>
              <a:t> dos </a:t>
            </a:r>
            <a:r>
              <a:rPr lang="en-US" altLang="en-US" sz="2100" dirty="0" err="1"/>
              <a:t>prazos</a:t>
            </a:r>
            <a:r>
              <a:rPr lang="en-US" altLang="en-US" sz="2100" dirty="0"/>
              <a:t>, </a:t>
            </a:r>
            <a:r>
              <a:rPr lang="en-US" altLang="en-US" sz="2100" dirty="0" err="1"/>
              <a:t>exceto</a:t>
            </a:r>
            <a:r>
              <a:rPr lang="en-US" altLang="en-US" sz="2100" dirty="0"/>
              <a:t> </a:t>
            </a:r>
            <a:r>
              <a:rPr lang="en-US" altLang="en-US" sz="2100" dirty="0" err="1"/>
              <a:t>quando</a:t>
            </a:r>
            <a:r>
              <a:rPr lang="en-US" altLang="en-US" sz="2100" dirty="0"/>
              <a:t> </a:t>
            </a:r>
            <a:r>
              <a:rPr lang="en-US" altLang="en-US" sz="2100" dirty="0" err="1"/>
              <a:t>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Organismos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estão</a:t>
            </a:r>
            <a:r>
              <a:rPr lang="en-US" altLang="en-US" sz="2100" dirty="0"/>
              <a:t> </a:t>
            </a:r>
            <a:r>
              <a:rPr lang="en-US" altLang="en-US" sz="2100" dirty="0" err="1"/>
              <a:t>oficialmente</a:t>
            </a:r>
            <a:r>
              <a:rPr lang="en-US" altLang="en-US" sz="2100" dirty="0"/>
              <a:t> </a:t>
            </a:r>
            <a:r>
              <a:rPr lang="en-US" altLang="en-US" sz="2100" dirty="0" err="1"/>
              <a:t>encerrados</a:t>
            </a:r>
            <a:r>
              <a:rPr lang="en-US" altLang="en-US" sz="2100" dirty="0"/>
              <a:t> </a:t>
            </a:r>
          </a:p>
          <a:p>
            <a:endParaRPr lang="en-US" sz="2100" dirty="0"/>
          </a:p>
          <a:p>
            <a:r>
              <a:rPr lang="en-US" sz="2100" dirty="0" err="1"/>
              <a:t>Medidas</a:t>
            </a:r>
            <a:r>
              <a:rPr lang="en-US" sz="2100" dirty="0"/>
              <a:t> </a:t>
            </a:r>
            <a:r>
              <a:rPr lang="en-US" sz="2100" dirty="0" err="1"/>
              <a:t>locais</a:t>
            </a:r>
            <a:r>
              <a:rPr lang="en-US" sz="2100" dirty="0"/>
              <a:t> que </a:t>
            </a:r>
            <a:r>
              <a:rPr lang="en-US" sz="2100" dirty="0" err="1"/>
              <a:t>prorrogam</a:t>
            </a:r>
            <a:r>
              <a:rPr lang="en-US" sz="2100" dirty="0"/>
              <a:t> </a:t>
            </a:r>
            <a:r>
              <a:rPr lang="en-US" sz="2100" dirty="0" err="1"/>
              <a:t>os</a:t>
            </a:r>
            <a:r>
              <a:rPr lang="en-US" sz="2100" dirty="0"/>
              <a:t> </a:t>
            </a:r>
            <a:r>
              <a:rPr lang="en-US" sz="2100" dirty="0" err="1"/>
              <a:t>prazos</a:t>
            </a:r>
            <a:r>
              <a:rPr lang="en-US" sz="2100" dirty="0"/>
              <a:t> </a:t>
            </a:r>
            <a:r>
              <a:rPr lang="en-US" sz="2100" dirty="0" err="1"/>
              <a:t>nacionais</a:t>
            </a:r>
            <a:r>
              <a:rPr lang="en-US" sz="2100" dirty="0"/>
              <a:t> </a:t>
            </a:r>
            <a:r>
              <a:rPr lang="en-US" altLang="en-US" sz="2100" u="sng" dirty="0" err="1"/>
              <a:t>não</a:t>
            </a:r>
            <a:r>
              <a:rPr lang="en-US" altLang="en-US" sz="2100" dirty="0"/>
              <a:t> se </a:t>
            </a:r>
            <a:r>
              <a:rPr lang="en-US" altLang="en-US" sz="2100" dirty="0" err="1"/>
              <a:t>aplicam</a:t>
            </a:r>
            <a:r>
              <a:rPr lang="en-US" altLang="en-US" sz="2100" dirty="0"/>
              <a:t> </a:t>
            </a:r>
            <a:r>
              <a:rPr lang="en-US" altLang="en-US" sz="2100" dirty="0" err="1"/>
              <a:t>aos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prazos</a:t>
            </a:r>
            <a:r>
              <a:rPr lang="en-US" altLang="en-US" sz="2100" dirty="0"/>
              <a:t> do PCT </a:t>
            </a:r>
            <a:r>
              <a:rPr lang="en-US" altLang="en-US" sz="2100" dirty="0" err="1"/>
              <a:t>durante</a:t>
            </a:r>
            <a:r>
              <a:rPr lang="en-US" altLang="en-US" sz="2100" dirty="0"/>
              <a:t> a </a:t>
            </a:r>
            <a:r>
              <a:rPr lang="en-US" altLang="en-US" sz="2100" dirty="0" err="1"/>
              <a:t>fase</a:t>
            </a:r>
            <a:r>
              <a:rPr lang="en-US" altLang="en-US" sz="2100" dirty="0"/>
              <a:t> </a:t>
            </a:r>
            <a:r>
              <a:rPr lang="en-US" altLang="en-US" sz="2100" dirty="0" err="1"/>
              <a:t>internacional</a:t>
            </a:r>
            <a:r>
              <a:rPr lang="en-US" altLang="en-US" sz="2100" dirty="0"/>
              <a:t> mas </a:t>
            </a:r>
            <a:r>
              <a:rPr lang="en-US" altLang="en-US" sz="2100" dirty="0" err="1"/>
              <a:t>podem</a:t>
            </a:r>
            <a:r>
              <a:rPr lang="en-US" altLang="en-US" sz="2100" dirty="0"/>
              <a:t> se </a:t>
            </a:r>
            <a:r>
              <a:rPr lang="en-US" altLang="en-US" sz="2100" dirty="0" err="1"/>
              <a:t>aplicar</a:t>
            </a:r>
            <a:r>
              <a:rPr lang="en-US" altLang="en-US" sz="2100" dirty="0"/>
              <a:t> </a:t>
            </a:r>
            <a:r>
              <a:rPr lang="en-US" altLang="en-US" sz="2100" dirty="0" err="1"/>
              <a:t>aos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prazos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durante</a:t>
            </a:r>
            <a:r>
              <a:rPr lang="en-US" altLang="en-US" sz="2100" dirty="0"/>
              <a:t> a </a:t>
            </a:r>
            <a:r>
              <a:rPr lang="en-US" altLang="en-US" sz="2100" dirty="0" err="1"/>
              <a:t>fase</a:t>
            </a:r>
            <a:r>
              <a:rPr lang="en-US" altLang="en-US" sz="2100" dirty="0"/>
              <a:t> </a:t>
            </a:r>
            <a:r>
              <a:rPr lang="en-US" altLang="en-US" sz="2100" dirty="0" err="1"/>
              <a:t>nacional</a:t>
            </a:r>
            <a:endParaRPr lang="en-US" altLang="en-US" sz="2100" dirty="0"/>
          </a:p>
          <a:p>
            <a:endParaRPr lang="en-US" sz="2100" dirty="0"/>
          </a:p>
          <a:p>
            <a:r>
              <a:rPr lang="en-US" sz="2100" dirty="0" err="1"/>
              <a:t>Período</a:t>
            </a:r>
            <a:r>
              <a:rPr lang="en-US" sz="2100" dirty="0"/>
              <a:t> de </a:t>
            </a:r>
            <a:r>
              <a:rPr lang="en-US" sz="2100" dirty="0" err="1"/>
              <a:t>prioridade</a:t>
            </a:r>
            <a:r>
              <a:rPr lang="en-US" sz="2100" dirty="0"/>
              <a:t>:</a:t>
            </a:r>
          </a:p>
          <a:p>
            <a:pPr lvl="1"/>
            <a:r>
              <a:rPr lang="en-US" sz="2100" dirty="0"/>
              <a:t>A </a:t>
            </a:r>
            <a:r>
              <a:rPr lang="en-US" sz="2100" dirty="0" err="1"/>
              <a:t>proteção</a:t>
            </a:r>
            <a:r>
              <a:rPr lang="en-US" sz="2100" dirty="0"/>
              <a:t> </a:t>
            </a:r>
            <a:r>
              <a:rPr lang="en-US" sz="2100" dirty="0" err="1"/>
              <a:t>prevista</a:t>
            </a:r>
            <a:r>
              <a:rPr lang="en-US" sz="2100" dirty="0"/>
              <a:t> no </a:t>
            </a:r>
            <a:r>
              <a:rPr lang="en-US" sz="2100" dirty="0" err="1"/>
              <a:t>Artigo</a:t>
            </a:r>
            <a:r>
              <a:rPr lang="en-US" sz="2100" dirty="0"/>
              <a:t> 4C.3) da </a:t>
            </a:r>
            <a:r>
              <a:rPr lang="en-US" sz="2100" dirty="0" err="1"/>
              <a:t>Convenção</a:t>
            </a:r>
            <a:r>
              <a:rPr lang="en-US" sz="2100" dirty="0"/>
              <a:t> de Paris </a:t>
            </a:r>
            <a:r>
              <a:rPr lang="en-US" sz="2100" dirty="0" err="1"/>
              <a:t>apenas</a:t>
            </a:r>
            <a:r>
              <a:rPr lang="en-US" sz="2100" dirty="0"/>
              <a:t> se </a:t>
            </a:r>
            <a:r>
              <a:rPr lang="en-US" sz="2100" dirty="0" err="1"/>
              <a:t>aplicará</a:t>
            </a:r>
            <a:r>
              <a:rPr lang="en-US" sz="2100" dirty="0"/>
              <a:t> </a:t>
            </a:r>
            <a:r>
              <a:rPr lang="en-US" sz="2100" dirty="0" err="1"/>
              <a:t>quando</a:t>
            </a:r>
            <a:r>
              <a:rPr lang="en-US" sz="2100" dirty="0"/>
              <a:t> um </a:t>
            </a:r>
            <a:r>
              <a:rPr lang="en-US" sz="2100" dirty="0" err="1"/>
              <a:t>Organismo</a:t>
            </a:r>
            <a:r>
              <a:rPr lang="en-US" sz="2100" dirty="0"/>
              <a:t> </a:t>
            </a:r>
            <a:r>
              <a:rPr lang="en-US" sz="2100" dirty="0" err="1"/>
              <a:t>declarar</a:t>
            </a:r>
            <a:r>
              <a:rPr lang="en-US" sz="2100" dirty="0"/>
              <a:t> que se </a:t>
            </a:r>
            <a:r>
              <a:rPr lang="en-US" sz="2100" dirty="0" err="1"/>
              <a:t>encontra</a:t>
            </a:r>
            <a:r>
              <a:rPr lang="en-US" sz="2100" dirty="0"/>
              <a:t> </a:t>
            </a:r>
            <a:r>
              <a:rPr lang="en-US" sz="2100" dirty="0" err="1"/>
              <a:t>encerrado</a:t>
            </a:r>
            <a:r>
              <a:rPr lang="en-US" sz="2100" dirty="0"/>
              <a:t> para o </a:t>
            </a:r>
            <a:r>
              <a:rPr lang="en-US" sz="2100" dirty="0" err="1"/>
              <a:t>depósito</a:t>
            </a:r>
            <a:r>
              <a:rPr lang="en-US" sz="2100" dirty="0"/>
              <a:t> de </a:t>
            </a:r>
            <a:r>
              <a:rPr lang="en-US" sz="2100" dirty="0" err="1"/>
              <a:t>pedidos</a:t>
            </a:r>
            <a:endParaRPr lang="en-US" sz="2100" dirty="0"/>
          </a:p>
          <a:p>
            <a:pPr lvl="1"/>
            <a:r>
              <a:rPr lang="en-US" sz="2100" dirty="0"/>
              <a:t>Nos </a:t>
            </a:r>
            <a:r>
              <a:rPr lang="en-US" sz="2100" dirty="0" err="1"/>
              <a:t>casos</a:t>
            </a:r>
            <a:r>
              <a:rPr lang="en-US" sz="2100" dirty="0"/>
              <a:t> </a:t>
            </a:r>
            <a:r>
              <a:rPr lang="en-US" sz="2100" dirty="0" err="1"/>
              <a:t>em</a:t>
            </a:r>
            <a:r>
              <a:rPr lang="en-US" sz="2100" dirty="0"/>
              <a:t> que </a:t>
            </a:r>
            <a:r>
              <a:rPr lang="en-US" sz="2100" dirty="0" err="1"/>
              <a:t>os</a:t>
            </a:r>
            <a:r>
              <a:rPr lang="en-US" sz="2100" dirty="0"/>
              <a:t> </a:t>
            </a:r>
            <a:r>
              <a:rPr lang="en-US" sz="2100" dirty="0" err="1"/>
              <a:t>Organismos</a:t>
            </a:r>
            <a:r>
              <a:rPr lang="en-US" sz="2100" dirty="0"/>
              <a:t> </a:t>
            </a:r>
            <a:r>
              <a:rPr lang="en-US" sz="2100" dirty="0" err="1"/>
              <a:t>permanecem</a:t>
            </a:r>
            <a:r>
              <a:rPr lang="en-US" sz="2100" dirty="0"/>
              <a:t> </a:t>
            </a:r>
            <a:r>
              <a:rPr lang="en-US" sz="2100" dirty="0" err="1"/>
              <a:t>abertos</a:t>
            </a:r>
            <a:r>
              <a:rPr lang="en-US" sz="2100" dirty="0"/>
              <a:t>, é </a:t>
            </a:r>
            <a:r>
              <a:rPr lang="en-US" sz="2100" dirty="0" err="1"/>
              <a:t>possível</a:t>
            </a:r>
            <a:r>
              <a:rPr lang="en-US" sz="2100" dirty="0"/>
              <a:t> </a:t>
            </a:r>
            <a:r>
              <a:rPr lang="en-US" sz="2100" dirty="0" err="1"/>
              <a:t>invocar</a:t>
            </a:r>
            <a:r>
              <a:rPr lang="en-US" sz="2100" dirty="0"/>
              <a:t> a </a:t>
            </a:r>
            <a:r>
              <a:rPr lang="en-US" sz="2100" dirty="0" err="1"/>
              <a:t>restauração</a:t>
            </a:r>
            <a:r>
              <a:rPr lang="en-US" sz="2100" dirty="0"/>
              <a:t> do </a:t>
            </a:r>
            <a:r>
              <a:rPr lang="en-US" sz="2100" dirty="0" err="1"/>
              <a:t>direito</a:t>
            </a:r>
            <a:r>
              <a:rPr lang="en-US" sz="2100" dirty="0"/>
              <a:t> de </a:t>
            </a:r>
            <a:r>
              <a:rPr lang="en-US" sz="2100" dirty="0" err="1"/>
              <a:t>prioridade</a:t>
            </a:r>
            <a:r>
              <a:rPr lang="en-US" sz="2100" dirty="0"/>
              <a:t> (</a:t>
            </a:r>
            <a:r>
              <a:rPr lang="en-US" sz="2100" dirty="0" err="1"/>
              <a:t>Regra</a:t>
            </a:r>
            <a:r>
              <a:rPr lang="en-US" sz="2100" dirty="0"/>
              <a:t> 26</a:t>
            </a:r>
            <a:r>
              <a:rPr lang="en-US" sz="2100" i="1" dirty="0"/>
              <a:t>bis</a:t>
            </a:r>
            <a:r>
              <a:rPr lang="en-US" sz="2100" dirty="0"/>
              <a:t>.3 e 49</a:t>
            </a:r>
            <a:r>
              <a:rPr lang="en-US" sz="2100" i="1" dirty="0"/>
              <a:t>ter</a:t>
            </a:r>
            <a:r>
              <a:rPr lang="en-US" sz="2100" dirty="0"/>
              <a:t>) (</a:t>
            </a:r>
            <a:r>
              <a:rPr lang="en-US" sz="2100" dirty="0" err="1"/>
              <a:t>quando</a:t>
            </a:r>
            <a:r>
              <a:rPr lang="en-US" sz="2100" dirty="0"/>
              <a:t> </a:t>
            </a:r>
            <a:r>
              <a:rPr lang="en-US" sz="2100" dirty="0" err="1"/>
              <a:t>disponível</a:t>
            </a:r>
            <a:r>
              <a:rPr lang="en-US" sz="2100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673930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99392"/>
            <a:ext cx="8892480" cy="1143000"/>
          </a:xfrm>
        </p:spPr>
        <p:txBody>
          <a:bodyPr/>
          <a:lstStyle/>
          <a:p>
            <a:r>
              <a:rPr lang="en-US" sz="3200" dirty="0" err="1"/>
              <a:t>Salvaguardas</a:t>
            </a:r>
            <a:r>
              <a:rPr lang="en-US" sz="3200" dirty="0"/>
              <a:t> </a:t>
            </a:r>
            <a:r>
              <a:rPr lang="en-US" sz="3200" dirty="0" err="1"/>
              <a:t>específicas</a:t>
            </a:r>
            <a:r>
              <a:rPr lang="en-US" sz="3200" dirty="0"/>
              <a:t> no </a:t>
            </a:r>
            <a:r>
              <a:rPr lang="en-US" sz="3200" dirty="0" err="1"/>
              <a:t>âmbito</a:t>
            </a:r>
            <a:r>
              <a:rPr lang="en-US" sz="3200" dirty="0"/>
              <a:t> do PCT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496944" cy="4896544"/>
          </a:xfrm>
        </p:spPr>
        <p:txBody>
          <a:bodyPr/>
          <a:lstStyle/>
          <a:p>
            <a:r>
              <a:rPr lang="en-US" sz="2150" dirty="0" err="1"/>
              <a:t>Regra</a:t>
            </a:r>
            <a:r>
              <a:rPr lang="en-US" sz="2150" dirty="0"/>
              <a:t> 82</a:t>
            </a:r>
            <a:r>
              <a:rPr lang="en-US" sz="2150" i="1" dirty="0"/>
              <a:t>quater</a:t>
            </a:r>
            <a:r>
              <a:rPr lang="en-US" sz="2150" dirty="0"/>
              <a:t>.1 - </a:t>
            </a:r>
            <a:r>
              <a:rPr lang="en-US" sz="2150" dirty="0" err="1"/>
              <a:t>tolerância</a:t>
            </a:r>
            <a:r>
              <a:rPr lang="en-US" sz="2150" dirty="0"/>
              <a:t> de </a:t>
            </a:r>
            <a:r>
              <a:rPr lang="en-US" sz="2150" dirty="0" err="1"/>
              <a:t>atraso</a:t>
            </a:r>
            <a:r>
              <a:rPr lang="en-US" sz="2150" dirty="0"/>
              <a:t> no </a:t>
            </a:r>
            <a:r>
              <a:rPr lang="en-US" sz="2150" dirty="0" err="1"/>
              <a:t>cumprimento</a:t>
            </a:r>
            <a:r>
              <a:rPr lang="en-US" sz="2150" dirty="0"/>
              <a:t> dos </a:t>
            </a:r>
            <a:r>
              <a:rPr lang="en-US" sz="2150" dirty="0" err="1"/>
              <a:t>prazos</a:t>
            </a:r>
            <a:r>
              <a:rPr lang="en-US" sz="2150" dirty="0"/>
              <a:t> "</a:t>
            </a:r>
            <a:r>
              <a:rPr lang="en-US" sz="2150" dirty="0" err="1"/>
              <a:t>devido</a:t>
            </a:r>
            <a:r>
              <a:rPr lang="en-US" sz="2150" dirty="0"/>
              <a:t> a [...] </a:t>
            </a:r>
            <a:r>
              <a:rPr lang="en-US" sz="2150" dirty="0" err="1"/>
              <a:t>calamidade</a:t>
            </a:r>
            <a:r>
              <a:rPr lang="en-US" sz="2150" dirty="0"/>
              <a:t> natural [...] </a:t>
            </a:r>
            <a:r>
              <a:rPr lang="en-US" sz="2150" dirty="0" err="1"/>
              <a:t>ou</a:t>
            </a:r>
            <a:r>
              <a:rPr lang="en-US" sz="2150" dirty="0"/>
              <a:t> </a:t>
            </a:r>
            <a:r>
              <a:rPr lang="en-US" sz="2150" dirty="0" err="1"/>
              <a:t>outras</a:t>
            </a:r>
            <a:r>
              <a:rPr lang="en-US" sz="2150" dirty="0"/>
              <a:t> </a:t>
            </a:r>
            <a:r>
              <a:rPr lang="en-US" sz="2150" dirty="0" err="1"/>
              <a:t>razões</a:t>
            </a:r>
            <a:r>
              <a:rPr lang="en-US" sz="2150" dirty="0"/>
              <a:t> </a:t>
            </a:r>
            <a:r>
              <a:rPr lang="en-US" sz="2150" dirty="0" err="1"/>
              <a:t>semelhantes</a:t>
            </a:r>
            <a:r>
              <a:rPr lang="en-US" sz="2150" dirty="0"/>
              <a:t>"</a:t>
            </a:r>
          </a:p>
          <a:p>
            <a:pPr lvl="1"/>
            <a:r>
              <a:rPr sz="2150" dirty="0"/>
              <a:t>A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Regra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82</a:t>
            </a:r>
            <a:r>
              <a:rPr kumimoji="0" lang="en-US" sz="215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quater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.1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aplica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-se a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todos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os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prazos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estabelecidos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no PCT (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por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exemplo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pagamento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de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taxas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apresentação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de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documentos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prioritários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correção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de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reivindicações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de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prioridade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etc.),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exceto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no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período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de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prioridade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e no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prazo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de entrada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na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fase</a:t>
            </a:r>
            <a:r>
              <a:rPr kumimoji="0" lang="en-US" sz="215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15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nacional</a:t>
            </a:r>
            <a:endParaRPr kumimoji="0" lang="en-US" sz="2150" b="0" i="0" u="none" strike="noStrike" kern="1200" cap="none" spc="0" normalizeH="0" baseline="0" noProof="0" dirty="0">
              <a:highlight>
                <a:srgbClr val="000000">
                  <a:alpha val="0"/>
                </a:srgbClr>
              </a:highlight>
              <a:uLnTx/>
              <a:uFillTx/>
              <a:latin typeface="Arial"/>
              <a:ea typeface="Arial"/>
              <a:cs typeface="Arial"/>
              <a:sym typeface="Wingdings"/>
            </a:endParaRPr>
          </a:p>
          <a:p>
            <a:pPr lvl="1"/>
            <a:r>
              <a:rPr lang="en-US" sz="2150" dirty="0"/>
              <a:t>O IB </a:t>
            </a:r>
            <a:r>
              <a:rPr lang="en-US" sz="2150" dirty="0" err="1"/>
              <a:t>tratará</a:t>
            </a:r>
            <a:r>
              <a:rPr lang="en-US" sz="2150" dirty="0"/>
              <a:t> </a:t>
            </a:r>
            <a:r>
              <a:rPr lang="en-US" sz="2150" dirty="0" err="1"/>
              <a:t>pedidos</a:t>
            </a:r>
            <a:r>
              <a:rPr lang="en-US" sz="2150" dirty="0"/>
              <a:t> </a:t>
            </a:r>
            <a:r>
              <a:rPr lang="en-US" sz="2150" dirty="0" err="1"/>
              <a:t>favoravelmente</a:t>
            </a:r>
            <a:endParaRPr lang="en-US" sz="2150" dirty="0"/>
          </a:p>
          <a:p>
            <a:pPr lvl="1"/>
            <a:r>
              <a:rPr lang="en-US" sz="2150" dirty="0" err="1"/>
              <a:t>Não</a:t>
            </a:r>
            <a:r>
              <a:rPr lang="en-US" sz="2150" dirty="0"/>
              <a:t> </a:t>
            </a:r>
            <a:r>
              <a:rPr lang="en-US" sz="2150" dirty="0" err="1"/>
              <a:t>requer</a:t>
            </a:r>
            <a:r>
              <a:rPr lang="en-US" sz="2150" dirty="0"/>
              <a:t> </a:t>
            </a:r>
            <a:r>
              <a:rPr lang="en-US" sz="2150" dirty="0" err="1"/>
              <a:t>provas</a:t>
            </a:r>
            <a:r>
              <a:rPr lang="en-US" sz="2150" dirty="0"/>
              <a:t> de que o </a:t>
            </a:r>
            <a:r>
              <a:rPr lang="en-US" sz="2150" dirty="0" err="1"/>
              <a:t>vírus</a:t>
            </a:r>
            <a:r>
              <a:rPr lang="en-US" sz="2150" dirty="0"/>
              <a:t> </a:t>
            </a:r>
            <a:r>
              <a:rPr lang="en-US" sz="2150" dirty="0" err="1"/>
              <a:t>afetou</a:t>
            </a:r>
            <a:r>
              <a:rPr lang="en-US" sz="2150" dirty="0"/>
              <a:t> a </a:t>
            </a:r>
            <a:r>
              <a:rPr lang="en-US" sz="2150" dirty="0" err="1"/>
              <a:t>localidade</a:t>
            </a:r>
            <a:endParaRPr lang="en-US" sz="2150" dirty="0"/>
          </a:p>
          <a:p>
            <a:pPr lvl="1"/>
            <a:r>
              <a:rPr lang="en-US" sz="2150" dirty="0"/>
              <a:t>O </a:t>
            </a:r>
            <a:r>
              <a:rPr lang="en-US" sz="2150" dirty="0" err="1"/>
              <a:t>Diretor</a:t>
            </a:r>
            <a:r>
              <a:rPr lang="en-US" sz="2150" dirty="0"/>
              <a:t> </a:t>
            </a:r>
            <a:r>
              <a:rPr lang="en-US" sz="2150" dirty="0" err="1"/>
              <a:t>Geral</a:t>
            </a:r>
            <a:r>
              <a:rPr lang="en-US" sz="2150" dirty="0"/>
              <a:t> </a:t>
            </a:r>
            <a:r>
              <a:rPr lang="en-US" sz="2150" dirty="0" err="1"/>
              <a:t>insta</a:t>
            </a:r>
            <a:r>
              <a:rPr lang="en-US" sz="2150" dirty="0"/>
              <a:t> </a:t>
            </a:r>
            <a:r>
              <a:rPr lang="en-US" sz="2150" dirty="0" err="1"/>
              <a:t>os</a:t>
            </a:r>
            <a:r>
              <a:rPr lang="en-US" sz="2150" dirty="0"/>
              <a:t> </a:t>
            </a:r>
            <a:r>
              <a:rPr lang="en-US" sz="2150" dirty="0" err="1"/>
              <a:t>Organismos</a:t>
            </a:r>
            <a:r>
              <a:rPr lang="en-US" sz="2150" dirty="0"/>
              <a:t> </a:t>
            </a:r>
            <a:r>
              <a:rPr lang="en-US" sz="2150" dirty="0" err="1"/>
              <a:t>nacionais</a:t>
            </a:r>
            <a:r>
              <a:rPr lang="en-US" sz="2150" dirty="0"/>
              <a:t> a </a:t>
            </a:r>
            <a:r>
              <a:rPr lang="en-US" sz="2150" dirty="0" err="1"/>
              <a:t>procederem</a:t>
            </a:r>
            <a:r>
              <a:rPr lang="en-US" sz="2150" dirty="0"/>
              <a:t> da </a:t>
            </a:r>
            <a:r>
              <a:rPr lang="en-US" sz="2150" dirty="0" err="1"/>
              <a:t>mesma</a:t>
            </a:r>
            <a:r>
              <a:rPr lang="en-US" sz="2150" dirty="0"/>
              <a:t> forma (https://www.wipo.int/pct/pt/news/2020/news_0009.html)</a:t>
            </a:r>
          </a:p>
          <a:p>
            <a:r>
              <a:rPr lang="en-US" sz="2150" dirty="0" err="1"/>
              <a:t>Regras</a:t>
            </a:r>
            <a:r>
              <a:rPr lang="en-US" sz="2150" dirty="0"/>
              <a:t> 80.6 e 82: </a:t>
            </a:r>
            <a:r>
              <a:rPr lang="en-US" sz="2150" dirty="0" err="1"/>
              <a:t>atrasos</a:t>
            </a:r>
            <a:r>
              <a:rPr lang="en-US" sz="2150" dirty="0"/>
              <a:t> no </a:t>
            </a:r>
            <a:r>
              <a:rPr lang="en-US" sz="2150" dirty="0" err="1"/>
              <a:t>correio</a:t>
            </a:r>
            <a:r>
              <a:rPr lang="en-US" sz="2150" dirty="0"/>
              <a:t> (</a:t>
            </a:r>
            <a:r>
              <a:rPr lang="en-US" sz="2150" dirty="0" err="1"/>
              <a:t>regra</a:t>
            </a:r>
            <a:r>
              <a:rPr lang="en-US" sz="2150" dirty="0"/>
              <a:t> dos 5 e 7 </a:t>
            </a:r>
            <a:r>
              <a:rPr lang="en-US" sz="2150" dirty="0" err="1"/>
              <a:t>dias</a:t>
            </a:r>
            <a:r>
              <a:rPr lang="en-US" sz="2150" dirty="0"/>
              <a:t>)</a:t>
            </a:r>
          </a:p>
          <a:p>
            <a:pPr marL="0" indent="0">
              <a:buNone/>
            </a:pPr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294324178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80" y="188640"/>
            <a:ext cx="8867328" cy="1143000"/>
          </a:xfrm>
        </p:spPr>
        <p:txBody>
          <a:bodyPr/>
          <a:lstStyle/>
          <a:p>
            <a:r>
              <a:rPr lang="en-US" sz="3200" dirty="0" err="1"/>
              <a:t>Salvaguardas</a:t>
            </a:r>
            <a:r>
              <a:rPr lang="en-US" sz="3200" dirty="0"/>
              <a:t> </a:t>
            </a:r>
            <a:r>
              <a:rPr lang="en-US" sz="3200" dirty="0" err="1"/>
              <a:t>específicas</a:t>
            </a:r>
            <a:r>
              <a:rPr lang="en-US" sz="3200" dirty="0"/>
              <a:t> no </a:t>
            </a:r>
            <a:r>
              <a:rPr lang="en-US" sz="3200" dirty="0" err="1"/>
              <a:t>âmbito</a:t>
            </a:r>
            <a:r>
              <a:rPr lang="en-US" sz="3200" dirty="0"/>
              <a:t> do PCT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96544"/>
          </a:xfrm>
        </p:spPr>
        <p:txBody>
          <a:bodyPr/>
          <a:lstStyle/>
          <a:p>
            <a:r>
              <a:rPr lang="en-US" sz="2100" dirty="0" err="1"/>
              <a:t>Atraso</a:t>
            </a:r>
            <a:r>
              <a:rPr lang="en-US" sz="2100" dirty="0"/>
              <a:t> </a:t>
            </a:r>
            <a:r>
              <a:rPr lang="en-US" sz="2100" dirty="0" err="1"/>
              <a:t>na</a:t>
            </a:r>
            <a:r>
              <a:rPr lang="en-US" sz="2100" dirty="0"/>
              <a:t> </a:t>
            </a:r>
            <a:r>
              <a:rPr lang="en-US" sz="2100" dirty="0" err="1"/>
              <a:t>emissão</a:t>
            </a:r>
            <a:r>
              <a:rPr lang="en-US" sz="2100" dirty="0"/>
              <a:t> do </a:t>
            </a:r>
            <a:r>
              <a:rPr lang="en-US" sz="2100" dirty="0" err="1"/>
              <a:t>Formulário</a:t>
            </a:r>
            <a:r>
              <a:rPr lang="en-US" sz="2100" dirty="0"/>
              <a:t> PCT/RO/117 (“</a:t>
            </a:r>
            <a:r>
              <a:rPr lang="en-US" sz="2100" dirty="0" err="1"/>
              <a:t>Notificação</a:t>
            </a:r>
            <a:r>
              <a:rPr lang="en-US" sz="2100" dirty="0"/>
              <a:t> de que o </a:t>
            </a:r>
            <a:r>
              <a:rPr lang="en-US" sz="2100" dirty="0" err="1"/>
              <a:t>pedido</a:t>
            </a:r>
            <a:r>
              <a:rPr lang="en-US" sz="2100" dirty="0"/>
              <a:t> </a:t>
            </a:r>
            <a:r>
              <a:rPr lang="en-US" sz="2100" dirty="0" err="1"/>
              <a:t>internacional</a:t>
            </a:r>
            <a:r>
              <a:rPr lang="en-US" sz="2100" dirty="0"/>
              <a:t> é </a:t>
            </a:r>
            <a:r>
              <a:rPr lang="en-US" sz="2100" dirty="0" err="1"/>
              <a:t>considerado</a:t>
            </a:r>
            <a:r>
              <a:rPr lang="en-US" sz="2100" dirty="0"/>
              <a:t> </a:t>
            </a:r>
            <a:r>
              <a:rPr lang="en-US" sz="2100" dirty="0" err="1"/>
              <a:t>retirado</a:t>
            </a:r>
            <a:r>
              <a:rPr lang="en-US" sz="2100" dirty="0"/>
              <a:t>”) </a:t>
            </a:r>
            <a:r>
              <a:rPr lang="en-US" sz="2100" dirty="0" err="1"/>
              <a:t>pelo</a:t>
            </a:r>
            <a:r>
              <a:rPr lang="en-US" sz="2100" dirty="0"/>
              <a:t> RO/IB</a:t>
            </a:r>
          </a:p>
          <a:p>
            <a:pPr lvl="1"/>
            <a:r>
              <a:rPr lang="en-US" sz="2100" dirty="0" err="1"/>
              <a:t>nos</a:t>
            </a:r>
            <a:r>
              <a:rPr lang="en-US" sz="2100" dirty="0"/>
              <a:t> </a:t>
            </a:r>
            <a:r>
              <a:rPr lang="en-US" sz="2100" dirty="0" err="1"/>
              <a:t>casos</a:t>
            </a:r>
            <a:r>
              <a:rPr lang="en-US" sz="2100" dirty="0"/>
              <a:t> </a:t>
            </a:r>
            <a:r>
              <a:rPr lang="en-US" sz="2100" dirty="0" err="1"/>
              <a:t>em</a:t>
            </a:r>
            <a:r>
              <a:rPr lang="en-US" sz="2100" dirty="0"/>
              <a:t> que o </a:t>
            </a:r>
            <a:r>
              <a:rPr lang="en-US" sz="2100" dirty="0" err="1"/>
              <a:t>requerente</a:t>
            </a:r>
            <a:r>
              <a:rPr lang="en-US" sz="2100" dirty="0"/>
              <a:t> </a:t>
            </a:r>
            <a:r>
              <a:rPr lang="en-US" sz="2100" dirty="0" err="1"/>
              <a:t>não</a:t>
            </a:r>
            <a:r>
              <a:rPr lang="en-US" sz="2100" dirty="0"/>
              <a:t> </a:t>
            </a:r>
            <a:r>
              <a:rPr lang="en-US" sz="2100" dirty="0" err="1"/>
              <a:t>pagou</a:t>
            </a:r>
            <a:r>
              <a:rPr lang="en-US" sz="2100" dirty="0"/>
              <a:t> </a:t>
            </a:r>
            <a:r>
              <a:rPr lang="en-US" sz="2100" dirty="0" err="1"/>
              <a:t>todas</a:t>
            </a:r>
            <a:r>
              <a:rPr lang="en-US" sz="2100" dirty="0"/>
              <a:t> as </a:t>
            </a:r>
            <a:r>
              <a:rPr lang="en-US" sz="2100" dirty="0" err="1"/>
              <a:t>taxas</a:t>
            </a:r>
            <a:r>
              <a:rPr lang="en-US" sz="2100" dirty="0"/>
              <a:t> </a:t>
            </a:r>
            <a:r>
              <a:rPr lang="en-US" sz="2100" dirty="0" err="1"/>
              <a:t>exigidas</a:t>
            </a:r>
            <a:endParaRPr lang="en-US" sz="2100" dirty="0"/>
          </a:p>
          <a:p>
            <a:pPr lvl="1"/>
            <a:r>
              <a:rPr lang="en-US" sz="2100" dirty="0"/>
              <a:t>O RO/IB </a:t>
            </a:r>
            <a:r>
              <a:rPr lang="en-US" sz="2100" dirty="0" err="1"/>
              <a:t>emitirá</a:t>
            </a:r>
            <a:r>
              <a:rPr lang="en-US" sz="2100" dirty="0"/>
              <a:t> o </a:t>
            </a:r>
            <a:r>
              <a:rPr lang="en-US" sz="2100" dirty="0" err="1"/>
              <a:t>Formulário</a:t>
            </a:r>
            <a:r>
              <a:rPr lang="en-US" sz="2100" dirty="0"/>
              <a:t> PCT/RO/133 </a:t>
            </a:r>
            <a:r>
              <a:rPr lang="en-US" sz="2100" dirty="0" err="1"/>
              <a:t>solicitando</a:t>
            </a:r>
            <a:r>
              <a:rPr lang="en-US" sz="2100" dirty="0"/>
              <a:t> o </a:t>
            </a:r>
            <a:r>
              <a:rPr lang="en-US" sz="2100" dirty="0" err="1"/>
              <a:t>pagamento</a:t>
            </a:r>
            <a:r>
              <a:rPr lang="en-US" sz="2100" dirty="0"/>
              <a:t> de </a:t>
            </a:r>
            <a:r>
              <a:rPr lang="en-US" sz="2100" dirty="0" err="1"/>
              <a:t>todas</a:t>
            </a:r>
            <a:r>
              <a:rPr lang="en-US" sz="2100" dirty="0"/>
              <a:t> as </a:t>
            </a:r>
            <a:r>
              <a:rPr lang="en-US" sz="2100" dirty="0" err="1"/>
              <a:t>taxas</a:t>
            </a:r>
            <a:r>
              <a:rPr lang="en-US" sz="2100" dirty="0"/>
              <a:t> </a:t>
            </a:r>
            <a:r>
              <a:rPr lang="en-US" sz="2100" dirty="0" err="1"/>
              <a:t>pendentes</a:t>
            </a:r>
            <a:r>
              <a:rPr lang="en-US" sz="2100" dirty="0"/>
              <a:t> (</a:t>
            </a:r>
            <a:r>
              <a:rPr lang="en-US" sz="2100" dirty="0" err="1"/>
              <a:t>sem</a:t>
            </a:r>
            <a:r>
              <a:rPr lang="en-US" sz="2100" dirty="0"/>
              <a:t>, no </a:t>
            </a:r>
            <a:r>
              <a:rPr lang="en-US" sz="2100" dirty="0" err="1"/>
              <a:t>entanto</a:t>
            </a:r>
            <a:r>
              <a:rPr lang="en-US" sz="2100" dirty="0"/>
              <a:t>, </a:t>
            </a:r>
            <a:r>
              <a:rPr lang="en-US" sz="2100" dirty="0" err="1"/>
              <a:t>cobrar</a:t>
            </a:r>
            <a:r>
              <a:rPr lang="en-US" sz="2100" dirty="0"/>
              <a:t> </a:t>
            </a:r>
            <a:r>
              <a:rPr lang="en-US" sz="2100" dirty="0" err="1"/>
              <a:t>uma</a:t>
            </a:r>
            <a:r>
              <a:rPr lang="en-US" sz="2100" dirty="0"/>
              <a:t> taxa de </a:t>
            </a:r>
            <a:r>
              <a:rPr lang="en-US" sz="2100" dirty="0" err="1"/>
              <a:t>pagamento</a:t>
            </a:r>
            <a:r>
              <a:rPr lang="en-US" sz="2100" dirty="0"/>
              <a:t> fora do </a:t>
            </a:r>
            <a:r>
              <a:rPr lang="en-US" sz="2100" dirty="0" err="1"/>
              <a:t>prazo</a:t>
            </a:r>
            <a:r>
              <a:rPr lang="en-US" sz="2100" dirty="0"/>
              <a:t>)</a:t>
            </a:r>
          </a:p>
          <a:p>
            <a:pPr lvl="1"/>
            <a:r>
              <a:rPr lang="en-US" sz="2100" dirty="0"/>
              <a:t>O RO/IB </a:t>
            </a:r>
            <a:r>
              <a:rPr lang="en-US" sz="2100" dirty="0" err="1"/>
              <a:t>não</a:t>
            </a:r>
            <a:r>
              <a:rPr lang="en-US" sz="2100" dirty="0"/>
              <a:t> </a:t>
            </a:r>
            <a:r>
              <a:rPr lang="en-US" sz="2100" dirty="0" err="1"/>
              <a:t>emitirá</a:t>
            </a:r>
            <a:r>
              <a:rPr lang="en-US" sz="2100" dirty="0"/>
              <a:t> o </a:t>
            </a:r>
            <a:r>
              <a:rPr lang="en-US" sz="2100" dirty="0" err="1"/>
              <a:t>Formulário</a:t>
            </a:r>
            <a:r>
              <a:rPr lang="en-US" sz="2100" dirty="0"/>
              <a:t> PCT/RO/117 antes de 1 de  </a:t>
            </a:r>
            <a:r>
              <a:rPr lang="en-US" sz="2100" dirty="0" err="1"/>
              <a:t>Julho</a:t>
            </a:r>
            <a:r>
              <a:rPr lang="en-US" sz="2100" dirty="0"/>
              <a:t> de 2020 (</a:t>
            </a:r>
            <a:r>
              <a:rPr lang="en-US" sz="2100" dirty="0" err="1"/>
              <a:t>declarando</a:t>
            </a:r>
            <a:r>
              <a:rPr lang="en-US" sz="2100" dirty="0"/>
              <a:t> que </a:t>
            </a:r>
            <a:r>
              <a:rPr lang="en-US" sz="2100" dirty="0" err="1"/>
              <a:t>os</a:t>
            </a:r>
            <a:r>
              <a:rPr lang="en-US" sz="2100" dirty="0"/>
              <a:t> </a:t>
            </a:r>
            <a:r>
              <a:rPr lang="en-US" sz="2100" dirty="0" err="1"/>
              <a:t>pedidos</a:t>
            </a:r>
            <a:r>
              <a:rPr lang="en-US" sz="2100" dirty="0"/>
              <a:t> </a:t>
            </a:r>
            <a:r>
              <a:rPr lang="en-US" sz="2100" dirty="0" err="1"/>
              <a:t>internacionais</a:t>
            </a:r>
            <a:r>
              <a:rPr lang="en-US" sz="2100" dirty="0"/>
              <a:t> </a:t>
            </a:r>
            <a:r>
              <a:rPr lang="en-US" sz="2100" dirty="0" err="1"/>
              <a:t>são</a:t>
            </a:r>
            <a:r>
              <a:rPr lang="en-US" sz="2100" dirty="0"/>
              <a:t> </a:t>
            </a:r>
            <a:r>
              <a:rPr lang="en-US" sz="2100" dirty="0" err="1"/>
              <a:t>considerados</a:t>
            </a:r>
            <a:r>
              <a:rPr lang="en-US" sz="2100" dirty="0"/>
              <a:t> </a:t>
            </a:r>
            <a:r>
              <a:rPr lang="en-US" sz="2100" dirty="0" err="1"/>
              <a:t>retirados</a:t>
            </a:r>
            <a:r>
              <a:rPr lang="en-US" sz="2100" dirty="0"/>
              <a:t> </a:t>
            </a:r>
            <a:r>
              <a:rPr lang="en-US" sz="2100" dirty="0" err="1"/>
              <a:t>por</a:t>
            </a:r>
            <a:r>
              <a:rPr lang="en-US" sz="2100" dirty="0"/>
              <a:t> </a:t>
            </a:r>
            <a:r>
              <a:rPr lang="en-US" sz="2100" dirty="0" err="1"/>
              <a:t>falta</a:t>
            </a:r>
            <a:r>
              <a:rPr lang="en-US" sz="2100" dirty="0"/>
              <a:t> de </a:t>
            </a:r>
            <a:r>
              <a:rPr lang="en-US" sz="2100" dirty="0" err="1"/>
              <a:t>pagamento</a:t>
            </a:r>
            <a:r>
              <a:rPr lang="en-US" sz="2100" dirty="0"/>
              <a:t> de </a:t>
            </a:r>
            <a:r>
              <a:rPr lang="en-US" sz="2100" dirty="0" err="1"/>
              <a:t>taxas</a:t>
            </a:r>
            <a:r>
              <a:rPr lang="en-US" sz="2100" dirty="0"/>
              <a:t>)</a:t>
            </a:r>
          </a:p>
          <a:p>
            <a:pPr lvl="1"/>
            <a:r>
              <a:rPr lang="en-US" sz="2100" dirty="0"/>
              <a:t>O </a:t>
            </a:r>
            <a:r>
              <a:rPr lang="en-US" sz="2100" dirty="0" err="1"/>
              <a:t>Diretor</a:t>
            </a:r>
            <a:r>
              <a:rPr lang="en-US" sz="2100" dirty="0"/>
              <a:t> </a:t>
            </a:r>
            <a:r>
              <a:rPr lang="en-US" sz="2100" dirty="0" err="1"/>
              <a:t>Geral</a:t>
            </a:r>
            <a:r>
              <a:rPr lang="en-US" sz="2100" dirty="0"/>
              <a:t> </a:t>
            </a:r>
            <a:r>
              <a:rPr lang="en-US" sz="2100" dirty="0" err="1"/>
              <a:t>insta</a:t>
            </a:r>
            <a:r>
              <a:rPr lang="en-US" sz="2100" dirty="0"/>
              <a:t> </a:t>
            </a:r>
            <a:r>
              <a:rPr lang="en-US" sz="2100" dirty="0" err="1"/>
              <a:t>os</a:t>
            </a:r>
            <a:r>
              <a:rPr lang="en-US" sz="2100" dirty="0"/>
              <a:t> </a:t>
            </a:r>
            <a:r>
              <a:rPr lang="en-US" sz="2100" dirty="0" err="1"/>
              <a:t>Organismos</a:t>
            </a:r>
            <a:r>
              <a:rPr lang="en-US" sz="2100" dirty="0"/>
              <a:t> </a:t>
            </a:r>
            <a:r>
              <a:rPr lang="en-US" sz="2100" dirty="0" err="1"/>
              <a:t>receptores</a:t>
            </a:r>
            <a:r>
              <a:rPr lang="en-US" sz="2100" dirty="0"/>
              <a:t> a </a:t>
            </a:r>
            <a:r>
              <a:rPr lang="en-US" sz="2100" dirty="0" err="1"/>
              <a:t>procederem</a:t>
            </a:r>
            <a:r>
              <a:rPr lang="en-US" sz="2100" dirty="0"/>
              <a:t> da </a:t>
            </a:r>
            <a:r>
              <a:rPr lang="en-US" sz="2100" dirty="0" err="1"/>
              <a:t>mesma</a:t>
            </a:r>
            <a:r>
              <a:rPr lang="en-US" sz="2100" dirty="0"/>
              <a:t> forma (https://www.wipo.int/pct/pt/news/2020/news_0009.html)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83276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17.03.31"/>
  <p:tag name="AS_TITLE" val="Aspose.Slides for Java"/>
  <p:tag name="AS_VERSION" val="17.3"/>
</p:tagLst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template_pct_en</Template>
  <TotalTime>937</TotalTime>
  <Words>1045</Words>
  <Application>Microsoft Office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Microsoft Sans Serif</vt:lpstr>
      <vt:lpstr>Default Design</vt:lpstr>
      <vt:lpstr>Impacto da crise sanitária da  Covid-19 no PCT  Webinar</vt:lpstr>
      <vt:lpstr>Situação atual (1)</vt:lpstr>
      <vt:lpstr>Situação atual (2)</vt:lpstr>
      <vt:lpstr>Situação atual no IB (1)</vt:lpstr>
      <vt:lpstr>Situação atual no IB (2)</vt:lpstr>
      <vt:lpstr>Situação atual no IB (3)</vt:lpstr>
      <vt:lpstr>Salvaguardas específicas no âmbito do PCT (1)</vt:lpstr>
      <vt:lpstr>Salvaguardas específicas no âmbito do PCT (2)</vt:lpstr>
      <vt:lpstr>Salvaguardas específicas no âmbito do PCT (3)</vt:lpstr>
      <vt:lpstr>Salvaguardas específicas no âmbito do PCT (4)</vt:lpstr>
      <vt:lpstr>Mais informações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 Presentation Subtitle and/or Conference Name</dc:title>
  <dc:creator>RICHARDSON Michael</dc:creator>
  <cp:keywords>PUBLIC</cp:keywords>
  <cp:lastModifiedBy>JULLIARD Corinne</cp:lastModifiedBy>
  <cp:revision>78</cp:revision>
  <dcterms:created xsi:type="dcterms:W3CDTF">2020-04-01T11:56:59Z</dcterms:created>
  <dcterms:modified xsi:type="dcterms:W3CDTF">2024-08-05T12:57:31Z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Language">
    <vt:lpwstr>English</vt:lpwstr>
  </property>
  <property fmtid="{D5CDD505-2E9C-101B-9397-08002B2CF9AE}" pid="5" name="TitusGUID">
    <vt:lpwstr>86dcbf88-5ac3-43ce-9635-9902f0fffded</vt:lpwstr>
  </property>
  <property fmtid="{D5CDD505-2E9C-101B-9397-08002B2CF9AE}" pid="6" name="VisualMarkings">
    <vt:lpwstr>None</vt:lpwstr>
  </property>
  <property fmtid="{D5CDD505-2E9C-101B-9397-08002B2CF9AE}" pid="7" name="MSIP_Label_bfc084f7-b690-4c43-8ee6-d475b6d3461d_Enabled">
    <vt:lpwstr>true</vt:lpwstr>
  </property>
  <property fmtid="{D5CDD505-2E9C-101B-9397-08002B2CF9AE}" pid="8" name="MSIP_Label_bfc084f7-b690-4c43-8ee6-d475b6d3461d_SetDate">
    <vt:lpwstr>2024-08-05T12:57:22Z</vt:lpwstr>
  </property>
  <property fmtid="{D5CDD505-2E9C-101B-9397-08002B2CF9AE}" pid="9" name="MSIP_Label_bfc084f7-b690-4c43-8ee6-d475b6d3461d_Method">
    <vt:lpwstr>Standard</vt:lpwstr>
  </property>
  <property fmtid="{D5CDD505-2E9C-101B-9397-08002B2CF9AE}" pid="10" name="MSIP_Label_bfc084f7-b690-4c43-8ee6-d475b6d3461d_Name">
    <vt:lpwstr>FOR OFFICIAL USE ONLY</vt:lpwstr>
  </property>
  <property fmtid="{D5CDD505-2E9C-101B-9397-08002B2CF9AE}" pid="11" name="MSIP_Label_bfc084f7-b690-4c43-8ee6-d475b6d3461d_SiteId">
    <vt:lpwstr>faa31b06-8ccc-48c9-867f-f7510dd11c02</vt:lpwstr>
  </property>
  <property fmtid="{D5CDD505-2E9C-101B-9397-08002B2CF9AE}" pid="12" name="MSIP_Label_bfc084f7-b690-4c43-8ee6-d475b6d3461d_ActionId">
    <vt:lpwstr>f6957a42-f973-4c19-8315-3f2c69b24aab</vt:lpwstr>
  </property>
  <property fmtid="{D5CDD505-2E9C-101B-9397-08002B2CF9AE}" pid="13" name="MSIP_Label_bfc084f7-b690-4c43-8ee6-d475b6d3461d_ContentBits">
    <vt:lpwstr>2</vt:lpwstr>
  </property>
  <property fmtid="{D5CDD505-2E9C-101B-9397-08002B2CF9AE}" pid="14" name="ClassificationContentMarkingFooterLocations">
    <vt:lpwstr>Default Design:3</vt:lpwstr>
  </property>
  <property fmtid="{D5CDD505-2E9C-101B-9397-08002B2CF9AE}" pid="15" name="ClassificationContentMarkingFooterText">
    <vt:lpwstr>WIPO FOR OFFICIAL USE ONLY </vt:lpwstr>
  </property>
</Properties>
</file>