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4" autoAdjust="0"/>
    <p:restoredTop sz="96122" autoAdjust="0"/>
  </p:normalViewPr>
  <p:slideViewPr>
    <p:cSldViewPr>
      <p:cViewPr varScale="1">
        <p:scale>
          <a:sx n="108" d="100"/>
          <a:sy n="10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4/16/2025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PCT Update </a:t>
            </a:r>
            <a:fld id="{DA79EEDA-9492-4994-BB18-1005CD6866B1}" type="slidenum">
              <a:rPr lang="en-US" sz="80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n-US" sz="800"/>
          </a:p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12.02.2025</a:t>
            </a:r>
          </a:p>
          <a:p>
            <a:pPr>
              <a:buNone/>
            </a:pPr>
            <a:r>
              <a:rPr lang="en-US" sz="800"/>
              <a:t> 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pPr rtl="0"/>
            <a:r>
              <a:rPr lang="pt-BR" sz="3400" b="1" noProof="0" dirty="0">
                <a:solidFill>
                  <a:srgbClr val="70899B"/>
                </a:solidFill>
              </a:rPr>
              <a:t>Modificações do Regulamento de execução do PCT, em vigor a partir de 1 de Janeiro de 2026</a:t>
            </a:r>
          </a:p>
          <a:p>
            <a:endParaRPr lang="pt-BR" noProof="0" dirty="0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ctr" rtl="0">
              <a:tabLst>
                <a:tab pos="534988" algn="l"/>
              </a:tabLst>
            </a:pPr>
            <a:r>
              <a:rPr lang="pt-BR" sz="3200" noProof="0" dirty="0"/>
              <a:t>Alterações das Regras do PCT a partir de 1 de Janeiro de 2026</a:t>
            </a:r>
            <a:endParaRPr lang="pt-BR" sz="1600" b="1" noProof="0" dirty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722937"/>
          </a:xfrm>
        </p:spPr>
        <p:txBody>
          <a:bodyPr>
            <a:normAutofit lnSpcReduction="10000"/>
          </a:bodyPr>
          <a:lstStyle/>
          <a:p>
            <a:pPr rtl="0">
              <a:spcBef>
                <a:spcPct val="0"/>
              </a:spcBef>
            </a:pPr>
            <a:r>
              <a:rPr lang="pt-BR" sz="2200" noProof="0" dirty="0"/>
              <a:t>Citação de divulgações não escritas</a:t>
            </a:r>
          </a:p>
          <a:p>
            <a:pPr marL="801688" lvl="3" indent="-352425" rtl="0">
              <a:spcBef>
                <a:spcPts val="504"/>
              </a:spcBef>
              <a:buFont typeface="Wingdings" pitchFamily="2" charset="2"/>
              <a:buChar char="q"/>
            </a:pPr>
            <a:r>
              <a:rPr lang="pt-BR" sz="2100" noProof="0" dirty="0"/>
              <a:t>Modificações acordadas das Regras 33 e 64, embora sejam necessárias mais mudanças das Diretrizes de exame preliminar e pesquisa internacionais</a:t>
            </a:r>
          </a:p>
          <a:p>
            <a:pPr marL="449263" lvl="3" indent="0" rtl="0">
              <a:spcBef>
                <a:spcPts val="504"/>
              </a:spcBef>
              <a:buFont typeface="Wingdings" pitchFamily="2" charset="2"/>
              <a:buChar char="q"/>
            </a:pPr>
            <a:r>
              <a:rPr lang="pt-BR" sz="2100" noProof="0" dirty="0"/>
              <a:t> Entrada em vigor: 1 de Janeiro de 2026</a:t>
            </a:r>
          </a:p>
          <a:p>
            <a:pPr lvl="1">
              <a:spcBef>
                <a:spcPct val="0"/>
              </a:spcBef>
            </a:pPr>
            <a:endParaRPr lang="pt-BR" sz="2200" noProof="0" dirty="0"/>
          </a:p>
          <a:p>
            <a:pPr rtl="0"/>
            <a:r>
              <a:rPr lang="pt-BR" sz="2200" noProof="0" dirty="0"/>
              <a:t>Documentação mínima para o PCT</a:t>
            </a:r>
          </a:p>
          <a:p>
            <a:pPr lvl="1" rtl="0"/>
            <a:r>
              <a:rPr lang="pt-BR" sz="2100" noProof="0" dirty="0"/>
              <a:t>Projeto plurianual da força-tarefa das </a:t>
            </a:r>
            <a:r>
              <a:rPr lang="pt-BR" sz="2100" noProof="0" dirty="0" err="1"/>
              <a:t>ISAs</a:t>
            </a:r>
            <a:r>
              <a:rPr lang="pt-BR" sz="2100" noProof="0" dirty="0"/>
              <a:t> para:</a:t>
            </a:r>
          </a:p>
          <a:p>
            <a:pPr lvl="2" rtl="0">
              <a:buFont typeface="Wingdings" pitchFamily="2" charset="2"/>
              <a:buChar char="q"/>
            </a:pPr>
            <a:r>
              <a:rPr lang="pt-BR" sz="2100" noProof="0" dirty="0"/>
              <a:t> criar um inventário atualizado da literatura patentária e não patentária fazendo parte da documentação mínima para o PCT</a:t>
            </a:r>
          </a:p>
          <a:p>
            <a:pPr lvl="2" rtl="0">
              <a:buFont typeface="Wingdings" pitchFamily="2" charset="2"/>
              <a:buChar char="q"/>
            </a:pPr>
            <a:r>
              <a:rPr lang="pt-BR" sz="2100" noProof="0" dirty="0"/>
              <a:t> recomendar critérios e normas para incluir coleções nacionais de patentes</a:t>
            </a:r>
          </a:p>
          <a:p>
            <a:pPr lvl="2" rtl="0">
              <a:buFont typeface="Wingdings" pitchFamily="2" charset="2"/>
              <a:buChar char="q"/>
            </a:pPr>
            <a:r>
              <a:rPr lang="pt-BR" sz="2100" noProof="0" dirty="0"/>
              <a:t> propor os componentes bibliográficos e documentais dos dados patentários que devem estar presentes em coleções de patentes</a:t>
            </a:r>
          </a:p>
          <a:p>
            <a:pPr lvl="2" rtl="0">
              <a:buFont typeface="Wingdings" pitchFamily="2" charset="2"/>
              <a:buChar char="q"/>
            </a:pPr>
            <a:r>
              <a:rPr lang="pt-BR" sz="2100" b="1" i="1" noProof="0" dirty="0"/>
              <a:t> </a:t>
            </a:r>
            <a:r>
              <a:rPr lang="pt-BR" sz="2100" noProof="0" dirty="0"/>
              <a:t>Entrada em vigor: 1 de Janeiro de 2026</a:t>
            </a:r>
          </a:p>
          <a:p>
            <a:pPr lvl="1">
              <a:spcBef>
                <a:spcPct val="0"/>
              </a:spcBef>
            </a:pPr>
            <a:endParaRPr lang="pt-BR" sz="2200" noProof="0" dirty="0"/>
          </a:p>
          <a:p>
            <a:pPr lvl="1">
              <a:spcBef>
                <a:spcPct val="0"/>
              </a:spcBef>
            </a:pPr>
            <a:endParaRPr lang="pt-BR" sz="2200" noProof="0" dirty="0"/>
          </a:p>
          <a:p>
            <a:pPr>
              <a:spcBef>
                <a:spcPct val="0"/>
              </a:spcBef>
            </a:pPr>
            <a:endParaRPr lang="pt-BR" sz="2200" noProof="0" dirty="0"/>
          </a:p>
          <a:p>
            <a:pPr>
              <a:spcBef>
                <a:spcPct val="0"/>
              </a:spcBef>
            </a:pPr>
            <a:endParaRPr lang="pt-BR" sz="2200" noProof="0" dirty="0"/>
          </a:p>
          <a:p>
            <a:pPr>
              <a:spcBef>
                <a:spcPct val="0"/>
              </a:spcBef>
            </a:pPr>
            <a:endParaRPr lang="pt-BR" sz="1900" noProof="0" dirty="0"/>
          </a:p>
          <a:p>
            <a:pPr>
              <a:spcBef>
                <a:spcPct val="0"/>
              </a:spcBef>
            </a:pPr>
            <a:endParaRPr lang="pt-BR" noProof="0" dirty="0"/>
          </a:p>
          <a:p>
            <a:pPr>
              <a:spcBef>
                <a:spcPct val="0"/>
              </a:spcBef>
            </a:pPr>
            <a:endParaRPr lang="pt-BR" noProof="0" dirty="0"/>
          </a:p>
          <a:p>
            <a:pPr>
              <a:spcBef>
                <a:spcPct val="0"/>
              </a:spcBef>
            </a:pPr>
            <a:endParaRPr lang="pt-BR" noProof="0" dirty="0"/>
          </a:p>
          <a:p>
            <a:pPr lvl="1">
              <a:spcBef>
                <a:spcPct val="0"/>
              </a:spcBef>
            </a:pPr>
            <a:endParaRPr lang="pt-BR" sz="1500" noProof="0" dirty="0"/>
          </a:p>
          <a:p>
            <a:pPr lvl="1">
              <a:spcBef>
                <a:spcPct val="0"/>
              </a:spcBef>
            </a:pPr>
            <a:endParaRPr lang="pt-BR" sz="1200" noProof="0" dirty="0"/>
          </a:p>
          <a:p>
            <a:pPr lvl="1">
              <a:spcBef>
                <a:spcPct val="0"/>
              </a:spcBef>
            </a:pPr>
            <a:endParaRPr lang="pt-BR" sz="2000" noProof="0" dirty="0"/>
          </a:p>
          <a:p>
            <a:pPr>
              <a:spcBef>
                <a:spcPct val="0"/>
              </a:spcBef>
            </a:pPr>
            <a:endParaRPr lang="pt-BR" noProof="0" dirty="0"/>
          </a:p>
          <a:p>
            <a:endParaRPr lang="pt-BR" noProof="0" dirty="0"/>
          </a:p>
          <a:p>
            <a:pPr>
              <a:spcBef>
                <a:spcPts val="600"/>
              </a:spcBef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11623</TotalTime>
  <Words>138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Alterações das Regras do PCT a partir de 1 de Janeiro de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405</cp:revision>
  <cp:lastPrinted>2022-06-10T15:49:58Z</cp:lastPrinted>
  <dcterms:created xsi:type="dcterms:W3CDTF">2020-07-15T13:26:41Z</dcterms:created>
  <dcterms:modified xsi:type="dcterms:W3CDTF">2025-04-16T05:10:36Z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</Properties>
</file>