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64" autoAdjust="0"/>
    <p:restoredTop sz="94043" autoAdjust="0"/>
  </p:normalViewPr>
  <p:slideViewPr>
    <p:cSldViewPr>
      <p:cViewPr varScale="1">
        <p:scale>
          <a:sx n="101" d="100"/>
          <a:sy n="101" d="100"/>
        </p:scale>
        <p:origin x="1896" y="114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/>
              <a:t>2025 rule changes</a:t>
            </a:r>
          </a:p>
          <a:p>
            <a:pPr>
              <a:spcBef>
                <a:spcPct val="0"/>
              </a:spcBef>
              <a:defRPr/>
            </a:pPr>
            <a:r>
              <a:rPr lang="en-US" sz="900"/>
              <a:t>11-02-2025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>
                <a:solidFill>
                  <a:srgbClr val="9D0A2B"/>
                </a:solidFill>
              </a:rPr>
              <a:t>The International </a:t>
            </a:r>
            <a:br>
              <a:rPr lang="fr-CH" sz="800" b="1">
                <a:solidFill>
                  <a:srgbClr val="9D0A2B"/>
                </a:solidFill>
              </a:rPr>
            </a:br>
            <a:r>
              <a:rPr lang="fr-CH" sz="8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pt-BR" sz="3400" b="1" noProof="0" dirty="0">
                <a:solidFill>
                  <a:srgbClr val="70899B"/>
                </a:solidFill>
              </a:rPr>
              <a:t>Modificações do Regulamento de execução do PCT, em vigor a partir de 1 de Julho de 2025</a:t>
            </a:r>
          </a:p>
          <a:p>
            <a:endParaRPr lang="pt-BR" noProof="0" dirty="0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706090"/>
          </a:xfrm>
        </p:spPr>
        <p:txBody>
          <a:bodyPr/>
          <a:lstStyle/>
          <a:p>
            <a:pPr algn="ctr" rtl="0"/>
            <a:r>
              <a:rPr lang="pt-BR" sz="3200" noProof="0" dirty="0"/>
              <a:t>Alterações das Regras do PCT a partir de 1 de Julho de 2025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24744"/>
            <a:ext cx="8712968" cy="5256584"/>
          </a:xfrm>
        </p:spPr>
        <p:txBody>
          <a:bodyPr>
            <a:normAutofit fontScale="90000" lnSpcReduction="20000"/>
          </a:bodyPr>
          <a:lstStyle/>
          <a:p>
            <a:pPr rtl="0">
              <a:spcBef>
                <a:spcPct val="0"/>
              </a:spcBef>
            </a:pPr>
            <a:r>
              <a:rPr lang="pt-BR" sz="2200" noProof="0" dirty="0"/>
              <a:t>Meios de depósito de pedidos internacionais e documentos conexos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pt-BR" sz="2100" noProof="0" dirty="0"/>
              <a:t>Modificação da Regra 89</a:t>
            </a:r>
            <a:r>
              <a:rPr lang="pt-BR" sz="2100" i="1" noProof="0" dirty="0"/>
              <a:t>bis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pt-BR" sz="2100" noProof="0" dirty="0"/>
              <a:t>Permite que os Organismos receptores não aceitem mais depósitos em forma escrita sobre papel, mas o RO/IB continua obrigado a aceitar depósitos em papel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pt-BR" sz="2100" noProof="0" dirty="0"/>
              <a:t>Uma opção permite que os Organismos receptores aceitem depósitos em papel com a finalidade de obter uma data de depósito/cumprir um prazo, mas exige uma reapresentação por meios eletrônicos dos documentos num prazo de dois meses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pt-BR" sz="2100" noProof="0" dirty="0"/>
              <a:t>Entrada em vigor: 1 de Julho de 2025</a:t>
            </a:r>
          </a:p>
          <a:p>
            <a:pPr lvl="1"/>
            <a:endParaRPr lang="pt-BR" sz="2200" i="1" noProof="0" dirty="0"/>
          </a:p>
          <a:p>
            <a:pPr rtl="0">
              <a:spcBef>
                <a:spcPct val="0"/>
              </a:spcBef>
            </a:pPr>
            <a:r>
              <a:rPr lang="pt-BR" sz="2200" noProof="0" dirty="0"/>
              <a:t>Língua de comunicações da Secretaria Internacional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pt-BR" sz="2100" noProof="0" dirty="0"/>
              <a:t>Modificação da Regra 92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pt-BR" sz="2100" noProof="0" dirty="0"/>
              <a:t>Terá por efeito permitir que a Secretaria Internacional comunique com Organismos e requerentes em outras línguas além do inglês e do francês, como exigido atualmente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pt-BR" sz="2100" noProof="0" dirty="0"/>
              <a:t> Implementação por fases através de modificações das Instruções Administrativas</a:t>
            </a:r>
          </a:p>
          <a:p>
            <a:pPr lvl="1"/>
            <a:endParaRPr lang="pt-BR" sz="2200" i="1" noProof="0" dirty="0"/>
          </a:p>
          <a:p>
            <a:pPr marL="457200" lvl="1" indent="0">
              <a:buNone/>
            </a:pPr>
            <a:endParaRPr lang="pt-BR" sz="2300" noProof="0" dirty="0"/>
          </a:p>
          <a:p>
            <a:pPr lvl="1"/>
            <a:endParaRPr lang="pt-BR" sz="2300" noProof="0" dirty="0"/>
          </a:p>
          <a:p>
            <a:pPr lvl="1">
              <a:buFont typeface="Wingdings" pitchFamily="2" charset="2"/>
              <a:buChar char="Ø"/>
            </a:pPr>
            <a:endParaRPr lang="pt-BR" i="1" noProof="0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34678"/>
            <a:ext cx="9144000" cy="706090"/>
          </a:xfrm>
        </p:spPr>
        <p:txBody>
          <a:bodyPr/>
          <a:lstStyle/>
          <a:p>
            <a:pPr algn="ctr" rtl="0"/>
            <a:r>
              <a:rPr lang="pt-BR" sz="3200" noProof="0" dirty="0"/>
              <a:t>Alterações das Regras do PCT a partir de 1 de Julho de 2025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601416"/>
            <a:ext cx="8712968" cy="3915816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endParaRPr lang="pt-BR" sz="2200" noProof="0" dirty="0"/>
          </a:p>
          <a:p>
            <a:pPr rtl="0">
              <a:spcBef>
                <a:spcPct val="0"/>
              </a:spcBef>
            </a:pPr>
            <a:r>
              <a:rPr lang="pt-BR" sz="2200" noProof="0" dirty="0"/>
              <a:t>Caso adicional de pedidos em várias línguas</a:t>
            </a:r>
          </a:p>
          <a:p>
            <a:pPr marL="756000" lvl="1" indent="-360000" rtl="0">
              <a:spcBef>
                <a:spcPct val="0"/>
              </a:spcBef>
            </a:pPr>
            <a:r>
              <a:rPr lang="pt-BR" sz="2100" noProof="0" dirty="0"/>
              <a:t>Modificação da Regra 26.3</a:t>
            </a:r>
            <a:r>
              <a:rPr lang="pt-BR" sz="2100" i="1" noProof="0" dirty="0"/>
              <a:t>ter</a:t>
            </a:r>
            <a:endParaRPr lang="pt-BR" sz="2100" noProof="0" dirty="0"/>
          </a:p>
          <a:p>
            <a:pPr marL="756000" lvl="1" indent="-360000" rtl="0">
              <a:spcBef>
                <a:spcPct val="0"/>
              </a:spcBef>
            </a:pPr>
            <a:r>
              <a:rPr lang="pt-BR" sz="2100" b="0" i="0" u="none" strike="noStrike" baseline="0" noProof="0" dirty="0">
                <a:solidFill>
                  <a:srgbClr val="000000"/>
                </a:solidFill>
              </a:rPr>
              <a:t>Base legal para exigir que o requerente apresente uma tradução quando o resumo e/ou texto contido nos desenhos for apresentado numa língua diferente da língua de publicação do pedido internacional, mas numa língua aceite pela ISA</a:t>
            </a:r>
          </a:p>
          <a:p>
            <a:pPr marL="756000" lvl="1" indent="-360000" rtl="0">
              <a:spcBef>
                <a:spcPct val="0"/>
              </a:spcBef>
            </a:pPr>
            <a:r>
              <a:rPr lang="pt-BR" sz="2100" noProof="0" dirty="0">
                <a:solidFill>
                  <a:srgbClr val="000000"/>
                </a:solidFill>
              </a:rPr>
              <a:t>Entrada em vigor: 1 de Julho de 2025</a:t>
            </a:r>
            <a:endParaRPr lang="pt-BR" sz="2100" noProof="0" dirty="0"/>
          </a:p>
          <a:p>
            <a:pPr lvl="1"/>
            <a:endParaRPr lang="pt-BR" sz="2300" noProof="0" dirty="0"/>
          </a:p>
          <a:p>
            <a:pPr lvl="1"/>
            <a:endParaRPr lang="pt-BR" sz="2300" noProof="0" dirty="0"/>
          </a:p>
          <a:p>
            <a:pPr lvl="1">
              <a:buFont typeface="Wingdings" pitchFamily="2" charset="2"/>
              <a:buChar char="Ø"/>
            </a:pPr>
            <a:endParaRPr lang="pt-BR" i="1" noProof="0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20819</TotalTime>
  <Words>245</Words>
  <Application>Microsoft Office PowerPoint</Application>
  <PresentationFormat>On-screen Show (4:3)</PresentationFormat>
  <Paragraphs>23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Alterações das Regras do PCT a partir de 1 de Julho de 2025 (1)</vt:lpstr>
      <vt:lpstr>Alterações das Regras do PCT a partir de 1 de Julho de 2025 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156</cp:revision>
  <cp:lastPrinted>2023-10-10T07:26:03Z</cp:lastPrinted>
  <dcterms:created xsi:type="dcterms:W3CDTF">2013-10-25T09:07:15Z</dcterms:created>
  <dcterms:modified xsi:type="dcterms:W3CDTF">2025-04-16T05:09:44Z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</Properties>
</file>