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1907" r:id="rId2"/>
    <p:sldId id="1905" r:id="rId3"/>
    <p:sldId id="1906" r:id="rId4"/>
  </p:sldIdLst>
  <p:sldSz cx="9144000" cy="6858000" type="screen4x3"/>
  <p:notesSz cx="6797675" cy="9926638"/>
  <p:custDataLst>
    <p:tags r:id="rId7"/>
  </p:custDataLst>
  <p:defaultTextStyle>
    <a:defPPr rtl="0"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17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14" autoAdjust="0"/>
    <p:restoredTop sz="93946" autoAdjust="0"/>
  </p:normalViewPr>
  <p:slideViewPr>
    <p:cSldViewPr>
      <p:cViewPr varScale="1">
        <p:scale>
          <a:sx n="77" d="100"/>
          <a:sy n="77" d="100"/>
        </p:scale>
        <p:origin x="1594" y="67"/>
      </p:cViewPr>
      <p:guideLst>
        <p:guide orient="horz" pos="1026"/>
        <p:guide pos="1791"/>
      </p:guideLst>
    </p:cSldViewPr>
  </p:slideViewPr>
  <p:outlineViewPr>
    <p:cViewPr>
      <p:scale>
        <a:sx n="33" d="100"/>
        <a:sy n="33" d="100"/>
      </p:scale>
      <p:origin x="0" y="-153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5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5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35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57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>
                <a:solidFill>
                  <a:srgbClr val="9D0A2B"/>
                </a:solidFill>
              </a:rPr>
              <a:t>The International </a:t>
            </a:r>
            <a:br>
              <a:rPr lang="fr-CH" sz="1200" b="1">
                <a:solidFill>
                  <a:srgbClr val="9D0A2B"/>
                </a:solidFill>
              </a:rPr>
            </a:br>
            <a:r>
              <a:rPr lang="fr-CH" sz="1200" b="1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Tx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Tx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Box 4"/>
          <p:cNvSpPr txBox="1"/>
          <p:nvPr userDrawn="1"/>
        </p:nvSpPr>
        <p:spPr>
          <a:xfrm>
            <a:off x="5768" y="6500265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900"/>
              <a:t>2024 rule changes</a:t>
            </a:r>
          </a:p>
          <a:p>
            <a:pPr>
              <a:spcBef>
                <a:spcPct val="0"/>
              </a:spcBef>
              <a:defRPr/>
            </a:pPr>
            <a:r>
              <a:rPr lang="en-US" sz="900"/>
              <a:t>19-04-2024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>
                <a:solidFill>
                  <a:srgbClr val="9D0A2B"/>
                </a:solidFill>
              </a:rPr>
              <a:t>The International </a:t>
            </a:r>
            <a:br>
              <a:rPr lang="fr-CH" sz="800" b="1">
                <a:solidFill>
                  <a:srgbClr val="9D0A2B"/>
                </a:solidFill>
              </a:rPr>
            </a:br>
            <a:r>
              <a:rPr lang="fr-CH" sz="800" b="1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c" descr="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065CE52-45C2-72D1-3652-9BCA4E5AA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3284984"/>
            <a:ext cx="7920880" cy="2328417"/>
          </a:xfrm>
        </p:spPr>
        <p:txBody>
          <a:bodyPr/>
          <a:lstStyle/>
          <a:p>
            <a:pPr rtl="0"/>
            <a:r>
              <a:rPr lang="en-US" sz="3400" b="1">
                <a:solidFill>
                  <a:srgbClr val="70899B"/>
                </a:solidFill>
              </a:rPr>
              <a:t>Modificações do Regulamento de execução do PCT, em vigor a partir de 1 de Julho de 2024</a:t>
            </a:r>
          </a:p>
          <a:p>
            <a:endParaRPr lang="fr-CH"/>
          </a:p>
        </p:txBody>
      </p:sp>
      <p:pic>
        <p:nvPicPr>
          <p:cNvPr id="4" name="Picture 8" descr="Puce-3_pct">
            <a:extLst>
              <a:ext uri="{FF2B5EF4-FFF2-40B4-BE49-F238E27FC236}">
                <a16:creationId xmlns:a16="http://schemas.microsoft.com/office/drawing/2014/main" id="{BFDD34BC-F0FA-1FD0-273E-D10CA0F0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7584" y="2780928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936465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8248" y="404664"/>
            <a:ext cx="9144000" cy="706090"/>
          </a:xfrm>
        </p:spPr>
        <p:txBody>
          <a:bodyPr/>
          <a:lstStyle/>
          <a:p>
            <a:pPr algn="ctr" rtl="0"/>
            <a:r>
              <a:rPr lang="pt-BR" sz="3200" dirty="0"/>
              <a:t>Alterações das Regras do PCT a partir de 1 de Julho de 2024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196752"/>
            <a:ext cx="8712968" cy="5256584"/>
          </a:xfrm>
        </p:spPr>
        <p:txBody>
          <a:bodyPr>
            <a:normAutofit fontScale="92500" lnSpcReduction="20000"/>
          </a:bodyPr>
          <a:lstStyle/>
          <a:p>
            <a:pPr rtl="0"/>
            <a:r>
              <a:rPr lang="pt-BR" altLang="fr-FR" sz="2500" dirty="0"/>
              <a:t>Modificações das Regras 26.3 e 29.1, e nova Regra 26.3</a:t>
            </a:r>
            <a:r>
              <a:rPr lang="pt-BR" altLang="fr-FR" sz="2500" i="1" dirty="0"/>
              <a:t>ter</a:t>
            </a:r>
            <a:r>
              <a:rPr lang="pt-BR" altLang="fr-FR" sz="2500" dirty="0"/>
              <a:t>.e) do PCT: texto em várias línguas em pedidos internacionais</a:t>
            </a:r>
            <a:br>
              <a:rPr lang="pt-BR" altLang="fr-FR" sz="2500" dirty="0"/>
            </a:br>
            <a:endParaRPr lang="pt-BR" altLang="fr-FR" dirty="0"/>
          </a:p>
          <a:p>
            <a:pPr lvl="1" rtl="0"/>
            <a:r>
              <a:rPr lang="pt-BR" altLang="fr-FR" dirty="0"/>
              <a:t>Salvaguardar a data de depósito internacional de pedidos internacionais contendo mais de uma língua na descrição e/ou nas reivindicações se todas as línguas utilizadas são aceitas pelo Organismo receptor (RO) </a:t>
            </a:r>
          </a:p>
          <a:p>
            <a:pPr marL="742950" lvl="1" indent="-285750" rtl="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"/>
              <a:tabLst>
                <a:tab pos="914400" algn="l"/>
              </a:tabLst>
            </a:pPr>
            <a:r>
              <a:rPr lang="pt-BR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O RO solicitará a tradução das reivindicações e/ou da descrição, ou das partes relevantes destas, para uma única língua, que também seja uma língua de publicação e aceita pela ISA</a:t>
            </a:r>
            <a:endParaRPr lang="pt-BR" altLang="fr-FR" dirty="0"/>
          </a:p>
          <a:p>
            <a:pPr lvl="1" rtl="0"/>
            <a:r>
              <a:rPr lang="pt-BR" altLang="fr-FR" dirty="0"/>
              <a:t>Se o RO não aceita todas as línguas utilizadas, o pedido é transmitido ao RO/IB de acordo com a Regra 19.4</a:t>
            </a:r>
          </a:p>
          <a:p>
            <a:pPr lvl="1" rtl="0"/>
            <a:r>
              <a:rPr lang="pt-BR" altLang="fr-FR" dirty="0"/>
              <a:t>A flexibilidade "conforme adequado" do RO deve excluir casos de termos em linguisticamente neutros, a transliteração ou tradução de termos técnicos, ou invenções relacionadas com a tecnologia da tradução</a:t>
            </a:r>
          </a:p>
          <a:p>
            <a:pPr lvl="1"/>
            <a:endParaRPr lang="en-US" altLang="fr-FR" sz="2300" dirty="0"/>
          </a:p>
          <a:p>
            <a:pPr lvl="1"/>
            <a:endParaRPr lang="en-US" altLang="fr-FR" sz="2300" dirty="0"/>
          </a:p>
          <a:p>
            <a:pPr lvl="1">
              <a:buFont typeface="Wingdings" pitchFamily="2" charset="2"/>
              <a:buChar char="Ø"/>
            </a:pPr>
            <a:endParaRPr lang="en-US" altLang="fr-FR" i="1" dirty="0"/>
          </a:p>
        </p:txBody>
      </p:sp>
    </p:spTree>
    <p:extLst>
      <p:ext uri="{BB962C8B-B14F-4D97-AF65-F5344CB8AC3E}">
        <p14:creationId xmlns:p14="http://schemas.microsoft.com/office/powerpoint/2010/main" val="328180766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11659"/>
            <a:ext cx="9144000" cy="706090"/>
          </a:xfrm>
        </p:spPr>
        <p:txBody>
          <a:bodyPr/>
          <a:lstStyle/>
          <a:p>
            <a:pPr algn="ctr" rtl="0"/>
            <a:r>
              <a:rPr lang="pt-BR" sz="3200" dirty="0"/>
              <a:t>Alterações das Regras do PCT a partir de 1 de Julho de 2024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700808"/>
            <a:ext cx="8604956" cy="4392488"/>
          </a:xfrm>
        </p:spPr>
        <p:txBody>
          <a:bodyPr>
            <a:normAutofit/>
          </a:bodyPr>
          <a:lstStyle/>
          <a:p>
            <a:endParaRPr lang="en-US" altLang="fr-FR" sz="2300" dirty="0"/>
          </a:p>
          <a:p>
            <a:pPr lvl="1" rtl="0"/>
            <a:r>
              <a:rPr lang="pt-BR" altLang="fr-FR" sz="2200" dirty="0"/>
              <a:t>Um regra especial já está em vigor para várias línguas utilizadas no resumo ou no texto dos desenhos (Regra 26.3</a:t>
            </a:r>
            <a:r>
              <a:rPr lang="pt-BR" altLang="fr-FR" sz="2200" i="1" dirty="0"/>
              <a:t>ter </a:t>
            </a:r>
            <a:r>
              <a:rPr lang="pt-BR" altLang="fr-FR" sz="2200" dirty="0"/>
              <a:t>.a))</a:t>
            </a:r>
          </a:p>
          <a:p>
            <a:pPr lvl="1" rtl="0"/>
            <a:r>
              <a:rPr lang="pt-BR" altLang="fr-FR" sz="2200" dirty="0"/>
              <a:t>Entram em vigor em 1 de Julho de 2024 e se aplicam a pedidos internacionais depositados após ou nesta data</a:t>
            </a:r>
          </a:p>
          <a:p>
            <a:pPr marL="457200" lvl="1" indent="0">
              <a:buNone/>
            </a:pPr>
            <a:endParaRPr lang="en-US" altLang="fr-FR" sz="2300" dirty="0"/>
          </a:p>
          <a:p>
            <a:pPr lvl="1"/>
            <a:endParaRPr lang="en-US" altLang="fr-FR" sz="2300" dirty="0"/>
          </a:p>
          <a:p>
            <a:pPr lvl="1">
              <a:buFont typeface="Wingdings" pitchFamily="2" charset="2"/>
              <a:buChar char="Ø"/>
            </a:pPr>
            <a:endParaRPr lang="en-US" altLang="fr-FR" i="1" dirty="0"/>
          </a:p>
        </p:txBody>
      </p:sp>
    </p:spTree>
    <p:extLst>
      <p:ext uri="{BB962C8B-B14F-4D97-AF65-F5344CB8AC3E}">
        <p14:creationId xmlns:p14="http://schemas.microsoft.com/office/powerpoint/2010/main" val="407372423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4.14 unknown"/>
  <p:tag name="AS_RELEASE_DATE" val="2021.05.31"/>
  <p:tag name="AS_TITLE" val="Aspose.Slides for Java"/>
  <p:tag name="AS_VERSION" val="21.5"/>
</p:tagLst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20416</TotalTime>
  <Words>247</Words>
  <Application>Microsoft Office PowerPoint</Application>
  <PresentationFormat>On-screen Show (4:3)</PresentationFormat>
  <Paragraphs>15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Microsoft Sans Serif</vt:lpstr>
      <vt:lpstr>Wingdings</vt:lpstr>
      <vt:lpstr>EN_2010_pct background png</vt:lpstr>
      <vt:lpstr>PowerPoint Presentation</vt:lpstr>
      <vt:lpstr>Alterações das Regras do PCT a partir de 1 de Julho de 2024 (1)</vt:lpstr>
      <vt:lpstr>Alterações das Regras do PCT a partir de 1 de Julho de 2024 (2)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keywords>PUBLIC</cp:keywords>
  <cp:lastModifiedBy>JULLIARD Corinne</cp:lastModifiedBy>
  <cp:revision>151</cp:revision>
  <cp:lastPrinted>2023-10-10T07:26:03Z</cp:lastPrinted>
  <dcterms:created xsi:type="dcterms:W3CDTF">2013-10-25T09:07:15Z</dcterms:created>
  <dcterms:modified xsi:type="dcterms:W3CDTF">2024-06-13T12:42:15Z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ignment">
    <vt:lpwstr>Centre</vt:lpwstr>
  </property>
  <property fmtid="{D5CDD505-2E9C-101B-9397-08002B2CF9AE}" pid="3" name="Classification">
    <vt:lpwstr>Public</vt:lpwstr>
  </property>
  <property fmtid="{D5CDD505-2E9C-101B-9397-08002B2CF9AE}" pid="4" name="JustificationReason">
    <vt:lpwstr>
    </vt:lpwstr>
  </property>
  <property fmtid="{D5CDD505-2E9C-101B-9397-08002B2CF9AE}" pid="5" name="Language">
    <vt:lpwstr>English</vt:lpwstr>
  </property>
  <property fmtid="{D5CDD505-2E9C-101B-9397-08002B2CF9AE}" pid="6" name="MSIP_Label_20773ee6-353b-4fb9-a59d-0b94c8c67bea_ActionId">
    <vt:lpwstr>df0fd768-7d5f-41b1-be87-d3f536fe2066</vt:lpwstr>
  </property>
  <property fmtid="{D5CDD505-2E9C-101B-9397-08002B2CF9AE}" pid="7" name="MSIP_Label_20773ee6-353b-4fb9-a59d-0b94c8c67bea_ContentBits">
    <vt:lpwstr>0</vt:lpwstr>
  </property>
  <property fmtid="{D5CDD505-2E9C-101B-9397-08002B2CF9AE}" pid="8" name="MSIP_Label_20773ee6-353b-4fb9-a59d-0b94c8c67bea_Enabled">
    <vt:lpwstr>true</vt:lpwstr>
  </property>
  <property fmtid="{D5CDD505-2E9C-101B-9397-08002B2CF9AE}" pid="9" name="MSIP_Label_20773ee6-353b-4fb9-a59d-0b94c8c67bea_Method">
    <vt:lpwstr>Privileged</vt:lpwstr>
  </property>
  <property fmtid="{D5CDD505-2E9C-101B-9397-08002B2CF9AE}" pid="10" name="MSIP_Label_20773ee6-353b-4fb9-a59d-0b94c8c67bea_Name">
    <vt:lpwstr>No markings</vt:lpwstr>
  </property>
  <property fmtid="{D5CDD505-2E9C-101B-9397-08002B2CF9AE}" pid="11" name="MSIP_Label_20773ee6-353b-4fb9-a59d-0b94c8c67bea_SetDate">
    <vt:lpwstr>2023-05-23T10:32:29Z</vt:lpwstr>
  </property>
  <property fmtid="{D5CDD505-2E9C-101B-9397-08002B2CF9AE}" pid="12" name="MSIP_Label_20773ee6-353b-4fb9-a59d-0b94c8c67bea_SiteId">
    <vt:lpwstr>faa31b06-8ccc-48c9-867f-f7510dd11c02</vt:lpwstr>
  </property>
  <property fmtid="{D5CDD505-2E9C-101B-9397-08002B2CF9AE}" pid="13" name="TCSClassification">
    <vt:lpwstr>PUBLIC</vt:lpwstr>
  </property>
  <property fmtid="{D5CDD505-2E9C-101B-9397-08002B2CF9AE}" pid="14" name="TitusGUID">
    <vt:lpwstr>57c2526b-b672-4577-aa4a-5cdbb8a83d5a</vt:lpwstr>
  </property>
  <property fmtid="{D5CDD505-2E9C-101B-9397-08002B2CF9AE}" pid="15" name="VisualMarkings">
    <vt:lpwstr>None</vt:lpwstr>
  </property>
</Properties>
</file>