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29">
          <p15:clr>
            <a:srgbClr val="A4A3A4"/>
          </p15:clr>
        </p15:guide>
        <p15:guide id="2" pos="48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0A2B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49" d="100"/>
          <a:sy n="49" d="100"/>
        </p:scale>
        <p:origin x="972" y="40"/>
      </p:cViewPr>
      <p:guideLst>
        <p:guide orient="horz" pos="3929"/>
        <p:guide pos="48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4E2D2A46-31D4-42C3-9BFC-281959225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9512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84FE9B-D5D4-4B76-87EA-A08EA8B20C6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151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84FE9B-D5D4-4B76-87EA-A08EA8B20C6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075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84FE9B-D5D4-4B76-87EA-A08EA8B20C6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801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84FE9B-D5D4-4B76-87EA-A08EA8B20C6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66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84FE9B-D5D4-4B76-87EA-A08EA8B20C6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68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smtClean="0">
                <a:solidFill>
                  <a:srgbClr val="9D0A2B"/>
                </a:solidFill>
              </a:rPr>
              <a:t>The International </a:t>
            </a:r>
            <a:br>
              <a:rPr lang="fr-CH" sz="1200" b="1" smtClean="0">
                <a:solidFill>
                  <a:srgbClr val="9D0A2B"/>
                </a:solidFill>
              </a:rPr>
            </a:br>
            <a:r>
              <a:rPr lang="fr-CH" sz="1200" b="1" smtClean="0">
                <a:solidFill>
                  <a:srgbClr val="9D0A2B"/>
                </a:solidFill>
              </a:rPr>
              <a:t>Patent System</a:t>
            </a:r>
            <a:endParaRPr lang="fr-CH" sz="1200" b="1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Tx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Tx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Box 4"/>
          <p:cNvSpPr txBox="1"/>
          <p:nvPr userDrawn="1"/>
        </p:nvSpPr>
        <p:spPr>
          <a:xfrm>
            <a:off x="77854" y="6279112"/>
            <a:ext cx="121684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900" smtClean="0"/>
              <a:t>July</a:t>
            </a:r>
            <a:r>
              <a:rPr lang="en-US" sz="900" baseline="0" smtClean="0"/>
              <a:t> 2020 rule changes</a:t>
            </a:r>
            <a:r>
              <a:rPr lang="en-US" sz="900" smtClean="0"/>
              <a:t>-</a:t>
            </a:r>
            <a:fld id="{DA79EEDA-9492-4994-BB18-1005CD6866B1}" type="slidenum">
              <a:rPr lang="en-US" sz="900" smtClean="0"/>
              <a:pPr>
                <a:spcBef>
                  <a:spcPct val="0"/>
                </a:spcBef>
                <a:defRPr/>
              </a:pPr>
              <a:t>‹#›</a:t>
            </a:fld>
            <a:endParaRPr lang="en-US" sz="900" smtClean="0"/>
          </a:p>
          <a:p>
            <a:pPr>
              <a:spcBef>
                <a:spcPct val="0"/>
              </a:spcBef>
              <a:defRPr/>
            </a:pPr>
            <a:r>
              <a:rPr lang="en-US" sz="900" smtClean="0"/>
              <a:t>20.04.2020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smtClean="0">
                <a:solidFill>
                  <a:srgbClr val="9D0A2B"/>
                </a:solidFill>
              </a:rPr>
              <a:t>The International </a:t>
            </a:r>
            <a:br>
              <a:rPr lang="fr-CH" sz="800" b="1" smtClean="0">
                <a:solidFill>
                  <a:srgbClr val="9D0A2B"/>
                </a:solidFill>
              </a:rPr>
            </a:br>
            <a:r>
              <a:rPr lang="fr-CH" sz="800" b="1" smtClean="0">
                <a:solidFill>
                  <a:srgbClr val="9D0A2B"/>
                </a:solidFill>
              </a:rPr>
              <a:t>Patent System</a:t>
            </a:r>
            <a:endParaRPr lang="fr-CH" sz="800" b="1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  <a:endParaRPr lang="en-GB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15964" y="3926676"/>
            <a:ext cx="7920532" cy="1806580"/>
          </a:xfrm>
          <a:noFill/>
        </p:spPr>
        <p:txBody>
          <a:bodyPr/>
          <a:lstStyle/>
          <a:p>
            <a:pPr eaLnBrk="1" hangingPunct="1"/>
            <a:r>
              <a:rPr lang="en-US" sz="3400" b="1">
                <a:solidFill>
                  <a:srgbClr val="70899B"/>
                </a:solidFill>
              </a:rPr>
              <a:t>Modificações do Regulamento de execução do PCT, em vigor a partir de 1 de Julho de 2020</a:t>
            </a:r>
          </a:p>
          <a:p>
            <a:pPr eaLnBrk="1" hangingPunct="1"/>
            <a:endParaRPr lang="en-US" sz="3600">
              <a:solidFill>
                <a:srgbClr val="70899B"/>
              </a:solidFill>
            </a:endParaRPr>
          </a:p>
        </p:txBody>
      </p:sp>
      <p:pic>
        <p:nvPicPr>
          <p:cNvPr id="3075" name="Picture 8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9577" y="3553613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73845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3362"/>
            <a:ext cx="8507288" cy="1267576"/>
          </a:xfrm>
        </p:spPr>
        <p:txBody>
          <a:bodyPr/>
          <a:lstStyle/>
          <a:p>
            <a:r>
              <a:rPr lang="en-US" sz="3000" dirty="0" err="1"/>
              <a:t>Modificações</a:t>
            </a:r>
            <a:r>
              <a:rPr lang="en-US" sz="3000" dirty="0"/>
              <a:t> do </a:t>
            </a:r>
            <a:r>
              <a:rPr lang="en-US" sz="3000" dirty="0" err="1"/>
              <a:t>Regulamento</a:t>
            </a:r>
            <a:r>
              <a:rPr lang="en-US" sz="3000" dirty="0"/>
              <a:t> de </a:t>
            </a:r>
            <a:r>
              <a:rPr lang="en-US" sz="3000" dirty="0" err="1"/>
              <a:t>execução</a:t>
            </a:r>
            <a:r>
              <a:rPr lang="en-US" sz="3000" dirty="0"/>
              <a:t> do PCT, </a:t>
            </a:r>
            <a:r>
              <a:rPr lang="en-US" sz="3000" dirty="0" err="1"/>
              <a:t>em</a:t>
            </a:r>
            <a:r>
              <a:rPr lang="en-US" sz="3000" dirty="0"/>
              <a:t> vigor a </a:t>
            </a:r>
            <a:r>
              <a:rPr lang="en-US" sz="3000" dirty="0" err="1"/>
              <a:t>partir</a:t>
            </a:r>
            <a:r>
              <a:rPr lang="en-US" sz="3000" dirty="0"/>
              <a:t> de </a:t>
            </a:r>
            <a:r>
              <a:rPr lang="en-US" sz="3000" dirty="0" smtClean="0"/>
              <a:t>1 de </a:t>
            </a:r>
            <a:r>
              <a:rPr lang="en-US" sz="3000" dirty="0" err="1"/>
              <a:t>Julho</a:t>
            </a:r>
            <a:r>
              <a:rPr lang="en-US" sz="3000" dirty="0"/>
              <a:t> </a:t>
            </a:r>
            <a:r>
              <a:rPr lang="en-US" sz="3000" dirty="0" smtClean="0"/>
              <a:t>de 2020 </a:t>
            </a:r>
            <a:r>
              <a:rPr lang="en-US" sz="3000" dirty="0"/>
              <a:t>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238" y="1700808"/>
            <a:ext cx="8520586" cy="473314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kumimoji="0" lang="en-GB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Modificação</a:t>
            </a:r>
            <a:r>
              <a:rPr kumimoji="0" lang="en-GB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das </a:t>
            </a:r>
            <a:r>
              <a:rPr kumimoji="0" lang="en-GB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Regras</a:t>
            </a:r>
            <a:r>
              <a:rPr kumimoji="0" lang="en-GB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4, 12, 20, 48, 51</a:t>
            </a:r>
            <a:r>
              <a:rPr kumimoji="0" lang="en-GB" altLang="en-US" sz="2000" b="0" i="1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bis</a:t>
            </a:r>
            <a:r>
              <a:rPr kumimoji="0" lang="en-GB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, 55 e 82</a:t>
            </a:r>
            <a:r>
              <a:rPr kumimoji="0" lang="en-GB" altLang="en-US" sz="2000" b="0" i="1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ter, </a:t>
            </a:r>
            <a:r>
              <a:rPr kumimoji="0" lang="en-GB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e </a:t>
            </a:r>
            <a:r>
              <a:rPr kumimoji="0" lang="en-GB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novas</a:t>
            </a:r>
            <a:r>
              <a:rPr kumimoji="0" lang="en-GB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en-GB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Regras</a:t>
            </a:r>
            <a:r>
              <a:rPr kumimoji="0" lang="en-GB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20.5</a:t>
            </a:r>
            <a:r>
              <a:rPr kumimoji="0" lang="fr-CH" altLang="en-US" sz="2000" b="0" i="1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bis</a:t>
            </a:r>
            <a:r>
              <a:rPr kumimoji="0" lang="en-GB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e 40</a:t>
            </a:r>
            <a:r>
              <a:rPr kumimoji="0" lang="en-GB" altLang="en-US" sz="2000" b="0" i="1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bis</a:t>
            </a:r>
            <a:r>
              <a:rPr sz="2000" dirty="0"/>
              <a:t> do PCT</a:t>
            </a:r>
          </a:p>
          <a:p>
            <a:pPr marL="742950" lvl="2" indent="-342900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altLang="en-US" sz="2000" dirty="0" err="1"/>
              <a:t>Esclarecimento</a:t>
            </a:r>
            <a:r>
              <a:rPr lang="en-US" altLang="en-US" sz="2000" dirty="0"/>
              <a:t> que, </a:t>
            </a:r>
            <a:r>
              <a:rPr lang="en-US" altLang="en-US" sz="2000" dirty="0" err="1"/>
              <a:t>além</a:t>
            </a:r>
            <a:r>
              <a:rPr lang="en-US" altLang="en-US" sz="2000" dirty="0"/>
              <a:t> da </a:t>
            </a:r>
            <a:r>
              <a:rPr lang="en-US" altLang="en-US" sz="2000" dirty="0" err="1"/>
              <a:t>incorporação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partes</a:t>
            </a:r>
            <a:r>
              <a:rPr lang="en-US" altLang="en-US" sz="2000" dirty="0"/>
              <a:t> e </a:t>
            </a:r>
            <a:r>
              <a:rPr lang="en-US" altLang="en-US" sz="2000" dirty="0" err="1"/>
              <a:t>elementos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omissos</a:t>
            </a:r>
            <a:r>
              <a:rPr lang="en-US" altLang="en-US" sz="2000" dirty="0"/>
              <a:t>, no </a:t>
            </a:r>
            <a:r>
              <a:rPr lang="en-US" altLang="en-US" sz="2000" dirty="0" err="1"/>
              <a:t>caso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partes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elementos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incorretamente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depositados</a:t>
            </a:r>
            <a:r>
              <a:rPr lang="en-US" altLang="en-US" sz="2000" dirty="0"/>
              <a:t>, a parte </a:t>
            </a:r>
            <a:r>
              <a:rPr lang="en-US" altLang="en-US" sz="2000" dirty="0" err="1"/>
              <a:t>ou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elemento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correto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pode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igualmente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incorporado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referência</a:t>
            </a:r>
            <a:r>
              <a:rPr lang="en-US" altLang="en-US" sz="2000" dirty="0"/>
              <a:t>, se </a:t>
            </a:r>
            <a:r>
              <a:rPr lang="en-US" altLang="en-US" sz="2000" dirty="0" err="1"/>
              <a:t>contido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num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pedido</a:t>
            </a:r>
            <a:r>
              <a:rPr lang="en-US" altLang="en-US" sz="2000" dirty="0"/>
              <a:t> anterior</a:t>
            </a:r>
          </a:p>
          <a:p>
            <a:pPr marL="742950" lvl="2" indent="-342900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altLang="en-US" sz="2000" dirty="0"/>
              <a:t>Nova base </a:t>
            </a:r>
            <a:r>
              <a:rPr lang="en-US" altLang="en-US" sz="2000" dirty="0" err="1"/>
              <a:t>jurídica</a:t>
            </a:r>
            <a:r>
              <a:rPr lang="en-US" altLang="en-US" sz="2000" dirty="0"/>
              <a:t> para </a:t>
            </a:r>
            <a:r>
              <a:rPr lang="en-US" altLang="en-US" sz="2000" dirty="0" err="1"/>
              <a:t>casos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em</a:t>
            </a:r>
            <a:r>
              <a:rPr lang="en-US" altLang="en-US" sz="2000" dirty="0"/>
              <a:t> que a </a:t>
            </a:r>
            <a:r>
              <a:rPr lang="en-US" altLang="en-US" sz="2000" dirty="0" err="1"/>
              <a:t>incorporação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referência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não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foi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sucedida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aplicável</a:t>
            </a:r>
            <a:r>
              <a:rPr lang="en-US" altLang="en-US" sz="2000" dirty="0"/>
              <a:t>, a </a:t>
            </a:r>
            <a:r>
              <a:rPr lang="en-US" altLang="en-US" sz="2000" dirty="0" err="1"/>
              <a:t>fim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substituir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uma</a:t>
            </a:r>
            <a:r>
              <a:rPr lang="en-US" altLang="en-US" sz="2000" dirty="0"/>
              <a:t> parte </a:t>
            </a:r>
            <a:r>
              <a:rPr lang="en-US" altLang="en-US" sz="2000" dirty="0" err="1"/>
              <a:t>ou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elemento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incorretamente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depositado</a:t>
            </a:r>
            <a:r>
              <a:rPr lang="en-US" altLang="en-US" sz="2000" dirty="0"/>
              <a:t> pela parte </a:t>
            </a:r>
            <a:r>
              <a:rPr lang="en-US" altLang="en-US" sz="2000" dirty="0" err="1"/>
              <a:t>ou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elemento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correto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afetando</a:t>
            </a:r>
            <a:r>
              <a:rPr lang="en-US" altLang="en-US" sz="2000" dirty="0"/>
              <a:t> a data de </a:t>
            </a:r>
            <a:r>
              <a:rPr lang="en-US" altLang="en-US" sz="2000" dirty="0" err="1"/>
              <a:t>depósito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internacional</a:t>
            </a:r>
            <a:r>
              <a:rPr lang="en-US" altLang="en-US" sz="2000" dirty="0"/>
              <a:t>)</a:t>
            </a:r>
          </a:p>
          <a:p>
            <a:pPr marL="742950" lvl="2" indent="-342900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altLang="en-US" sz="2000" dirty="0" err="1"/>
              <a:t>Aplicar</a:t>
            </a:r>
            <a:r>
              <a:rPr lang="en-US" altLang="en-US" sz="2000" dirty="0"/>
              <a:t>-se-</a:t>
            </a:r>
            <a:r>
              <a:rPr lang="en-US" altLang="en-US" sz="2000" dirty="0" err="1"/>
              <a:t>ão</a:t>
            </a:r>
            <a:r>
              <a:rPr lang="en-US" altLang="en-US" sz="2000" dirty="0"/>
              <a:t> a </a:t>
            </a:r>
            <a:r>
              <a:rPr lang="en-US" altLang="en-US" sz="2000" dirty="0" err="1"/>
              <a:t>qualquer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pedido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internacional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depositado</a:t>
            </a:r>
            <a:r>
              <a:rPr lang="en-US" altLang="en-US" sz="2000" dirty="0"/>
              <a:t> no </a:t>
            </a:r>
            <a:r>
              <a:rPr lang="en-US" altLang="en-US" sz="2000" dirty="0" err="1"/>
              <a:t>dia</a:t>
            </a:r>
            <a:r>
              <a:rPr lang="en-US" altLang="en-US" sz="2000" dirty="0"/>
              <a:t> 1 de </a:t>
            </a:r>
            <a:r>
              <a:rPr lang="en-US" altLang="en-US" sz="2000" dirty="0" err="1"/>
              <a:t>Julho</a:t>
            </a:r>
            <a:r>
              <a:rPr lang="en-US" altLang="en-US" sz="2000" dirty="0"/>
              <a:t> de 2020 </a:t>
            </a:r>
            <a:r>
              <a:rPr lang="en-US" altLang="en-US" sz="2000" dirty="0" err="1"/>
              <a:t>ou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após</a:t>
            </a:r>
            <a:endParaRPr lang="en-US" altLang="en-US" sz="2000" dirty="0">
              <a:highlight>
                <a:srgbClr val="FFFF00"/>
              </a:highlight>
            </a:endParaRPr>
          </a:p>
          <a:p>
            <a:pPr marL="742950" lvl="2" indent="-342900">
              <a:spcBef>
                <a:spcPts val="600"/>
              </a:spcBef>
              <a:spcAft>
                <a:spcPts val="1200"/>
              </a:spcAft>
              <a:buClr>
                <a:srgbClr val="C00000"/>
              </a:buClr>
              <a:buFont typeface="Wingdings" pitchFamily="2" charset="2"/>
              <a:buChar char="q"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8724130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368" y="166068"/>
            <a:ext cx="8507288" cy="1622944"/>
          </a:xfrm>
        </p:spPr>
        <p:txBody>
          <a:bodyPr/>
          <a:lstStyle/>
          <a:p>
            <a:r>
              <a:rPr lang="en-US" sz="3000" dirty="0" err="1"/>
              <a:t>Modificações</a:t>
            </a:r>
            <a:r>
              <a:rPr lang="en-US" sz="3000" dirty="0"/>
              <a:t> do </a:t>
            </a:r>
            <a:r>
              <a:rPr lang="en-US" sz="3000" dirty="0" err="1"/>
              <a:t>Regulamento</a:t>
            </a:r>
            <a:r>
              <a:rPr lang="en-US" sz="3000" dirty="0"/>
              <a:t> de </a:t>
            </a:r>
            <a:r>
              <a:rPr lang="en-US" sz="3000" dirty="0" err="1"/>
              <a:t>execução</a:t>
            </a:r>
            <a:r>
              <a:rPr lang="en-US" sz="3000" dirty="0"/>
              <a:t> do PCT, </a:t>
            </a:r>
            <a:r>
              <a:rPr lang="en-US" sz="3000" dirty="0" err="1"/>
              <a:t>em</a:t>
            </a:r>
            <a:r>
              <a:rPr lang="en-US" sz="3000" dirty="0"/>
              <a:t> vigor a </a:t>
            </a:r>
            <a:r>
              <a:rPr lang="en-US" sz="3000" dirty="0" err="1"/>
              <a:t>partir</a:t>
            </a:r>
            <a:r>
              <a:rPr lang="en-US" sz="3000" dirty="0"/>
              <a:t> de </a:t>
            </a:r>
            <a:r>
              <a:rPr lang="en-US" sz="3000" dirty="0" smtClean="0"/>
              <a:t>1 de </a:t>
            </a:r>
            <a:r>
              <a:rPr lang="en-US" sz="3000" dirty="0" err="1"/>
              <a:t>Julho</a:t>
            </a:r>
            <a:r>
              <a:rPr lang="en-US" sz="3000" dirty="0"/>
              <a:t> </a:t>
            </a:r>
            <a:r>
              <a:rPr lang="en-US" sz="3000" dirty="0" smtClean="0"/>
              <a:t>de 2020 </a:t>
            </a:r>
            <a:r>
              <a:rPr lang="en-US" sz="3000" dirty="0"/>
              <a:t>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034" y="1916832"/>
            <a:ext cx="8352928" cy="463963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kumimoji="0" lang="en-GB" altLang="en-US" sz="22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Modificação</a:t>
            </a:r>
            <a:r>
              <a:rPr kumimoji="0" lang="en-GB" altLang="en-US" sz="22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da </a:t>
            </a:r>
            <a:r>
              <a:rPr kumimoji="0" lang="en-GB" altLang="en-US" sz="22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Regra</a:t>
            </a:r>
            <a:r>
              <a:rPr kumimoji="0" lang="en-GB" altLang="en-US" sz="22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82</a:t>
            </a:r>
            <a:r>
              <a:rPr kumimoji="0" lang="en-GB" altLang="en-US" sz="2200" b="0" i="1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quater</a:t>
            </a:r>
            <a:r>
              <a:rPr sz="2200" dirty="0"/>
              <a:t> do PCT</a:t>
            </a:r>
          </a:p>
          <a:p>
            <a:pPr marL="684000" lvl="2" indent="-342900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altLang="en-US" sz="2200" dirty="0" err="1"/>
              <a:t>Autoriza</a:t>
            </a:r>
            <a:r>
              <a:rPr lang="en-US" altLang="en-US" sz="2200" dirty="0"/>
              <a:t> um </a:t>
            </a:r>
            <a:r>
              <a:rPr lang="en-US" altLang="en-US" sz="2200" dirty="0" err="1"/>
              <a:t>Organismo</a:t>
            </a:r>
            <a:r>
              <a:rPr lang="en-US" altLang="en-US" sz="2200" dirty="0"/>
              <a:t> a </a:t>
            </a:r>
            <a:r>
              <a:rPr lang="en-US" altLang="en-US" sz="2200" dirty="0" err="1"/>
              <a:t>tolerar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atrasos</a:t>
            </a:r>
            <a:r>
              <a:rPr lang="en-US" altLang="en-US" sz="2200" dirty="0"/>
              <a:t> no </a:t>
            </a:r>
            <a:r>
              <a:rPr lang="en-US" altLang="en-US" sz="2200" dirty="0" err="1"/>
              <a:t>cumprimento</a:t>
            </a:r>
            <a:r>
              <a:rPr lang="en-US" altLang="en-US" sz="2200" dirty="0"/>
              <a:t> de um </a:t>
            </a:r>
            <a:r>
              <a:rPr lang="en-US" altLang="en-US" sz="2200" dirty="0" err="1"/>
              <a:t>prazo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devidos</a:t>
            </a:r>
            <a:r>
              <a:rPr lang="en-US" altLang="en-US" sz="2200" dirty="0"/>
              <a:t> à </a:t>
            </a:r>
            <a:r>
              <a:rPr lang="en-US" altLang="en-US" sz="2200" dirty="0" err="1"/>
              <a:t>não-disponibilidade</a:t>
            </a:r>
            <a:r>
              <a:rPr lang="en-US" altLang="en-US" sz="2200" dirty="0"/>
              <a:t> de </a:t>
            </a:r>
            <a:r>
              <a:rPr lang="en-US" altLang="en-US" sz="2200" dirty="0" err="1"/>
              <a:t>qualquer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meio</a:t>
            </a:r>
            <a:r>
              <a:rPr lang="en-US" altLang="en-US" sz="2200" dirty="0"/>
              <a:t> </a:t>
            </a:r>
            <a:r>
              <a:rPr lang="en-US" altLang="en-US" sz="2200" dirty="0" err="1"/>
              <a:t>eletrônico</a:t>
            </a:r>
            <a:r>
              <a:rPr lang="en-US" altLang="en-US" sz="2200" dirty="0"/>
              <a:t> de </a:t>
            </a:r>
            <a:r>
              <a:rPr lang="en-US" altLang="en-US" sz="2200" dirty="0" err="1"/>
              <a:t>comunicação</a:t>
            </a:r>
            <a:r>
              <a:rPr lang="en-US" altLang="en-US" sz="2200" dirty="0"/>
              <a:t> no </a:t>
            </a:r>
            <a:r>
              <a:rPr lang="en-US" altLang="en-US" sz="2200" dirty="0" err="1"/>
              <a:t>referido</a:t>
            </a:r>
            <a:r>
              <a:rPr lang="en-US" altLang="en-US" sz="2200" dirty="0"/>
              <a:t> </a:t>
            </a:r>
            <a:r>
              <a:rPr lang="en-US" altLang="en-US" sz="2200" dirty="0" err="1"/>
              <a:t>Organismo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tais</a:t>
            </a:r>
            <a:r>
              <a:rPr lang="en-US" altLang="en-US" sz="2200" dirty="0"/>
              <a:t> </a:t>
            </a:r>
            <a:r>
              <a:rPr lang="en-US" altLang="en-US" sz="2200" dirty="0" err="1"/>
              <a:t>como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interrupções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inesperadas</a:t>
            </a:r>
            <a:r>
              <a:rPr lang="en-US" altLang="en-US" sz="2200" dirty="0"/>
              <a:t> </a:t>
            </a:r>
            <a:r>
              <a:rPr lang="en-US" altLang="en-US" sz="2200" dirty="0" err="1"/>
              <a:t>ou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uma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manutenção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planejada</a:t>
            </a:r>
            <a:endParaRPr lang="en-US" altLang="en-US" sz="2200" dirty="0"/>
          </a:p>
          <a:p>
            <a:pPr marL="684000" lvl="2" indent="-342900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altLang="en-US" sz="2200" dirty="0" err="1"/>
              <a:t>Não</a:t>
            </a:r>
            <a:r>
              <a:rPr lang="en-US" altLang="en-US" sz="2200" dirty="0"/>
              <a:t> se </a:t>
            </a:r>
            <a:r>
              <a:rPr lang="en-US" altLang="en-US" sz="2200" dirty="0" err="1"/>
              <a:t>aplicará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ao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período</a:t>
            </a:r>
            <a:r>
              <a:rPr lang="en-US" altLang="en-US" sz="2200" dirty="0"/>
              <a:t> de </a:t>
            </a:r>
            <a:r>
              <a:rPr lang="en-US" altLang="en-US" sz="2200" dirty="0" err="1"/>
              <a:t>prioridade</a:t>
            </a:r>
            <a:r>
              <a:rPr lang="en-US" altLang="en-US" sz="2200" dirty="0"/>
              <a:t> e </a:t>
            </a:r>
            <a:r>
              <a:rPr lang="en-US" altLang="en-US" sz="2200" dirty="0" err="1"/>
              <a:t>ao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prazo</a:t>
            </a:r>
            <a:r>
              <a:rPr lang="en-US" altLang="en-US" sz="2200" dirty="0"/>
              <a:t> de entrada </a:t>
            </a:r>
            <a:r>
              <a:rPr lang="en-US" altLang="en-US" sz="2200" dirty="0" err="1"/>
              <a:t>na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fase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nacional</a:t>
            </a:r>
            <a:endParaRPr lang="en-US" altLang="en-US" sz="2200" dirty="0"/>
          </a:p>
          <a:p>
            <a:pPr marL="684000" lvl="2" indent="-342900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altLang="en-US" sz="2200" dirty="0" err="1"/>
              <a:t>Aplicar</a:t>
            </a:r>
            <a:r>
              <a:rPr lang="en-US" altLang="en-US" sz="2200" dirty="0"/>
              <a:t>-se-á a </a:t>
            </a:r>
            <a:r>
              <a:rPr lang="en-US" altLang="en-US" sz="2200" dirty="0" err="1"/>
              <a:t>qualquer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prazo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determinado</a:t>
            </a:r>
            <a:r>
              <a:rPr lang="en-US" altLang="en-US" sz="2200" dirty="0"/>
              <a:t> no </a:t>
            </a:r>
            <a:r>
              <a:rPr lang="en-US" altLang="en-US" sz="2200" dirty="0" err="1"/>
              <a:t>Regulamento</a:t>
            </a:r>
            <a:r>
              <a:rPr lang="en-US" altLang="en-US" sz="2200" dirty="0"/>
              <a:t> que expire no </a:t>
            </a:r>
            <a:r>
              <a:rPr lang="en-US" altLang="en-US" sz="2200" dirty="0" err="1"/>
              <a:t>dia</a:t>
            </a:r>
            <a:r>
              <a:rPr lang="en-US" altLang="en-US" sz="2200" dirty="0"/>
              <a:t> 1 de </a:t>
            </a:r>
            <a:r>
              <a:rPr lang="en-US" altLang="en-US" sz="2200" dirty="0" err="1"/>
              <a:t>Julho</a:t>
            </a:r>
            <a:r>
              <a:rPr lang="en-US" altLang="en-US" sz="2200" dirty="0"/>
              <a:t> de 2020 </a:t>
            </a:r>
            <a:r>
              <a:rPr lang="en-US" altLang="en-US" sz="2200" dirty="0" err="1"/>
              <a:t>ou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após</a:t>
            </a:r>
            <a:endParaRPr lang="en-US" altLang="en-US" sz="2200" dirty="0">
              <a:highlight>
                <a:srgbClr val="FFFF00"/>
              </a:highlight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fr-CH" altLang="en-US" sz="2200" dirty="0"/>
          </a:p>
        </p:txBody>
      </p:sp>
    </p:spTree>
    <p:extLst>
      <p:ext uri="{BB962C8B-B14F-4D97-AF65-F5344CB8AC3E}">
        <p14:creationId xmlns:p14="http://schemas.microsoft.com/office/powerpoint/2010/main" val="24010315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538" y="60614"/>
            <a:ext cx="8507288" cy="1443628"/>
          </a:xfrm>
        </p:spPr>
        <p:txBody>
          <a:bodyPr/>
          <a:lstStyle/>
          <a:p>
            <a:r>
              <a:rPr lang="en-US" sz="3000" dirty="0" err="1"/>
              <a:t>Modificações</a:t>
            </a:r>
            <a:r>
              <a:rPr lang="en-US" sz="3000" dirty="0"/>
              <a:t> do </a:t>
            </a:r>
            <a:r>
              <a:rPr lang="en-US" sz="3000" dirty="0" err="1"/>
              <a:t>Regulamento</a:t>
            </a:r>
            <a:r>
              <a:rPr lang="en-US" sz="3000" dirty="0"/>
              <a:t> de </a:t>
            </a:r>
            <a:r>
              <a:rPr lang="en-US" sz="3000" dirty="0" err="1"/>
              <a:t>execução</a:t>
            </a:r>
            <a:r>
              <a:rPr lang="en-US" sz="3000" dirty="0"/>
              <a:t> do PCT, </a:t>
            </a:r>
            <a:r>
              <a:rPr lang="en-US" sz="3000" dirty="0" err="1"/>
              <a:t>em</a:t>
            </a:r>
            <a:r>
              <a:rPr lang="en-US" sz="3000" dirty="0"/>
              <a:t> vigor a </a:t>
            </a:r>
            <a:r>
              <a:rPr lang="en-US" sz="3000" dirty="0" err="1"/>
              <a:t>partir</a:t>
            </a:r>
            <a:r>
              <a:rPr lang="en-US" sz="3000" dirty="0"/>
              <a:t> de </a:t>
            </a:r>
            <a:r>
              <a:rPr lang="en-US" sz="3000" dirty="0" smtClean="0"/>
              <a:t>1 de </a:t>
            </a:r>
            <a:r>
              <a:rPr lang="en-US" sz="3000" dirty="0" err="1"/>
              <a:t>Julho</a:t>
            </a:r>
            <a:r>
              <a:rPr lang="en-US" sz="3000" dirty="0"/>
              <a:t> de 2020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278" y="1383939"/>
            <a:ext cx="8472038" cy="5165922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kumimoji="0" lang="en-GB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Nova </a:t>
            </a:r>
            <a:r>
              <a:rPr kumimoji="0" lang="en-GB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Regra</a:t>
            </a:r>
            <a:r>
              <a:rPr kumimoji="0" lang="en-GB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26</a:t>
            </a:r>
            <a:r>
              <a:rPr kumimoji="0" lang="en-GB" altLang="en-US" sz="2000" b="0" i="1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quater</a:t>
            </a:r>
            <a:r>
              <a:rPr sz="2000" dirty="0"/>
              <a:t> do PCT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altLang="en-US" sz="2000" dirty="0" err="1"/>
              <a:t>Permite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corrigir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acrescentar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durante</a:t>
            </a:r>
            <a:r>
              <a:rPr lang="en-US" altLang="en-US" sz="2000" dirty="0"/>
              <a:t> a </a:t>
            </a:r>
            <a:r>
              <a:rPr lang="en-US" altLang="en-US" sz="2000" dirty="0" err="1"/>
              <a:t>fase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internacional</a:t>
            </a:r>
            <a:r>
              <a:rPr lang="en-US" altLang="en-US" sz="2000" dirty="0"/>
              <a:t>, as </a:t>
            </a:r>
            <a:r>
              <a:rPr lang="en-US" altLang="en-US" sz="2000" dirty="0" err="1"/>
              <a:t>indicações</a:t>
            </a:r>
            <a:r>
              <a:rPr lang="en-US" altLang="en-US" sz="2000" dirty="0"/>
              <a:t> no </a:t>
            </a:r>
            <a:r>
              <a:rPr lang="en-US" altLang="en-US" sz="2000" dirty="0" err="1"/>
              <a:t>formulário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requerimento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mencionadas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na</a:t>
            </a:r>
            <a:r>
              <a:rPr lang="en-US" altLang="en-US" sz="2000" dirty="0"/>
              <a:t> </a:t>
            </a:r>
            <a:r>
              <a:rPr lang="en-US" altLang="en-US" sz="2000" dirty="0" err="1" smtClean="0"/>
              <a:t>Regra</a:t>
            </a:r>
            <a:r>
              <a:rPr lang="en-US" altLang="en-US" sz="2000" dirty="0" smtClean="0"/>
              <a:t> 4.11</a:t>
            </a:r>
            <a:r>
              <a:rPr lang="en-US" altLang="en-US" sz="2000" dirty="0"/>
              <a:t>, a saber, as </a:t>
            </a:r>
            <a:r>
              <a:rPr lang="en-US" altLang="en-US" sz="2000" dirty="0" err="1"/>
              <a:t>indicações</a:t>
            </a:r>
            <a:r>
              <a:rPr lang="en-US" altLang="en-US" sz="2000" dirty="0"/>
              <a:t> de que o </a:t>
            </a:r>
            <a:r>
              <a:rPr lang="en-US" altLang="en-US" sz="2000" dirty="0" err="1"/>
              <a:t>requerente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deseja</a:t>
            </a:r>
            <a:r>
              <a:rPr lang="en-US" altLang="en-US" sz="2000" dirty="0"/>
              <a:t> que o </a:t>
            </a:r>
            <a:r>
              <a:rPr lang="en-US" altLang="en-US" sz="2000" dirty="0" err="1"/>
              <a:t>pedido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segundo</a:t>
            </a:r>
            <a:r>
              <a:rPr lang="en-US" altLang="en-US" sz="2000" dirty="0"/>
              <a:t> o PCT </a:t>
            </a:r>
            <a:r>
              <a:rPr lang="en-US" altLang="en-US" sz="2000" dirty="0" err="1"/>
              <a:t>seja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tratado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num</a:t>
            </a:r>
            <a:r>
              <a:rPr lang="en-US" altLang="en-US" sz="2000" dirty="0"/>
              <a:t> Estado </a:t>
            </a:r>
            <a:r>
              <a:rPr lang="en-US" altLang="en-US" sz="2000" dirty="0" err="1"/>
              <a:t>designado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como</a:t>
            </a:r>
            <a:r>
              <a:rPr lang="en-US" altLang="en-US" sz="2000" dirty="0"/>
              <a:t> 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fr-CH" altLang="en-US" sz="2000" dirty="0" err="1"/>
              <a:t>uma</a:t>
            </a:r>
            <a:r>
              <a:rPr lang="fr-CH" altLang="en-US" sz="2000" dirty="0"/>
              <a:t> </a:t>
            </a:r>
            <a:r>
              <a:rPr lang="fr-CH" altLang="en-US" sz="2000" dirty="0" err="1"/>
              <a:t>continuação</a:t>
            </a:r>
            <a:r>
              <a:rPr lang="fr-CH" altLang="en-US" sz="2000" dirty="0"/>
              <a:t> ou continuation-in-part de </a:t>
            </a:r>
            <a:r>
              <a:rPr lang="fr-CH" altLang="en-US" sz="2000" dirty="0" err="1"/>
              <a:t>um</a:t>
            </a:r>
            <a:r>
              <a:rPr lang="fr-CH" altLang="en-US" sz="2000" dirty="0"/>
              <a:t> </a:t>
            </a:r>
            <a:r>
              <a:rPr lang="fr-CH" altLang="en-US" sz="2000" dirty="0" err="1"/>
              <a:t>pedido</a:t>
            </a:r>
            <a:r>
              <a:rPr lang="fr-CH" altLang="en-US" sz="2000" dirty="0"/>
              <a:t> </a:t>
            </a:r>
            <a:r>
              <a:rPr lang="fr-CH" altLang="en-US" sz="2000" dirty="0" err="1"/>
              <a:t>anterior</a:t>
            </a:r>
            <a:endParaRPr lang="fr-CH" altLang="en-US" sz="2000" dirty="0"/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fr-CH" altLang="en-US" sz="2000" dirty="0" err="1"/>
              <a:t>uma</a:t>
            </a:r>
            <a:r>
              <a:rPr lang="fr-CH" altLang="en-US" sz="2000" dirty="0"/>
              <a:t> patente de </a:t>
            </a:r>
            <a:r>
              <a:rPr lang="fr-CH" altLang="en-US" sz="2000" dirty="0" err="1"/>
              <a:t>adição</a:t>
            </a:r>
            <a:r>
              <a:rPr lang="fr-CH" altLang="en-US" sz="2000" dirty="0"/>
              <a:t>, </a:t>
            </a:r>
            <a:r>
              <a:rPr lang="fr-CH" altLang="en-US" sz="2000" dirty="0" err="1"/>
              <a:t>um</a:t>
            </a:r>
            <a:r>
              <a:rPr lang="fr-CH" altLang="en-US" sz="2000" dirty="0"/>
              <a:t> </a:t>
            </a:r>
            <a:r>
              <a:rPr lang="fr-CH" altLang="en-US" sz="2000" dirty="0" err="1"/>
              <a:t>certificado</a:t>
            </a:r>
            <a:r>
              <a:rPr lang="fr-CH" altLang="en-US" sz="2000" dirty="0"/>
              <a:t> de </a:t>
            </a:r>
            <a:r>
              <a:rPr lang="fr-CH" altLang="en-US" sz="2000" dirty="0" err="1"/>
              <a:t>adição</a:t>
            </a:r>
            <a:r>
              <a:rPr lang="fr-CH" altLang="en-US" sz="2000" dirty="0"/>
              <a:t>, </a:t>
            </a:r>
            <a:r>
              <a:rPr lang="fr-CH" altLang="en-US" sz="2000" dirty="0" err="1"/>
              <a:t>um</a:t>
            </a:r>
            <a:r>
              <a:rPr lang="fr-CH" altLang="en-US" sz="2000" dirty="0"/>
              <a:t> </a:t>
            </a:r>
            <a:r>
              <a:rPr lang="fr-CH" altLang="en-US" sz="2000" dirty="0" err="1"/>
              <a:t>certificado</a:t>
            </a:r>
            <a:r>
              <a:rPr lang="fr-CH" altLang="en-US" sz="2000" dirty="0"/>
              <a:t> de </a:t>
            </a:r>
            <a:r>
              <a:rPr lang="fr-CH" altLang="en-US" sz="2000" dirty="0" err="1"/>
              <a:t>autor</a:t>
            </a:r>
            <a:r>
              <a:rPr lang="fr-CH" altLang="en-US" sz="2000" dirty="0"/>
              <a:t> de </a:t>
            </a:r>
            <a:r>
              <a:rPr lang="fr-CH" altLang="en-US" sz="2000" dirty="0" err="1"/>
              <a:t>invenção</a:t>
            </a:r>
            <a:r>
              <a:rPr lang="fr-CH" altLang="en-US" sz="2000" dirty="0"/>
              <a:t> de </a:t>
            </a:r>
            <a:r>
              <a:rPr lang="fr-CH" altLang="en-US" sz="2000" dirty="0" err="1"/>
              <a:t>adição</a:t>
            </a:r>
            <a:r>
              <a:rPr lang="fr-CH" altLang="en-US" sz="2000" dirty="0"/>
              <a:t> ou </a:t>
            </a:r>
            <a:r>
              <a:rPr lang="fr-CH" altLang="en-US" sz="2000" dirty="0" err="1"/>
              <a:t>um</a:t>
            </a:r>
            <a:r>
              <a:rPr lang="fr-CH" altLang="en-US" sz="2000" dirty="0"/>
              <a:t> </a:t>
            </a:r>
            <a:r>
              <a:rPr lang="fr-CH" altLang="en-US" sz="2000" dirty="0" err="1"/>
              <a:t>certificado</a:t>
            </a:r>
            <a:r>
              <a:rPr lang="fr-CH" altLang="en-US" sz="2000" dirty="0"/>
              <a:t> de </a:t>
            </a:r>
            <a:r>
              <a:rPr lang="fr-CH" altLang="en-US" sz="2000" dirty="0" err="1"/>
              <a:t>utilidade</a:t>
            </a:r>
            <a:r>
              <a:rPr lang="fr-CH" altLang="en-US" sz="2000" dirty="0"/>
              <a:t> de </a:t>
            </a:r>
            <a:r>
              <a:rPr lang="fr-CH" altLang="en-US" sz="2000" dirty="0" err="1"/>
              <a:t>adição</a:t>
            </a:r>
            <a:r>
              <a:rPr lang="fr-CH" altLang="en-US" sz="2000" dirty="0"/>
              <a:t> 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fr-CH" altLang="en-US" sz="2000" dirty="0"/>
              <a:t>Os </a:t>
            </a:r>
            <a:r>
              <a:rPr lang="fr-CH" altLang="en-US" sz="2000" dirty="0" err="1"/>
              <a:t>requerentes</a:t>
            </a:r>
            <a:r>
              <a:rPr lang="fr-CH" altLang="en-US" sz="2000" dirty="0"/>
              <a:t> </a:t>
            </a:r>
            <a:r>
              <a:rPr lang="fr-CH" altLang="en-US" sz="2000" dirty="0" err="1"/>
              <a:t>poderão</a:t>
            </a:r>
            <a:r>
              <a:rPr lang="fr-CH" altLang="en-US" sz="2000" dirty="0"/>
              <a:t> </a:t>
            </a:r>
            <a:r>
              <a:rPr lang="fr-CH" altLang="en-US" sz="2000" dirty="0" err="1"/>
              <a:t>apresentar</a:t>
            </a:r>
            <a:r>
              <a:rPr lang="fr-CH" altLang="en-US" sz="2000" dirty="0"/>
              <a:t> </a:t>
            </a:r>
            <a:r>
              <a:rPr lang="fr-CH" altLang="en-US" sz="2000" dirty="0" err="1"/>
              <a:t>uma</a:t>
            </a:r>
            <a:r>
              <a:rPr lang="fr-CH" altLang="en-US" sz="2000" dirty="0"/>
              <a:t> </a:t>
            </a:r>
            <a:r>
              <a:rPr lang="fr-CH" altLang="en-US" sz="2000" dirty="0" err="1"/>
              <a:t>notificação</a:t>
            </a:r>
            <a:r>
              <a:rPr lang="fr-CH" altLang="en-US" sz="2000" dirty="0"/>
              <a:t> de </a:t>
            </a:r>
            <a:r>
              <a:rPr lang="fr-CH" altLang="en-US" sz="2000" dirty="0" err="1"/>
              <a:t>correção</a:t>
            </a:r>
            <a:r>
              <a:rPr lang="fr-CH" altLang="en-US" sz="2000" dirty="0"/>
              <a:t> ou de </a:t>
            </a:r>
            <a:r>
              <a:rPr lang="fr-CH" altLang="en-US" sz="2000" dirty="0" err="1"/>
              <a:t>adição</a:t>
            </a:r>
            <a:r>
              <a:rPr lang="fr-CH" altLang="en-US" sz="2000" dirty="0"/>
              <a:t> à </a:t>
            </a:r>
            <a:r>
              <a:rPr lang="fr-CH" altLang="en-US" sz="2000" dirty="0" err="1"/>
              <a:t>Secretaria</a:t>
            </a:r>
            <a:r>
              <a:rPr lang="fr-CH" altLang="en-US" sz="2000" dirty="0"/>
              <a:t> Internacional </a:t>
            </a:r>
            <a:r>
              <a:rPr lang="fr-CH" altLang="en-US" sz="2000" dirty="0" err="1"/>
              <a:t>dentro</a:t>
            </a:r>
            <a:r>
              <a:rPr lang="fr-CH" altLang="en-US" sz="2000" dirty="0"/>
              <a:t> de </a:t>
            </a:r>
            <a:r>
              <a:rPr lang="fr-CH" altLang="en-US" sz="2000" dirty="0" err="1"/>
              <a:t>um</a:t>
            </a:r>
            <a:r>
              <a:rPr lang="fr-CH" altLang="en-US" sz="2000" dirty="0"/>
              <a:t> </a:t>
            </a:r>
            <a:r>
              <a:rPr lang="fr-CH" altLang="en-US" sz="2000" dirty="0" err="1"/>
              <a:t>prazo</a:t>
            </a:r>
            <a:r>
              <a:rPr lang="fr-CH" altLang="en-US" sz="2000" dirty="0"/>
              <a:t> </a:t>
            </a:r>
            <a:r>
              <a:rPr lang="fr-CH" altLang="en-US" sz="2000" dirty="0" smtClean="0"/>
              <a:t>de 16 </a:t>
            </a:r>
            <a:r>
              <a:rPr lang="fr-CH" altLang="en-US" sz="2000" dirty="0" err="1" smtClean="0"/>
              <a:t>meses</a:t>
            </a:r>
            <a:r>
              <a:rPr lang="fr-CH" altLang="en-US" sz="2000" dirty="0" smtClean="0"/>
              <a:t> </a:t>
            </a:r>
            <a:r>
              <a:rPr lang="fr-CH" altLang="en-US" sz="2000" dirty="0"/>
              <a:t>a </a:t>
            </a:r>
            <a:r>
              <a:rPr lang="fr-CH" altLang="en-US" sz="2000" dirty="0" err="1"/>
              <a:t>contar</a:t>
            </a:r>
            <a:r>
              <a:rPr lang="fr-CH" altLang="en-US" sz="2000" dirty="0"/>
              <a:t> da data de </a:t>
            </a:r>
            <a:r>
              <a:rPr lang="fr-CH" altLang="en-US" sz="2000" dirty="0" err="1"/>
              <a:t>prioridade</a:t>
            </a:r>
            <a:endParaRPr lang="fr-CH" altLang="en-US" sz="2000" dirty="0"/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fr-CH" altLang="en-US" sz="2000" dirty="0" err="1"/>
              <a:t>Aplicar</a:t>
            </a:r>
            <a:r>
              <a:rPr lang="fr-CH" altLang="en-US" sz="2000" dirty="0"/>
              <a:t>-se-á a </a:t>
            </a:r>
            <a:r>
              <a:rPr lang="fr-CH" altLang="en-US" sz="2000" dirty="0" err="1"/>
              <a:t>qualquer</a:t>
            </a:r>
            <a:r>
              <a:rPr lang="fr-CH" altLang="en-US" sz="2000" dirty="0"/>
              <a:t> </a:t>
            </a:r>
            <a:r>
              <a:rPr lang="fr-CH" altLang="en-US" sz="2000" dirty="0" err="1"/>
              <a:t>pedido</a:t>
            </a:r>
            <a:r>
              <a:rPr lang="fr-CH" altLang="en-US" sz="2000" dirty="0"/>
              <a:t> </a:t>
            </a:r>
            <a:r>
              <a:rPr lang="fr-CH" altLang="en-US" sz="2000" dirty="0" err="1"/>
              <a:t>internacional</a:t>
            </a:r>
            <a:r>
              <a:rPr lang="fr-CH" altLang="en-US" sz="2000" dirty="0"/>
              <a:t> </a:t>
            </a:r>
            <a:r>
              <a:rPr lang="fr-CH" altLang="en-US" sz="2000" dirty="0" err="1"/>
              <a:t>depositado</a:t>
            </a:r>
            <a:r>
              <a:rPr lang="fr-CH" altLang="en-US" sz="2000" dirty="0"/>
              <a:t> </a:t>
            </a:r>
            <a:r>
              <a:rPr lang="fr-CH" altLang="en-US" sz="2000" dirty="0" smtClean="0"/>
              <a:t>no dia 1</a:t>
            </a:r>
            <a:r>
              <a:rPr lang="fr-CH" altLang="en-US" sz="2000" dirty="0"/>
              <a:t> </a:t>
            </a:r>
            <a:r>
              <a:rPr lang="fr-CH" altLang="en-US" sz="2000" dirty="0" smtClean="0"/>
              <a:t>de </a:t>
            </a:r>
            <a:r>
              <a:rPr lang="fr-CH" altLang="en-US" sz="2000" dirty="0" err="1" smtClean="0"/>
              <a:t>Julho</a:t>
            </a:r>
            <a:r>
              <a:rPr lang="fr-CH" altLang="en-US" sz="2000" dirty="0"/>
              <a:t> de 2020 ou </a:t>
            </a:r>
            <a:r>
              <a:rPr lang="fr-CH" altLang="en-US" sz="2000" dirty="0" err="1"/>
              <a:t>após</a:t>
            </a:r>
            <a:endParaRPr lang="en-US" altLang="en-US" sz="2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7206565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35595"/>
            <a:ext cx="8507288" cy="1415721"/>
          </a:xfrm>
        </p:spPr>
        <p:txBody>
          <a:bodyPr/>
          <a:lstStyle/>
          <a:p>
            <a:r>
              <a:rPr lang="en-US" sz="3000" dirty="0" err="1"/>
              <a:t>Modificações</a:t>
            </a:r>
            <a:r>
              <a:rPr lang="en-US" sz="3000" dirty="0"/>
              <a:t> do </a:t>
            </a:r>
            <a:r>
              <a:rPr lang="en-US" sz="3000" dirty="0" err="1"/>
              <a:t>Regulamento</a:t>
            </a:r>
            <a:r>
              <a:rPr lang="en-US" sz="3000" dirty="0"/>
              <a:t> de </a:t>
            </a:r>
            <a:r>
              <a:rPr lang="en-US" sz="3000" dirty="0" err="1"/>
              <a:t>execução</a:t>
            </a:r>
            <a:r>
              <a:rPr lang="en-US" sz="3000" dirty="0"/>
              <a:t> do PCT, </a:t>
            </a:r>
            <a:r>
              <a:rPr lang="en-US" sz="3000" dirty="0" err="1"/>
              <a:t>em</a:t>
            </a:r>
            <a:r>
              <a:rPr lang="en-US" sz="3000" dirty="0"/>
              <a:t> vigor a </a:t>
            </a:r>
            <a:r>
              <a:rPr lang="en-US" sz="3000" dirty="0" err="1"/>
              <a:t>partir</a:t>
            </a:r>
            <a:r>
              <a:rPr lang="en-US" sz="3000" dirty="0"/>
              <a:t> de </a:t>
            </a:r>
            <a:r>
              <a:rPr lang="en-US" sz="3000" dirty="0" smtClean="0"/>
              <a:t>1 de </a:t>
            </a:r>
            <a:r>
              <a:rPr lang="en-US" sz="3000" dirty="0" err="1"/>
              <a:t>Julho</a:t>
            </a:r>
            <a:r>
              <a:rPr lang="en-US" sz="3000" dirty="0"/>
              <a:t> de 2020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174" y="1264513"/>
            <a:ext cx="8476642" cy="551032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CH" altLang="en-US" sz="1600" dirty="0" err="1"/>
              <a:t>Acordo</a:t>
            </a:r>
            <a:r>
              <a:rPr lang="fr-CH" altLang="en-US" sz="1600" dirty="0"/>
              <a:t> de </a:t>
            </a:r>
            <a:r>
              <a:rPr lang="fr-CH" altLang="en-US" sz="1600" dirty="0" err="1"/>
              <a:t>princípio</a:t>
            </a:r>
            <a:r>
              <a:rPr lang="fr-CH" altLang="en-US" sz="1600" dirty="0"/>
              <a:t> da </a:t>
            </a:r>
            <a:r>
              <a:rPr lang="fr-CH" altLang="en-US" sz="1600" dirty="0" err="1"/>
              <a:t>Assembleia</a:t>
            </a:r>
            <a:r>
              <a:rPr lang="fr-CH" altLang="en-US" sz="1600" dirty="0"/>
              <a:t> do PCT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H" altLang="en-US" sz="1600" dirty="0"/>
              <a:t>Pela </a:t>
            </a:r>
            <a:r>
              <a:rPr lang="fr-CH" altLang="en-US" sz="1600" dirty="0" err="1"/>
              <a:t>adoção</a:t>
            </a:r>
            <a:r>
              <a:rPr lang="fr-CH" altLang="en-US" sz="1600" dirty="0"/>
              <a:t> da </a:t>
            </a:r>
            <a:r>
              <a:rPr lang="fr-CH" altLang="en-US" sz="1600" dirty="0" err="1"/>
              <a:t>Regra</a:t>
            </a:r>
            <a:r>
              <a:rPr lang="fr-CH" altLang="en-US" sz="1600" dirty="0"/>
              <a:t> 20.5</a:t>
            </a:r>
            <a:r>
              <a:rPr lang="fr-CH" altLang="en-US" sz="1600" i="1" dirty="0"/>
              <a:t>bis</a:t>
            </a:r>
            <a:r>
              <a:rPr lang="fr-CH" altLang="en-US" sz="1600" dirty="0"/>
              <a:t>, a </a:t>
            </a:r>
            <a:r>
              <a:rPr lang="fr-CH" altLang="en-US" sz="1600" dirty="0" err="1"/>
              <a:t>Assembleia</a:t>
            </a:r>
            <a:r>
              <a:rPr lang="fr-CH" altLang="en-US" sz="1600" dirty="0"/>
              <a:t> </a:t>
            </a:r>
            <a:r>
              <a:rPr lang="fr-CH" altLang="en-US" sz="1600" dirty="0" err="1"/>
              <a:t>convém</a:t>
            </a:r>
            <a:r>
              <a:rPr lang="fr-CH" altLang="en-US" sz="1600" dirty="0"/>
              <a:t> que, </a:t>
            </a:r>
            <a:r>
              <a:rPr lang="fr-CH" altLang="en-US" sz="1600" dirty="0" err="1"/>
              <a:t>caso</a:t>
            </a:r>
            <a:r>
              <a:rPr lang="fr-CH" altLang="en-US" sz="1600" dirty="0"/>
              <a:t> </a:t>
            </a:r>
            <a:r>
              <a:rPr lang="fr-CH" altLang="en-US" sz="1600" dirty="0" err="1"/>
              <a:t>uma</a:t>
            </a:r>
            <a:r>
              <a:rPr lang="fr-CH" altLang="en-US" sz="1600" dirty="0"/>
              <a:t> parte ou </a:t>
            </a:r>
            <a:r>
              <a:rPr lang="fr-CH" altLang="en-US" sz="1600" dirty="0" err="1"/>
              <a:t>elemento</a:t>
            </a:r>
            <a:r>
              <a:rPr lang="fr-CH" altLang="en-US" sz="1600" dirty="0"/>
              <a:t> </a:t>
            </a:r>
            <a:r>
              <a:rPr lang="fr-CH" altLang="en-US" sz="1600" dirty="0" err="1"/>
              <a:t>correto</a:t>
            </a:r>
            <a:r>
              <a:rPr lang="fr-CH" altLang="en-US" sz="1600" dirty="0"/>
              <a:t> </a:t>
            </a:r>
            <a:r>
              <a:rPr lang="fr-CH" altLang="en-US" sz="1600" dirty="0" err="1"/>
              <a:t>tenha</a:t>
            </a:r>
            <a:r>
              <a:rPr lang="fr-CH" altLang="en-US" sz="1600" dirty="0"/>
              <a:t> </a:t>
            </a:r>
            <a:r>
              <a:rPr lang="fr-CH" altLang="en-US" sz="1600" dirty="0" err="1"/>
              <a:t>sido</a:t>
            </a:r>
            <a:r>
              <a:rPr lang="fr-CH" altLang="en-US" sz="1600" dirty="0"/>
              <a:t> </a:t>
            </a:r>
            <a:r>
              <a:rPr lang="fr-CH" altLang="en-US" sz="1600" dirty="0" err="1"/>
              <a:t>incorporado</a:t>
            </a:r>
            <a:r>
              <a:rPr lang="fr-CH" altLang="en-US" sz="1600" dirty="0"/>
              <a:t> </a:t>
            </a:r>
            <a:r>
              <a:rPr lang="fr-CH" altLang="en-US" sz="1600" dirty="0" err="1"/>
              <a:t>por</a:t>
            </a:r>
            <a:r>
              <a:rPr lang="fr-CH" altLang="en-US" sz="1600" dirty="0"/>
              <a:t> </a:t>
            </a:r>
            <a:r>
              <a:rPr lang="fr-CH" altLang="en-US" sz="1600" dirty="0" err="1"/>
              <a:t>referência</a:t>
            </a:r>
            <a:r>
              <a:rPr lang="fr-CH" altLang="en-US" sz="1600" dirty="0"/>
              <a:t> de </a:t>
            </a:r>
            <a:r>
              <a:rPr lang="fr-CH" altLang="en-US" sz="1600" dirty="0" err="1"/>
              <a:t>acordo</a:t>
            </a:r>
            <a:r>
              <a:rPr lang="fr-CH" altLang="en-US" sz="1600" dirty="0"/>
              <a:t> com a </a:t>
            </a:r>
            <a:r>
              <a:rPr lang="fr-CH" altLang="en-US" sz="1600" dirty="0" err="1"/>
              <a:t>Regra</a:t>
            </a:r>
            <a:r>
              <a:rPr lang="fr-CH" altLang="en-US" sz="1600" dirty="0"/>
              <a:t> 20.5</a:t>
            </a:r>
            <a:r>
              <a:rPr lang="fr-CH" altLang="en-US" sz="1600" i="1" dirty="0" smtClean="0"/>
              <a:t>bis</a:t>
            </a:r>
            <a:r>
              <a:rPr lang="fr-CH" altLang="en-US" sz="1600" dirty="0" smtClean="0"/>
              <a:t>.d), a </a:t>
            </a:r>
            <a:r>
              <a:rPr lang="fr-CH" altLang="en-US" sz="1600" dirty="0" err="1" smtClean="0"/>
              <a:t>Autoridade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responsável</a:t>
            </a:r>
            <a:r>
              <a:rPr lang="fr-CH" altLang="en-US" sz="1600" dirty="0" smtClean="0"/>
              <a:t> pela </a:t>
            </a:r>
            <a:r>
              <a:rPr lang="fr-CH" altLang="en-US" sz="1600" dirty="0" err="1" smtClean="0"/>
              <a:t>pesquisa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internacional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não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estará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obrigada</a:t>
            </a:r>
            <a:r>
              <a:rPr lang="fr-CH" altLang="en-US" sz="1600" dirty="0" smtClean="0"/>
              <a:t> a </a:t>
            </a:r>
            <a:r>
              <a:rPr lang="fr-CH" altLang="en-US" sz="1600" dirty="0" err="1" smtClean="0"/>
              <a:t>levar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em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consideração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qualquer</a:t>
            </a:r>
            <a:r>
              <a:rPr lang="fr-CH" altLang="en-US" sz="1600" dirty="0" smtClean="0"/>
              <a:t> parte ou </a:t>
            </a:r>
            <a:r>
              <a:rPr lang="fr-CH" altLang="en-US" sz="1600" dirty="0" err="1" smtClean="0"/>
              <a:t>elemento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incorretamente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depositado</a:t>
            </a:r>
            <a:r>
              <a:rPr lang="fr-CH" altLang="en-US" sz="1600" dirty="0" smtClean="0"/>
              <a:t> que </a:t>
            </a:r>
            <a:r>
              <a:rPr lang="fr-CH" altLang="en-US" sz="1600" dirty="0" err="1" smtClean="0"/>
              <a:t>permaneça</a:t>
            </a:r>
            <a:r>
              <a:rPr lang="fr-CH" altLang="en-US" sz="1600" dirty="0" smtClean="0"/>
              <a:t> no </a:t>
            </a:r>
            <a:r>
              <a:rPr lang="fr-CH" altLang="en-US" sz="1600" dirty="0" err="1" smtClean="0"/>
              <a:t>pedido</a:t>
            </a:r>
            <a:endParaRPr lang="fr-CH" altLang="en-US" sz="16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Pela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adoção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da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Regra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20.8.a-</a:t>
            </a:r>
            <a:r>
              <a:rPr kumimoji="0" lang="fr-CH" altLang="en-US" sz="1600" b="0" i="1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bis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), a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Assembleia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convém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que,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caso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um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Organismo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receptor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não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tenha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podido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incorporar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uma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parte ou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elemento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correto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por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causa da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submissão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de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uma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notificação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de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incompatibilidade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pelo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dito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Organismo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de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acordo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com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essa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regra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, o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Organismo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receptor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em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questão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e a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Secretaria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Internacional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devem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concordar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em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aplicar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a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Regra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19.4 do PCT, com a </a:t>
            </a:r>
            <a:r>
              <a:rPr kumimoji="0" lang="fr-CH" altLang="en-US" sz="16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autorização</a:t>
            </a:r>
            <a:r>
              <a:rPr kumimoji="0" lang="fr-CH" altLang="en-US" sz="16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 do </a:t>
            </a:r>
            <a:r>
              <a:rPr kumimoji="0" lang="fr-CH" altLang="en-US" sz="1600" b="0" i="0" u="none" strike="noStrike" kern="1200" cap="none" spc="0" normalizeH="0" baseline="0" noProof="0" dirty="0" err="1" smtClean="0">
                <a:highlight>
                  <a:srgbClr val="000000">
                    <a:alpha val="0"/>
                  </a:srgbClr>
                </a:highlight>
                <a:uLnTx/>
                <a:uFillTx/>
                <a:ea typeface="Arial"/>
                <a:cs typeface="Arial"/>
                <a:sym typeface="Wingdings"/>
              </a:rPr>
              <a:t>requerente</a:t>
            </a:r>
            <a:endParaRPr sz="16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H" altLang="en-US" sz="1600" dirty="0" err="1" smtClean="0"/>
              <a:t>Quando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um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requerente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não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pagar</a:t>
            </a:r>
            <a:r>
              <a:rPr lang="fr-CH" altLang="en-US" sz="1600" dirty="0" smtClean="0"/>
              <a:t> as taxas </a:t>
            </a:r>
            <a:r>
              <a:rPr lang="fr-CH" altLang="en-US" sz="1600" dirty="0" err="1" smtClean="0"/>
              <a:t>adicionais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quando</a:t>
            </a:r>
            <a:r>
              <a:rPr lang="fr-CH" altLang="en-US" sz="1600" dirty="0" smtClean="0"/>
              <a:t> a </a:t>
            </a:r>
            <a:r>
              <a:rPr lang="fr-CH" altLang="en-US" sz="1600" dirty="0" err="1" smtClean="0"/>
              <a:t>isso</a:t>
            </a:r>
            <a:r>
              <a:rPr lang="fr-CH" altLang="en-US" sz="1600" dirty="0" smtClean="0"/>
              <a:t> </a:t>
            </a:r>
            <a:r>
              <a:rPr lang="fr-CH" altLang="en-US" sz="1600" dirty="0" err="1" smtClean="0"/>
              <a:t>solicitado</a:t>
            </a:r>
            <a:r>
              <a:rPr lang="fr-CH" altLang="en-US" sz="1600" dirty="0" smtClean="0"/>
              <a:t> (</a:t>
            </a:r>
            <a:r>
              <a:rPr lang="fr-CH" altLang="en-US" sz="1600" dirty="0" err="1" smtClean="0"/>
              <a:t>Regra</a:t>
            </a:r>
            <a:r>
              <a:rPr lang="fr-CH" altLang="en-US" sz="1600" dirty="0" smtClean="0"/>
              <a:t> 40</a:t>
            </a:r>
            <a:r>
              <a:rPr lang="fr-CH" altLang="en-US" sz="1600" i="1" dirty="0"/>
              <a:t>bis</a:t>
            </a:r>
            <a:r>
              <a:rPr lang="fr-CH" altLang="en-US" sz="1600" dirty="0"/>
              <a:t> do PCT) (</a:t>
            </a:r>
            <a:r>
              <a:rPr lang="fr-CH" altLang="en-US" sz="1600" dirty="0" err="1"/>
              <a:t>quando</a:t>
            </a:r>
            <a:r>
              <a:rPr lang="fr-CH" altLang="en-US" sz="1600" dirty="0"/>
              <a:t> a </a:t>
            </a:r>
            <a:r>
              <a:rPr lang="fr-CH" altLang="en-US" sz="1600" dirty="0" err="1"/>
              <a:t>Autoridade</a:t>
            </a:r>
            <a:r>
              <a:rPr lang="fr-CH" altLang="en-US" sz="1600" dirty="0"/>
              <a:t> </a:t>
            </a:r>
            <a:r>
              <a:rPr lang="fr-CH" altLang="en-US" sz="1600" dirty="0" err="1"/>
              <a:t>responsável</a:t>
            </a:r>
            <a:r>
              <a:rPr lang="fr-CH" altLang="en-US" sz="1600" dirty="0"/>
              <a:t> pela </a:t>
            </a:r>
            <a:r>
              <a:rPr lang="fr-CH" altLang="en-US" sz="1600" dirty="0" err="1"/>
              <a:t>pesquisa</a:t>
            </a:r>
            <a:r>
              <a:rPr lang="fr-CH" altLang="en-US" sz="1600" dirty="0"/>
              <a:t> </a:t>
            </a:r>
            <a:r>
              <a:rPr lang="fr-CH" altLang="en-US" sz="1600" dirty="0" err="1"/>
              <a:t>internacional</a:t>
            </a:r>
            <a:r>
              <a:rPr lang="fr-CH" altLang="en-US" sz="1600" dirty="0"/>
              <a:t> </a:t>
            </a:r>
            <a:r>
              <a:rPr lang="fr-CH" altLang="en-US" sz="1600" dirty="0" err="1"/>
              <a:t>receber</a:t>
            </a:r>
            <a:r>
              <a:rPr lang="fr-CH" altLang="en-US" sz="1600" dirty="0"/>
              <a:t> </a:t>
            </a:r>
            <a:r>
              <a:rPr lang="fr-CH" altLang="en-US" sz="1600" dirty="0" err="1"/>
              <a:t>uma</a:t>
            </a:r>
            <a:r>
              <a:rPr lang="fr-CH" altLang="en-US" sz="1600" dirty="0"/>
              <a:t> </a:t>
            </a:r>
            <a:r>
              <a:rPr lang="fr-CH" altLang="en-US" sz="1600" dirty="0" err="1"/>
              <a:t>notificação</a:t>
            </a:r>
            <a:r>
              <a:rPr lang="fr-CH" altLang="en-US" sz="1600" dirty="0"/>
              <a:t> de que </a:t>
            </a:r>
            <a:r>
              <a:rPr lang="fr-CH" altLang="en-US" sz="1600" dirty="0" err="1"/>
              <a:t>uma</a:t>
            </a:r>
            <a:r>
              <a:rPr lang="fr-CH" altLang="en-US" sz="1600" dirty="0"/>
              <a:t> parte ou </a:t>
            </a:r>
            <a:r>
              <a:rPr lang="fr-CH" altLang="en-US" sz="1600" dirty="0" err="1"/>
              <a:t>elemento</a:t>
            </a:r>
            <a:r>
              <a:rPr lang="fr-CH" altLang="en-US" sz="1600" dirty="0"/>
              <a:t> </a:t>
            </a:r>
            <a:r>
              <a:rPr lang="fr-CH" altLang="en-US" sz="1600" dirty="0" err="1"/>
              <a:t>correto</a:t>
            </a:r>
            <a:r>
              <a:rPr lang="fr-CH" altLang="en-US" sz="1600" dirty="0"/>
              <a:t> foi </a:t>
            </a:r>
            <a:r>
              <a:rPr lang="fr-CH" altLang="en-US" sz="1600" dirty="0" err="1"/>
              <a:t>incluído</a:t>
            </a:r>
            <a:r>
              <a:rPr lang="fr-CH" altLang="en-US" sz="1600" dirty="0"/>
              <a:t> no </a:t>
            </a:r>
            <a:r>
              <a:rPr lang="fr-CH" altLang="en-US" sz="1600" dirty="0" err="1"/>
              <a:t>pedido</a:t>
            </a:r>
            <a:r>
              <a:rPr lang="fr-CH" altLang="en-US" sz="1600" dirty="0"/>
              <a:t> </a:t>
            </a:r>
            <a:r>
              <a:rPr lang="fr-CH" altLang="en-US" sz="1600" dirty="0" err="1"/>
              <a:t>internacional</a:t>
            </a:r>
            <a:r>
              <a:rPr lang="fr-CH" altLang="en-US" sz="1600" dirty="0"/>
              <a:t> ou </a:t>
            </a:r>
            <a:r>
              <a:rPr lang="fr-CH" altLang="en-US" sz="1600" dirty="0" err="1"/>
              <a:t>incorporado</a:t>
            </a:r>
            <a:r>
              <a:rPr lang="fr-CH" altLang="en-US" sz="1600" dirty="0"/>
              <a:t> </a:t>
            </a:r>
            <a:r>
              <a:rPr lang="fr-CH" altLang="en-US" sz="1600" dirty="0" err="1"/>
              <a:t>por</a:t>
            </a:r>
            <a:r>
              <a:rPr lang="fr-CH" altLang="en-US" sz="1600" dirty="0"/>
              <a:t> </a:t>
            </a:r>
            <a:r>
              <a:rPr lang="fr-CH" altLang="en-US" sz="1600" dirty="0" err="1"/>
              <a:t>referência</a:t>
            </a:r>
            <a:r>
              <a:rPr lang="fr-CH" altLang="en-US" sz="1600" dirty="0"/>
              <a:t> </a:t>
            </a:r>
            <a:r>
              <a:rPr lang="fr-CH" altLang="en-US" sz="1600" dirty="0" err="1"/>
              <a:t>somente</a:t>
            </a:r>
            <a:r>
              <a:rPr lang="fr-CH" altLang="en-US" sz="1600" dirty="0"/>
              <a:t> </a:t>
            </a:r>
            <a:r>
              <a:rPr lang="fr-CH" altLang="en-US" sz="1600" dirty="0" err="1"/>
              <a:t>depois</a:t>
            </a:r>
            <a:r>
              <a:rPr lang="fr-CH" altLang="en-US" sz="1600" dirty="0"/>
              <a:t> de ter </a:t>
            </a:r>
            <a:r>
              <a:rPr lang="fr-CH" altLang="en-US" sz="1600" dirty="0" err="1"/>
              <a:t>começado</a:t>
            </a:r>
            <a:r>
              <a:rPr lang="fr-CH" altLang="en-US" sz="1600" dirty="0"/>
              <a:t> a </a:t>
            </a:r>
            <a:r>
              <a:rPr lang="fr-CH" altLang="en-US" sz="1600" dirty="0" err="1"/>
              <a:t>redigir</a:t>
            </a:r>
            <a:r>
              <a:rPr lang="fr-CH" altLang="en-US" sz="1600" dirty="0"/>
              <a:t> o </a:t>
            </a:r>
            <a:r>
              <a:rPr lang="fr-CH" altLang="en-US" sz="1600" dirty="0" err="1"/>
              <a:t>relatório</a:t>
            </a:r>
            <a:r>
              <a:rPr lang="fr-CH" altLang="en-US" sz="1600" dirty="0"/>
              <a:t> de </a:t>
            </a:r>
            <a:r>
              <a:rPr lang="fr-CH" altLang="en-US" sz="1600" dirty="0" err="1"/>
              <a:t>pesquisa</a:t>
            </a:r>
            <a:r>
              <a:rPr lang="fr-CH" altLang="en-US" sz="1600" dirty="0"/>
              <a:t> </a:t>
            </a:r>
            <a:r>
              <a:rPr lang="fr-CH" altLang="en-US" sz="1600" dirty="0" err="1"/>
              <a:t>internacional</a:t>
            </a:r>
            <a:r>
              <a:rPr lang="fr-CH" altLang="en-US" sz="1600" dirty="0"/>
              <a:t>), a </a:t>
            </a:r>
            <a:r>
              <a:rPr lang="fr-CH" altLang="en-US" sz="1600" dirty="0" err="1"/>
              <a:t>Autoridade</a:t>
            </a:r>
            <a:r>
              <a:rPr lang="fr-CH" altLang="en-US" sz="1600" dirty="0"/>
              <a:t> </a:t>
            </a:r>
            <a:r>
              <a:rPr lang="fr-CH" altLang="en-US" sz="1600" dirty="0" err="1"/>
              <a:t>responsável</a:t>
            </a:r>
            <a:r>
              <a:rPr lang="fr-CH" altLang="en-US" sz="1600" dirty="0"/>
              <a:t> pela </a:t>
            </a:r>
            <a:r>
              <a:rPr lang="fr-CH" altLang="en-US" sz="1600" dirty="0" err="1"/>
              <a:t>pesquisa</a:t>
            </a:r>
            <a:r>
              <a:rPr lang="fr-CH" altLang="en-US" sz="1600" dirty="0"/>
              <a:t> </a:t>
            </a:r>
            <a:r>
              <a:rPr lang="fr-CH" altLang="en-US" sz="1600" dirty="0" err="1"/>
              <a:t>internacional</a:t>
            </a:r>
            <a:r>
              <a:rPr lang="fr-CH" altLang="en-US" sz="1600" dirty="0"/>
              <a:t> </a:t>
            </a:r>
            <a:r>
              <a:rPr lang="fr-CH" altLang="en-US" sz="1600" dirty="0" err="1"/>
              <a:t>não</a:t>
            </a:r>
            <a:r>
              <a:rPr lang="fr-CH" altLang="en-US" sz="1600" dirty="0"/>
              <a:t> é </a:t>
            </a:r>
            <a:r>
              <a:rPr lang="fr-CH" altLang="en-US" sz="1600" dirty="0" err="1"/>
              <a:t>obrigada</a:t>
            </a:r>
            <a:r>
              <a:rPr lang="fr-CH" altLang="en-US" sz="1600" dirty="0"/>
              <a:t> a </a:t>
            </a:r>
            <a:r>
              <a:rPr lang="fr-CH" altLang="en-US" sz="1600" dirty="0" err="1"/>
              <a:t>levar</a:t>
            </a:r>
            <a:r>
              <a:rPr lang="fr-CH" altLang="en-US" sz="1600" dirty="0"/>
              <a:t> </a:t>
            </a:r>
            <a:r>
              <a:rPr lang="fr-CH" altLang="en-US" sz="1600" dirty="0" err="1"/>
              <a:t>em</a:t>
            </a:r>
            <a:r>
              <a:rPr lang="fr-CH" altLang="en-US" sz="1600" dirty="0"/>
              <a:t> </a:t>
            </a:r>
            <a:r>
              <a:rPr lang="fr-CH" altLang="en-US" sz="1600" dirty="0" err="1"/>
              <a:t>consideração</a:t>
            </a:r>
            <a:r>
              <a:rPr lang="fr-CH" altLang="en-US" sz="1600" dirty="0"/>
              <a:t> a parte ou </a:t>
            </a:r>
            <a:r>
              <a:rPr lang="fr-CH" altLang="en-US" sz="1600" dirty="0" err="1"/>
              <a:t>elemento</a:t>
            </a:r>
            <a:r>
              <a:rPr lang="fr-CH" altLang="en-US" sz="1600" dirty="0"/>
              <a:t> </a:t>
            </a:r>
            <a:r>
              <a:rPr lang="fr-CH" altLang="en-US" sz="1600" dirty="0" err="1"/>
              <a:t>correto</a:t>
            </a:r>
            <a:r>
              <a:rPr lang="fr-CH" altLang="en-US" sz="1600" dirty="0"/>
              <a:t> para os fins da </a:t>
            </a:r>
            <a:r>
              <a:rPr lang="fr-CH" altLang="en-US" sz="1600" dirty="0" err="1"/>
              <a:t>pesquisa</a:t>
            </a:r>
            <a:r>
              <a:rPr lang="fr-CH" altLang="en-US" sz="1600" dirty="0"/>
              <a:t> </a:t>
            </a:r>
            <a:r>
              <a:rPr lang="fr-CH" altLang="en-US" sz="1600" dirty="0" err="1"/>
              <a:t>internacional</a:t>
            </a:r>
            <a:endParaRPr lang="fr-CH" altLang="en-US" sz="16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fr-CH" altLang="en-US" sz="16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GB" altLang="en-US" sz="1600" dirty="0"/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7720657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07288" cy="1190896"/>
          </a:xfrm>
        </p:spPr>
        <p:txBody>
          <a:bodyPr/>
          <a:lstStyle/>
          <a:p>
            <a:r>
              <a:rPr lang="en-US" sz="3000" dirty="0" err="1"/>
              <a:t>Modificações</a:t>
            </a:r>
            <a:r>
              <a:rPr lang="en-US" sz="3000" dirty="0"/>
              <a:t> do </a:t>
            </a:r>
            <a:r>
              <a:rPr lang="en-US" sz="3000" dirty="0" err="1"/>
              <a:t>Regulamento</a:t>
            </a:r>
            <a:r>
              <a:rPr lang="en-US" sz="3000" dirty="0"/>
              <a:t> de </a:t>
            </a:r>
            <a:r>
              <a:rPr lang="en-US" sz="3000" dirty="0" err="1"/>
              <a:t>execução</a:t>
            </a:r>
            <a:r>
              <a:rPr lang="en-US" sz="3000" dirty="0"/>
              <a:t> do PCT, </a:t>
            </a:r>
            <a:r>
              <a:rPr lang="en-US" sz="3000" dirty="0" err="1"/>
              <a:t>em</a:t>
            </a:r>
            <a:r>
              <a:rPr lang="en-US" sz="3000" dirty="0"/>
              <a:t> vigor a </a:t>
            </a:r>
            <a:r>
              <a:rPr lang="en-US" sz="3000" dirty="0" err="1"/>
              <a:t>partir</a:t>
            </a:r>
            <a:r>
              <a:rPr lang="en-US" sz="3000" dirty="0"/>
              <a:t> de 1 de </a:t>
            </a:r>
            <a:r>
              <a:rPr lang="en-US" sz="3000" dirty="0" err="1"/>
              <a:t>Julho</a:t>
            </a:r>
            <a:r>
              <a:rPr lang="en-US" sz="3000" dirty="0"/>
              <a:t> de 2020 (5)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590" y="1622150"/>
            <a:ext cx="8405882" cy="4831186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GB" altLang="en-US" sz="1800" dirty="0" err="1"/>
              <a:t>Modificação</a:t>
            </a:r>
            <a:r>
              <a:rPr lang="en-GB" altLang="en-US" sz="1800" dirty="0"/>
              <a:t> das </a:t>
            </a:r>
            <a:r>
              <a:rPr lang="en-GB" altLang="en-US" sz="1800" dirty="0" err="1"/>
              <a:t>Regras</a:t>
            </a:r>
            <a:r>
              <a:rPr lang="en-GB" altLang="en-US" sz="1800" dirty="0"/>
              <a:t> 15, 16, 57 e 96 do PCT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altLang="en-US" sz="1800" dirty="0" err="1" smtClean="0"/>
              <a:t>Autoriza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expressamente</a:t>
            </a:r>
            <a:r>
              <a:rPr lang="en-US" altLang="en-US" sz="1800" dirty="0" smtClean="0"/>
              <a:t> a </a:t>
            </a:r>
            <a:r>
              <a:rPr lang="en-US" altLang="en-US" sz="1800" dirty="0" err="1" smtClean="0"/>
              <a:t>transferência</a:t>
            </a:r>
            <a:r>
              <a:rPr lang="en-US" altLang="en-US" sz="1800" dirty="0" smtClean="0"/>
              <a:t> pela </a:t>
            </a:r>
            <a:r>
              <a:rPr lang="en-US" altLang="en-US" sz="1800" dirty="0" err="1" smtClean="0"/>
              <a:t>Secretaria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Internacional</a:t>
            </a:r>
            <a:r>
              <a:rPr lang="en-US" altLang="en-US" sz="1800" dirty="0" smtClean="0"/>
              <a:t> das </a:t>
            </a:r>
            <a:r>
              <a:rPr lang="en-US" altLang="en-US" sz="1800" dirty="0" err="1" smtClean="0"/>
              <a:t>taxas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cobradas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por</a:t>
            </a:r>
            <a:r>
              <a:rPr lang="en-US" altLang="en-US" sz="1800" dirty="0" smtClean="0"/>
              <a:t> um </a:t>
            </a:r>
            <a:r>
              <a:rPr lang="en-US" altLang="en-US" sz="1800" dirty="0" err="1" smtClean="0"/>
              <a:t>Organismo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em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proveito</a:t>
            </a:r>
            <a:r>
              <a:rPr lang="en-US" altLang="en-US" sz="1800" dirty="0" smtClean="0"/>
              <a:t> de outro </a:t>
            </a:r>
            <a:r>
              <a:rPr lang="en-US" altLang="en-US" sz="1800" dirty="0" err="1" smtClean="0"/>
              <a:t>Organismo</a:t>
            </a:r>
            <a:endParaRPr lang="en-US" altLang="en-US" sz="1800" dirty="0" smtClean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altLang="en-US" sz="1800" dirty="0" err="1" smtClean="0"/>
              <a:t>Aplicar</a:t>
            </a:r>
            <a:r>
              <a:rPr lang="en-US" altLang="en-US" sz="1800" dirty="0" smtClean="0"/>
              <a:t>-se-</a:t>
            </a:r>
            <a:r>
              <a:rPr lang="en-US" altLang="en-US" sz="1800" dirty="0" err="1" smtClean="0"/>
              <a:t>ão</a:t>
            </a:r>
            <a:r>
              <a:rPr lang="en-US" altLang="en-US" sz="1800" dirty="0" smtClean="0"/>
              <a:t> a </a:t>
            </a:r>
            <a:r>
              <a:rPr lang="en-US" altLang="en-US" sz="1800" dirty="0" err="1" smtClean="0"/>
              <a:t>qualquer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pedido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internacional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cujas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taxas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serão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transferidas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pelo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Organismo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cobrador</a:t>
            </a:r>
            <a:r>
              <a:rPr lang="en-US" altLang="en-US" sz="1800" dirty="0" smtClean="0"/>
              <a:t> no </a:t>
            </a:r>
            <a:r>
              <a:rPr lang="en-US" altLang="en-US" sz="1800" dirty="0" err="1" smtClean="0"/>
              <a:t>dia</a:t>
            </a:r>
            <a:r>
              <a:rPr lang="en-US" altLang="en-US" sz="1800" dirty="0" smtClean="0"/>
              <a:t> 1 de </a:t>
            </a:r>
            <a:r>
              <a:rPr lang="en-US" altLang="en-US" sz="1800" dirty="0" err="1" smtClean="0"/>
              <a:t>Julho</a:t>
            </a:r>
            <a:r>
              <a:rPr lang="en-US" altLang="en-US" sz="1800" dirty="0" smtClean="0"/>
              <a:t> de 2020 </a:t>
            </a:r>
            <a:r>
              <a:rPr lang="en-US" altLang="en-US" sz="1800" dirty="0" err="1" smtClean="0"/>
              <a:t>ou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após</a:t>
            </a:r>
            <a:endParaRPr lang="en-US" altLang="en-US" sz="1800" dirty="0" smtClean="0"/>
          </a:p>
          <a:p>
            <a:pPr marL="0" indent="-400050">
              <a:spcBef>
                <a:spcPts val="600"/>
              </a:spcBef>
              <a:spcAft>
                <a:spcPts val="1200"/>
              </a:spcAft>
            </a:pPr>
            <a:r>
              <a:rPr lang="en-US" altLang="en-US" sz="1800" dirty="0" err="1"/>
              <a:t>Modificação</a:t>
            </a:r>
            <a:r>
              <a:rPr lang="en-US" altLang="en-US" sz="1800" dirty="0"/>
              <a:t> das </a:t>
            </a:r>
            <a:r>
              <a:rPr lang="en-US" altLang="en-US" sz="1800" dirty="0" err="1"/>
              <a:t>Regras</a:t>
            </a:r>
            <a:r>
              <a:rPr lang="en-US" altLang="en-US" sz="1800" dirty="0"/>
              <a:t> 71 e 94 do PCT</a:t>
            </a:r>
          </a:p>
          <a:p>
            <a:pPr marL="685800" lvl="2" indent="-285750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altLang="en-US" sz="1800" dirty="0" err="1" smtClean="0"/>
              <a:t>Obriga</a:t>
            </a:r>
            <a:r>
              <a:rPr lang="en-US" altLang="en-US" sz="1800" dirty="0" smtClean="0"/>
              <a:t> a </a:t>
            </a:r>
            <a:r>
              <a:rPr lang="en-US" altLang="en-US" sz="1800" dirty="0" err="1" smtClean="0"/>
              <a:t>Autoridade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responsável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pelo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exame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preliminar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internacional</a:t>
            </a:r>
            <a:r>
              <a:rPr lang="en-US" altLang="en-US" sz="1800" dirty="0" smtClean="0"/>
              <a:t> a </a:t>
            </a:r>
            <a:r>
              <a:rPr lang="en-US" altLang="en-US" sz="1800" dirty="0" err="1" smtClean="0"/>
              <a:t>copiar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certos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documentos</a:t>
            </a:r>
            <a:r>
              <a:rPr lang="en-US" altLang="en-US" sz="1800" dirty="0" smtClean="0"/>
              <a:t> de </a:t>
            </a:r>
            <a:r>
              <a:rPr lang="en-US" altLang="en-US" sz="1800" dirty="0" err="1" smtClean="0"/>
              <a:t>seu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arquivo</a:t>
            </a:r>
            <a:r>
              <a:rPr lang="en-US" altLang="en-US" sz="1800" dirty="0" smtClean="0"/>
              <a:t> para a </a:t>
            </a:r>
            <a:r>
              <a:rPr lang="en-US" altLang="en-US" sz="1800" dirty="0" err="1" smtClean="0"/>
              <a:t>Secretaria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Internacional</a:t>
            </a:r>
            <a:r>
              <a:rPr lang="en-US" altLang="en-US" sz="1800" dirty="0" smtClean="0"/>
              <a:t>, </a:t>
            </a:r>
            <a:r>
              <a:rPr lang="en-US" altLang="en-US" sz="1800" dirty="0" err="1" smtClean="0"/>
              <a:t>documentos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estes</a:t>
            </a:r>
            <a:r>
              <a:rPr lang="en-US" altLang="en-US" sz="1800" dirty="0" smtClean="0"/>
              <a:t> que a </a:t>
            </a:r>
            <a:r>
              <a:rPr lang="en-US" altLang="en-US" sz="1800" dirty="0" err="1" smtClean="0"/>
              <a:t>Secretaria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Internacional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deve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disponibilizar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publicamente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em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nome</a:t>
            </a:r>
            <a:r>
              <a:rPr lang="en-US" altLang="en-US" sz="1800" dirty="0" smtClean="0"/>
              <a:t> do </a:t>
            </a:r>
            <a:r>
              <a:rPr lang="en-US" altLang="en-US" sz="1800" dirty="0" err="1" smtClean="0"/>
              <a:t>Organismo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eleito</a:t>
            </a:r>
            <a:endParaRPr lang="en-US" altLang="en-US" sz="1800" dirty="0" smtClean="0"/>
          </a:p>
          <a:p>
            <a:pPr marL="685800" lvl="2" indent="-285750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altLang="en-US" sz="1800" dirty="0" err="1" smtClean="0"/>
              <a:t>Aplicar</a:t>
            </a:r>
            <a:r>
              <a:rPr lang="en-US" altLang="en-US" sz="1800" dirty="0" smtClean="0"/>
              <a:t>-se-</a:t>
            </a:r>
            <a:r>
              <a:rPr lang="en-US" altLang="en-US" sz="1800" dirty="0" err="1" smtClean="0"/>
              <a:t>ão</a:t>
            </a:r>
            <a:r>
              <a:rPr lang="en-US" altLang="en-US" sz="1800" dirty="0" smtClean="0"/>
              <a:t> a </a:t>
            </a:r>
            <a:r>
              <a:rPr lang="en-US" altLang="en-US" sz="1800" dirty="0" err="1" smtClean="0"/>
              <a:t>qualquer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documento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recebido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ou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estabelecido</a:t>
            </a:r>
            <a:r>
              <a:rPr lang="en-US" altLang="en-US" sz="1800" dirty="0" smtClean="0"/>
              <a:t> pela </a:t>
            </a:r>
            <a:r>
              <a:rPr lang="en-US" altLang="en-US" sz="1800" dirty="0" err="1" smtClean="0"/>
              <a:t>Autoridade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responsável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pelo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exame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preliminar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internacional</a:t>
            </a:r>
            <a:r>
              <a:rPr lang="en-US" altLang="en-US" sz="1800" dirty="0" smtClean="0"/>
              <a:t> no </a:t>
            </a:r>
            <a:r>
              <a:rPr lang="en-US" altLang="en-US" sz="1800" dirty="0" err="1" smtClean="0"/>
              <a:t>dia</a:t>
            </a:r>
            <a:r>
              <a:rPr lang="en-US" altLang="en-US" sz="1800" dirty="0" smtClean="0"/>
              <a:t> 1 de </a:t>
            </a:r>
            <a:r>
              <a:rPr lang="en-US" altLang="en-US" sz="1800" dirty="0" err="1" smtClean="0"/>
              <a:t>Julho</a:t>
            </a:r>
            <a:r>
              <a:rPr lang="en-US" altLang="en-US" sz="1800" dirty="0" smtClean="0"/>
              <a:t> de 2020 </a:t>
            </a:r>
            <a:r>
              <a:rPr lang="en-US" altLang="en-US" sz="1800" dirty="0" err="1" smtClean="0"/>
              <a:t>ou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após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6628392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17.03.31"/>
  <p:tag name="AS_TITLE" val="Aspose.Slides for Java"/>
  <p:tag name="AS_VERSION" val="17.3"/>
</p:tagLst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48</TotalTime>
  <Words>785</Words>
  <Application>Microsoft Office PowerPoint</Application>
  <PresentationFormat>On-screen Show (4:3)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Microsoft Sans Serif</vt:lpstr>
      <vt:lpstr>Wingdings</vt:lpstr>
      <vt:lpstr>EN_2010_pct background png</vt:lpstr>
      <vt:lpstr>PowerPoint Presentation</vt:lpstr>
      <vt:lpstr>Modificações do Regulamento de execução do PCT, em vigor a partir de 1 de Julho de 2020 (1)</vt:lpstr>
      <vt:lpstr>Modificações do Regulamento de execução do PCT, em vigor a partir de 1 de Julho de 2020 (2)</vt:lpstr>
      <vt:lpstr>Modificações do Regulamento de execução do PCT, em vigor a partir de 1 de Julho de 2020 (3)</vt:lpstr>
      <vt:lpstr>Modificações do Regulamento de execução do PCT, em vigor a partir de 1 de Julho de 2020 (4)</vt:lpstr>
      <vt:lpstr>Modificações do Regulamento de execução do PCT, em vigor a partir de 1 de Julho de 2020 (5)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12</cp:revision>
  <dcterms:created xsi:type="dcterms:W3CDTF">2014-01-29T16:51:57Z</dcterms:created>
  <dcterms:modified xsi:type="dcterms:W3CDTF">2020-05-26T13:02:21Z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">
    <vt:lpwstr>Public</vt:lpwstr>
  </property>
  <property fmtid="{D5CDD505-2E9C-101B-9397-08002B2CF9AE}" pid="3" name="JustificationReason">
    <vt:lpwstr>
    </vt:lpwstr>
  </property>
  <property fmtid="{D5CDD505-2E9C-101B-9397-08002B2CF9AE}" pid="4" name="TitusGUID">
    <vt:lpwstr>1a4bbc90-5ecf-4c2c-a143-331f760064e3</vt:lpwstr>
  </property>
  <property fmtid="{D5CDD505-2E9C-101B-9397-08002B2CF9AE}" pid="5" name="VisualMarkings">
    <vt:lpwstr>None</vt:lpwstr>
  </property>
  <property fmtid="{D5CDD505-2E9C-101B-9397-08002B2CF9AE}" pid="6" name="Alignment">
    <vt:lpwstr>Centre</vt:lpwstr>
  </property>
  <property fmtid="{D5CDD505-2E9C-101B-9397-08002B2CF9AE}" pid="7" name="Language">
    <vt:lpwstr>English</vt:lpwstr>
  </property>
</Properties>
</file>