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907" r:id="rId2"/>
    <p:sldId id="1916" r:id="rId3"/>
  </p:sldIdLst>
  <p:sldSz cx="9144000" cy="6858000" type="screen4x3"/>
  <p:notesSz cx="6797675" cy="9926638"/>
  <p:custDataLst>
    <p:tags r:id="rId6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96122" autoAdjust="0"/>
  </p:normalViewPr>
  <p:slideViewPr>
    <p:cSldViewPr>
      <p:cViewPr varScale="1">
        <p:scale>
          <a:sx n="108" d="100"/>
          <a:sy n="108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1208" y="-21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4/16/2025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A57E6-B1F5-1645-3753-2DCDDEC2C6E0}"/>
              </a:ext>
            </a:extLst>
          </p:cNvPr>
          <p:cNvSpPr txBox="1"/>
          <p:nvPr userDrawn="1"/>
        </p:nvSpPr>
        <p:spPr>
          <a:xfrm>
            <a:off x="0" y="647611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PCT Update </a:t>
            </a:r>
            <a:fld id="{DA79EEDA-9492-4994-BB18-1005CD6866B1}" type="slidenum">
              <a:rPr lang="en-US" sz="800" smtClean="0"/>
              <a:pPr>
                <a:spcBef>
                  <a:spcPct val="0"/>
                </a:spcBef>
                <a:buNone/>
                <a:defRPr/>
              </a:pPr>
              <a:t>‹#›</a:t>
            </a:fld>
            <a:endParaRPr lang="en-US" sz="800"/>
          </a:p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12.02.2025</a:t>
            </a:r>
          </a:p>
          <a:p>
            <a:pPr>
              <a:buNone/>
            </a:pPr>
            <a:r>
              <a:rPr lang="en-US" sz="800"/>
              <a:t> 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65CE52-45C2-72D1-3652-9BCA4E5AA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920880" cy="2328417"/>
          </a:xfrm>
        </p:spPr>
        <p:txBody>
          <a:bodyPr/>
          <a:lstStyle/>
          <a:p>
            <a:pPr rtl="0"/>
            <a:r>
              <a:rPr lang="en-US" sz="3400" b="1">
                <a:solidFill>
                  <a:srgbClr val="70899B"/>
                </a:solidFill>
              </a:rPr>
              <a:t>2026년 1월 1일자 PCT 규칙 개정사항</a:t>
            </a:r>
          </a:p>
          <a:p>
            <a:endParaRPr lang="fr-CH"/>
          </a:p>
        </p:txBody>
      </p:sp>
      <p:pic>
        <p:nvPicPr>
          <p:cNvPr id="4" name="Picture 8" descr="Puce-3_pct">
            <a:extLst>
              <a:ext uri="{FF2B5EF4-FFF2-40B4-BE49-F238E27FC236}">
                <a16:creationId xmlns:a16="http://schemas.microsoft.com/office/drawing/2014/main" id="{BFDD34BC-F0FA-1FD0-273E-D10CA0F0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7809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46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88640"/>
            <a:ext cx="8644830" cy="765175"/>
          </a:xfrm>
        </p:spPr>
        <p:txBody>
          <a:bodyPr/>
          <a:lstStyle/>
          <a:p>
            <a:pPr algn="ctr" rtl="0">
              <a:tabLst>
                <a:tab pos="534988" algn="l"/>
              </a:tabLst>
            </a:pPr>
            <a:r>
              <a:rPr lang="en-US" sz="3200"/>
              <a:t>2026년 1월 1일자 PCT 규칙 변경사항</a:t>
            </a:r>
            <a:endParaRPr lang="en-US" altLang="en-US" sz="1600" b="1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434" y="1162939"/>
            <a:ext cx="8388350" cy="5722937"/>
          </a:xfrm>
        </p:spPr>
        <p:txBody>
          <a:bodyPr/>
          <a:lstStyle/>
          <a:p>
            <a:pPr rtl="0">
              <a:spcBef>
                <a:spcPct val="0"/>
              </a:spcBef>
            </a:pPr>
            <a:r>
              <a:rPr lang="en-US" altLang="en-US" sz="2200"/>
              <a:t>비서면개시 인용</a:t>
            </a:r>
          </a:p>
          <a:p>
            <a:pPr marL="801688" lvl="3" indent="-352425" rtl="0">
              <a:spcBef>
                <a:spcPts val="504"/>
              </a:spcBef>
              <a:buFont typeface="Wingdings" pitchFamily="2" charset="2"/>
              <a:buChar char="q"/>
            </a:pPr>
            <a:r>
              <a:rPr lang="en-US" altLang="en-US" sz="2100"/>
              <a:t>규칙 33 및 64의 개정안이 합의되었으나 국제조사 및 국제예비심사 가이드라인의 추가 개정 필요</a:t>
            </a:r>
          </a:p>
          <a:p>
            <a:pPr marL="449263" lvl="3" indent="0" rtl="0">
              <a:spcBef>
                <a:spcPts val="504"/>
              </a:spcBef>
              <a:buFont typeface="Wingdings" pitchFamily="2" charset="2"/>
              <a:buChar char="q"/>
            </a:pPr>
            <a:r>
              <a:rPr lang="en-US" altLang="en-US" sz="2100"/>
              <a:t> 발효일: 2026년 1월 1일</a:t>
            </a:r>
          </a:p>
          <a:p>
            <a:pPr lvl="1">
              <a:spcBef>
                <a:spcPct val="0"/>
              </a:spcBef>
            </a:pPr>
            <a:endParaRPr lang="en-US" altLang="en-US" sz="2200"/>
          </a:p>
          <a:p>
            <a:pPr rtl="0"/>
            <a:r>
              <a:rPr lang="en-US" altLang="fr-FR" sz="2200"/>
              <a:t>PCT 최소문헌</a:t>
            </a:r>
          </a:p>
          <a:p>
            <a:pPr lvl="1" rtl="0"/>
            <a:r>
              <a:rPr lang="en-US" altLang="fr-FR" sz="2100"/>
              <a:t>국제조사기관 전담반에서 다음을 목표로 다년간 프로젝트를 진행해 옴</a:t>
            </a:r>
          </a:p>
          <a:p>
            <a:pPr lvl="2" rtl="0">
              <a:buFont typeface="Wingdings" pitchFamily="2" charset="2"/>
              <a:buChar char="q"/>
            </a:pPr>
            <a:r>
              <a:rPr lang="en-US" altLang="fr-FR" sz="2100"/>
              <a:t> PCT 최소문헌 내 특허 및 비특허문헌 부분들의 최신 일람표 생성</a:t>
            </a:r>
          </a:p>
          <a:p>
            <a:pPr lvl="2" rtl="0">
              <a:buFont typeface="Wingdings" pitchFamily="2" charset="2"/>
              <a:buChar char="q"/>
            </a:pPr>
            <a:r>
              <a:rPr lang="en-US" altLang="fr-FR" sz="2100"/>
              <a:t> 국내 특허문헌을 포함시키기 위한 기준과 표준을 권장</a:t>
            </a:r>
          </a:p>
          <a:p>
            <a:pPr lvl="2" rtl="0">
              <a:buFont typeface="Wingdings" pitchFamily="2" charset="2"/>
              <a:buChar char="q"/>
            </a:pPr>
            <a:r>
              <a:rPr lang="en-US" altLang="fr-FR" sz="2100"/>
              <a:t> 특허문헌에 포함되어야 하는 특허 정보의 서지 및 텍스트 요소를 제안</a:t>
            </a:r>
          </a:p>
          <a:p>
            <a:pPr lvl="2" rtl="0">
              <a:buFont typeface="Wingdings" pitchFamily="2" charset="2"/>
              <a:buChar char="q"/>
            </a:pPr>
            <a:r>
              <a:rPr lang="en-US" altLang="fr-FR" sz="2100" b="1" i="1"/>
              <a:t> </a:t>
            </a:r>
            <a:r>
              <a:rPr lang="en-US" altLang="fr-FR" sz="2100"/>
              <a:t>발효일: 2026년 1월 1일</a:t>
            </a:r>
            <a:endParaRPr lang="en-US" altLang="en-US" sz="2100"/>
          </a:p>
          <a:p>
            <a:pPr lvl="1">
              <a:spcBef>
                <a:spcPct val="0"/>
              </a:spcBef>
            </a:pPr>
            <a:endParaRPr lang="en-US" altLang="en-US" sz="2200"/>
          </a:p>
          <a:p>
            <a:pPr lvl="1">
              <a:spcBef>
                <a:spcPct val="0"/>
              </a:spcBef>
            </a:pPr>
            <a:endParaRPr lang="en-US" altLang="en-US" sz="2200"/>
          </a:p>
          <a:p>
            <a:pPr>
              <a:spcBef>
                <a:spcPct val="0"/>
              </a:spcBef>
            </a:pPr>
            <a:endParaRPr lang="en-US" altLang="en-US" sz="2200"/>
          </a:p>
          <a:p>
            <a:pPr>
              <a:spcBef>
                <a:spcPct val="0"/>
              </a:spcBef>
            </a:pPr>
            <a:endParaRPr lang="en-US" sz="2200"/>
          </a:p>
          <a:p>
            <a:pPr>
              <a:spcBef>
                <a:spcPct val="0"/>
              </a:spcBef>
            </a:pPr>
            <a:endParaRPr lang="en-US" altLang="en-US" sz="1900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 lvl="1">
              <a:spcBef>
                <a:spcPct val="0"/>
              </a:spcBef>
            </a:pPr>
            <a:endParaRPr lang="en-US" altLang="en-US" sz="1500"/>
          </a:p>
          <a:p>
            <a:pPr lvl="1">
              <a:spcBef>
                <a:spcPct val="0"/>
              </a:spcBef>
            </a:pPr>
            <a:endParaRPr lang="en-US" altLang="en-US" sz="1200"/>
          </a:p>
          <a:p>
            <a:pPr lvl="1">
              <a:spcBef>
                <a:spcPct val="0"/>
              </a:spcBef>
            </a:pPr>
            <a:endParaRPr lang="en-US" altLang="en-US" sz="2000"/>
          </a:p>
          <a:p>
            <a:pPr>
              <a:spcBef>
                <a:spcPct val="0"/>
              </a:spcBef>
            </a:pPr>
            <a:endParaRPr lang="en-US" altLang="en-US"/>
          </a:p>
          <a:p>
            <a:endParaRPr lang="en-US" altLang="en-US"/>
          </a:p>
          <a:p>
            <a:pPr>
              <a:spcBef>
                <a:spcPts val="60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75220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11622</TotalTime>
  <Words>92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PCT POT EN draft rev2</vt:lpstr>
      <vt:lpstr>PowerPoint Presentation</vt:lpstr>
      <vt:lpstr>2026년 1월 1일자 PCT 규칙 변경사항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404</cp:revision>
  <cp:lastPrinted>2022-06-10T15:49:58Z</cp:lastPrinted>
  <dcterms:created xsi:type="dcterms:W3CDTF">2020-07-15T13:26:41Z</dcterms:created>
  <dcterms:modified xsi:type="dcterms:W3CDTF">2025-04-16T05:07:06Z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MSIP_Label_20773ee6-353b-4fb9-a59d-0b94c8c67bea_ActionId">
    <vt:lpwstr>2f36eba8-5d12-4342-9447-1f72e8c2a6a4</vt:lpwstr>
  </property>
  <property fmtid="{D5CDD505-2E9C-101B-9397-08002B2CF9AE}" pid="6" name="MSIP_Label_20773ee6-353b-4fb9-a59d-0b94c8c67bea_ContentBits">
    <vt:lpwstr>0</vt:lpwstr>
  </property>
  <property fmtid="{D5CDD505-2E9C-101B-9397-08002B2CF9AE}" pid="7" name="MSIP_Label_20773ee6-353b-4fb9-a59d-0b94c8c67bea_Enabled">
    <vt:lpwstr>true</vt:lpwstr>
  </property>
  <property fmtid="{D5CDD505-2E9C-101B-9397-08002B2CF9AE}" pid="8" name="MSIP_Label_20773ee6-353b-4fb9-a59d-0b94c8c67bea_Method">
    <vt:lpwstr>Privileged</vt:lpwstr>
  </property>
  <property fmtid="{D5CDD505-2E9C-101B-9397-08002B2CF9AE}" pid="9" name="MSIP_Label_20773ee6-353b-4fb9-a59d-0b94c8c67bea_Name">
    <vt:lpwstr>No markings</vt:lpwstr>
  </property>
  <property fmtid="{D5CDD505-2E9C-101B-9397-08002B2CF9AE}" pid="10" name="MSIP_Label_20773ee6-353b-4fb9-a59d-0b94c8c67bea_SetDate">
    <vt:lpwstr>2024-06-12T07:59:18Z</vt:lpwstr>
  </property>
  <property fmtid="{D5CDD505-2E9C-101B-9397-08002B2CF9AE}" pid="11" name="MSIP_Label_20773ee6-353b-4fb9-a59d-0b94c8c67bea_SiteId">
    <vt:lpwstr>faa31b06-8ccc-48c9-867f-f7510dd11c02</vt:lpwstr>
  </property>
  <property fmtid="{D5CDD505-2E9C-101B-9397-08002B2CF9AE}" pid="12" name="TCSClassification">
    <vt:lpwstr>PUBLIC</vt:lpwstr>
  </property>
  <property fmtid="{D5CDD505-2E9C-101B-9397-08002B2CF9AE}" pid="13" name="TitusGUID">
    <vt:lpwstr>0387c07f-2a59-4036-9cf3-6e3b9d82fa8b</vt:lpwstr>
  </property>
  <property fmtid="{D5CDD505-2E9C-101B-9397-08002B2CF9AE}" pid="14" name="VisualMarkings">
    <vt:lpwstr>Footer</vt:lpwstr>
  </property>
</Properties>
</file>