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1907" r:id="rId2"/>
    <p:sldId id="1905" r:id="rId3"/>
    <p:sldId id="1906" r:id="rId4"/>
  </p:sldIdLst>
  <p:sldSz cx="9144000" cy="6858000" type="screen4x3"/>
  <p:notesSz cx="6797675" cy="9926638"/>
  <p:custDataLst>
    <p:tags r:id="rId7"/>
  </p:custDataLst>
  <p:defaultTextStyle>
    <a:defPPr rtl="0"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/>
        <a:ea typeface="+mn-ea"/>
        <a:cs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026" userDrawn="1">
          <p15:clr>
            <a:srgbClr val="A4A3A4"/>
          </p15:clr>
        </p15:guide>
        <p15:guide id="2" pos="179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12BBBDC-0834-1EDD-0E3A-E4BF2D3065A0}" name="PARK Ji Eun" initials="JP" userId="S::jieun.park@wipo.int::d4295832-61ed-44a3-8773-5d27f001236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9DDB0D-477E-4D7C-8D0E-F35BB6EB92B2}" v="2" dt="2025-03-11T08:51:56.6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3979" autoAdjust="0"/>
  </p:normalViewPr>
  <p:slideViewPr>
    <p:cSldViewPr>
      <p:cViewPr varScale="1">
        <p:scale>
          <a:sx n="101" d="100"/>
          <a:sy n="101" d="100"/>
        </p:scale>
        <p:origin x="1896" y="114"/>
      </p:cViewPr>
      <p:guideLst>
        <p:guide orient="horz" pos="1026"/>
        <p:guide pos="1791"/>
      </p:guideLst>
    </p:cSldViewPr>
  </p:slideViewPr>
  <p:outlineViewPr>
    <p:cViewPr>
      <p:scale>
        <a:sx n="33" d="100"/>
        <a:sy n="33" d="100"/>
      </p:scale>
      <p:origin x="0" y="-153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5" y="2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195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5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556" tIns="47778" rIns="95556" bIns="4777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3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+mn-ea"/>
        <a:cs typeface="Arial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35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7F2C667-47B2-46C4-80BC-8E1DA185F3D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357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>
                <a:solidFill>
                  <a:srgbClr val="9D0A2B"/>
                </a:solidFill>
              </a:rPr>
              <a:t>The International </a:t>
            </a:r>
            <a:br>
              <a:rPr lang="fr-CH" sz="1200" b="1">
                <a:solidFill>
                  <a:srgbClr val="9D0A2B"/>
                </a:solidFill>
              </a:rPr>
            </a:br>
            <a:r>
              <a:rPr lang="fr-CH" sz="12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Tx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Tx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Box 4"/>
          <p:cNvSpPr txBox="1"/>
          <p:nvPr userDrawn="1"/>
        </p:nvSpPr>
        <p:spPr>
          <a:xfrm>
            <a:off x="5768" y="6500265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ct val="0"/>
              </a:spcBef>
              <a:defRPr/>
            </a:pPr>
            <a:r>
              <a:rPr lang="en-US" sz="900"/>
              <a:t>2025 rule changes</a:t>
            </a:r>
          </a:p>
          <a:p>
            <a:pPr>
              <a:spcBef>
                <a:spcPct val="0"/>
              </a:spcBef>
              <a:defRPr/>
            </a:pPr>
            <a:r>
              <a:rPr lang="en-US" sz="900"/>
              <a:t>11-02-2025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>
                <a:solidFill>
                  <a:srgbClr val="9D0A2B"/>
                </a:solidFill>
              </a:rPr>
              <a:t>The International </a:t>
            </a:r>
            <a:br>
              <a:rPr lang="fr-CH" sz="800" b="1">
                <a:solidFill>
                  <a:srgbClr val="9D0A2B"/>
                </a:solidFill>
              </a:rPr>
            </a:br>
            <a:r>
              <a:rPr lang="fr-CH" sz="800" b="1">
                <a:solidFill>
                  <a:srgbClr val="9D0A2B"/>
                </a:solidFill>
              </a:rPr>
              <a:t>Patent System</a:t>
            </a: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fr-C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" name="fc" descr=" "/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ransition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/>
          <a:cs typeface="Arial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65CE52-45C2-72D1-3652-9BCA4E5AA0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284984"/>
            <a:ext cx="7920880" cy="2328417"/>
          </a:xfrm>
        </p:spPr>
        <p:txBody>
          <a:bodyPr/>
          <a:lstStyle/>
          <a:p>
            <a:pPr rtl="0"/>
            <a:r>
              <a:rPr lang="en-US" sz="3400" b="1">
                <a:solidFill>
                  <a:srgbClr val="70899B"/>
                </a:solidFill>
              </a:rPr>
              <a:t>2025년 7월 1일자 PCT 규칙 개정사항</a:t>
            </a:r>
          </a:p>
          <a:p>
            <a:endParaRPr lang="fr-CH"/>
          </a:p>
        </p:txBody>
      </p:sp>
      <p:pic>
        <p:nvPicPr>
          <p:cNvPr id="4" name="Picture 8" descr="Puce-3_pct">
            <a:extLst>
              <a:ext uri="{FF2B5EF4-FFF2-40B4-BE49-F238E27FC236}">
                <a16:creationId xmlns:a16="http://schemas.microsoft.com/office/drawing/2014/main" id="{BFDD34BC-F0FA-1FD0-273E-D10CA0F01F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7584" y="2780928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36465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 rtl="0"/>
            <a:r>
              <a:rPr lang="en-US" sz="3200"/>
              <a:t>2025년 7월 1일자 PCT 규칙 변경사항(1)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 lnSpcReduction="10000"/>
          </a:bodyPr>
          <a:lstStyle/>
          <a:p>
            <a:pPr rtl="0">
              <a:spcBef>
                <a:spcPct val="0"/>
              </a:spcBef>
            </a:pPr>
            <a:r>
              <a:rPr lang="en-US" altLang="en-US" sz="2200" dirty="0" err="1"/>
              <a:t>국제출원</a:t>
            </a:r>
            <a:r>
              <a:rPr lang="en-US" altLang="en-US" sz="2200" dirty="0"/>
              <a:t> 및 </a:t>
            </a:r>
            <a:r>
              <a:rPr lang="en-US" altLang="en-US" sz="2200" dirty="0" err="1"/>
              <a:t>관련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서류의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제출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수단</a:t>
            </a:r>
            <a:endParaRPr lang="en-US" altLang="en-US" sz="2200" dirty="0"/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 err="1"/>
              <a:t>규칙</a:t>
            </a:r>
            <a:r>
              <a:rPr lang="en-US" altLang="en-US" sz="2100" dirty="0"/>
              <a:t> 89의2 </a:t>
            </a:r>
            <a:r>
              <a:rPr lang="en-US" altLang="en-US" sz="2100" dirty="0" err="1"/>
              <a:t>개정</a:t>
            </a:r>
            <a:endParaRPr lang="en-US" altLang="en-US" sz="2100" i="1" dirty="0"/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 err="1"/>
              <a:t>수리관청은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서면에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의한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출원</a:t>
            </a:r>
            <a:r>
              <a:rPr lang="en-US" altLang="en-US" sz="2100" dirty="0"/>
              <a:t> 및 </a:t>
            </a:r>
            <a:r>
              <a:rPr lang="en-US" altLang="en-US" sz="2100" dirty="0" err="1"/>
              <a:t>서류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제출을</a:t>
            </a:r>
            <a:r>
              <a:rPr lang="en-US" altLang="en-US" sz="2100" dirty="0"/>
              <a:t> 더 </a:t>
            </a:r>
            <a:r>
              <a:rPr lang="en-US" altLang="en-US" sz="2100" dirty="0" err="1"/>
              <a:t>이상</a:t>
            </a:r>
            <a:r>
              <a:rPr lang="en-US" altLang="en-US" sz="2100" dirty="0"/>
              <a:t> </a:t>
            </a:r>
            <a:r>
              <a:rPr lang="en-US" altLang="en-US" sz="2100" dirty="0" err="1"/>
              <a:t>허용하지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않을</a:t>
            </a:r>
            <a:r>
              <a:rPr lang="en-US" altLang="en-US" sz="2100" dirty="0"/>
              <a:t> 수 </a:t>
            </a:r>
            <a:r>
              <a:rPr lang="en-US" altLang="en-US" sz="2100" dirty="0" err="1"/>
              <a:t>있음</a:t>
            </a:r>
            <a:r>
              <a:rPr lang="en-US" altLang="en-US" sz="2100" dirty="0"/>
              <a:t>. 단, </a:t>
            </a:r>
            <a:r>
              <a:rPr lang="en-US" altLang="en-US" sz="2100" dirty="0" err="1"/>
              <a:t>수리관청으로서의</a:t>
            </a:r>
            <a:r>
              <a:rPr lang="en-US" altLang="en-US" sz="2100" dirty="0"/>
              <a:t> </a:t>
            </a:r>
            <a:r>
              <a:rPr lang="en-US" altLang="en-US" sz="2100" dirty="0" err="1"/>
              <a:t>국제사무국</a:t>
            </a:r>
            <a:r>
              <a:rPr lang="en-US" altLang="en-US" sz="2100" dirty="0"/>
              <a:t>(RO/IB)은 </a:t>
            </a:r>
            <a:r>
              <a:rPr lang="en-US" altLang="en-US" sz="2100" dirty="0" err="1"/>
              <a:t>계속해서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서면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제출을</a:t>
            </a:r>
            <a:r>
              <a:rPr lang="en-US" altLang="en-US" sz="2100" dirty="0"/>
              <a:t> </a:t>
            </a:r>
            <a:r>
              <a:rPr lang="en-US" altLang="en-US" sz="2100" dirty="0" err="1"/>
              <a:t>받아들일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의무가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있음</a:t>
            </a:r>
            <a:endParaRPr lang="en-US" altLang="en-US" sz="2100" dirty="0"/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fr-FR" sz="2100" dirty="0" err="1"/>
              <a:t>수리관청</a:t>
            </a:r>
            <a:r>
              <a:rPr lang="ko-KR" altLang="en-US" sz="2100" dirty="0"/>
              <a:t>은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출원일</a:t>
            </a:r>
            <a:r>
              <a:rPr lang="en-US" altLang="fr-FR" sz="2100" dirty="0"/>
              <a:t> </a:t>
            </a:r>
            <a:r>
              <a:rPr lang="en-US" altLang="fr-FR" sz="2100" dirty="0" err="1"/>
              <a:t>확보</a:t>
            </a:r>
            <a:r>
              <a:rPr lang="en-US" altLang="fr-FR" sz="2100" dirty="0"/>
              <a:t> </a:t>
            </a:r>
            <a:r>
              <a:rPr lang="en-US" altLang="fr-FR" sz="2100" dirty="0" err="1"/>
              <a:t>또는</a:t>
            </a:r>
            <a:r>
              <a:rPr lang="en-US" altLang="fr-FR" sz="2100" dirty="0"/>
              <a:t> </a:t>
            </a:r>
            <a:r>
              <a:rPr lang="en-US" altLang="fr-FR" sz="2100" dirty="0" err="1"/>
              <a:t>기한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준수를</a:t>
            </a:r>
            <a:r>
              <a:rPr lang="en-US" altLang="fr-FR" sz="2100" dirty="0"/>
              <a:t> </a:t>
            </a:r>
            <a:r>
              <a:rPr lang="en-US" altLang="fr-FR" sz="2100" dirty="0" err="1"/>
              <a:t>목적으로</a:t>
            </a:r>
            <a:r>
              <a:rPr lang="en-US" altLang="fr-FR" sz="2100" dirty="0"/>
              <a:t> </a:t>
            </a:r>
            <a:r>
              <a:rPr lang="en-US" altLang="fr-FR" sz="2100" dirty="0" err="1"/>
              <a:t>하는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서면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제출은</a:t>
            </a:r>
            <a:r>
              <a:rPr lang="en-US" altLang="fr-FR" sz="2100" dirty="0"/>
              <a:t> </a:t>
            </a:r>
            <a:r>
              <a:rPr lang="en-US" altLang="fr-FR" sz="2100" dirty="0" err="1"/>
              <a:t>허용하되</a:t>
            </a:r>
            <a:r>
              <a:rPr lang="en-US" altLang="fr-FR" sz="2100" dirty="0"/>
              <a:t>, 2개월 </a:t>
            </a:r>
            <a:r>
              <a:rPr lang="en-US" altLang="fr-FR" sz="2100" dirty="0" err="1"/>
              <a:t>내에</a:t>
            </a:r>
            <a:r>
              <a:rPr lang="en-US" altLang="fr-FR" sz="2100" dirty="0"/>
              <a:t> </a:t>
            </a:r>
            <a:r>
              <a:rPr lang="en-US" altLang="fr-FR" sz="2100" dirty="0" err="1"/>
              <a:t>해당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서류를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전자적으로</a:t>
            </a:r>
            <a:r>
              <a:rPr lang="en-US" altLang="fr-FR" sz="2100" dirty="0"/>
              <a:t> </a:t>
            </a:r>
            <a:r>
              <a:rPr lang="en-US" altLang="fr-FR" sz="2100" dirty="0" err="1"/>
              <a:t>다시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제출할</a:t>
            </a:r>
            <a:r>
              <a:rPr lang="en-US" altLang="fr-FR" sz="2100" dirty="0"/>
              <a:t> </a:t>
            </a:r>
            <a:r>
              <a:rPr lang="en-US" altLang="fr-FR" sz="2100" dirty="0" err="1"/>
              <a:t>것을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선택적으로</a:t>
            </a:r>
            <a:r>
              <a:rPr lang="en-US" altLang="fr-FR" sz="2100" dirty="0"/>
              <a:t> </a:t>
            </a:r>
            <a:r>
              <a:rPr lang="en-US" altLang="fr-FR" sz="2100" dirty="0" err="1"/>
              <a:t>요구할</a:t>
            </a:r>
            <a:r>
              <a:rPr lang="en-US" altLang="fr-FR" sz="2100" dirty="0"/>
              <a:t> 수 </a:t>
            </a:r>
            <a:r>
              <a:rPr lang="en-US" altLang="fr-FR" sz="2100" dirty="0" err="1"/>
              <a:t>있음</a:t>
            </a:r>
            <a:endParaRPr lang="en-US" altLang="fr-FR" sz="2100" dirty="0"/>
          </a:p>
          <a:p>
            <a:pPr lvl="1" indent="-360000" rtl="0">
              <a:lnSpc>
                <a:spcPct val="110000"/>
              </a:lnSpc>
              <a:spcBef>
                <a:spcPct val="0"/>
              </a:spcBef>
            </a:pPr>
            <a:r>
              <a:rPr lang="en-US" altLang="fr-FR" sz="2100" dirty="0" err="1"/>
              <a:t>발효일</a:t>
            </a:r>
            <a:r>
              <a:rPr lang="en-US" altLang="fr-FR" sz="2100" dirty="0"/>
              <a:t>: 2025년 7월 1일</a:t>
            </a:r>
          </a:p>
          <a:p>
            <a:pPr lvl="1"/>
            <a:endParaRPr lang="en-US" altLang="fr-FR" sz="2200" i="1" dirty="0"/>
          </a:p>
          <a:p>
            <a:pPr rtl="0">
              <a:spcBef>
                <a:spcPct val="0"/>
              </a:spcBef>
            </a:pPr>
            <a:r>
              <a:rPr lang="en-US" altLang="en-US" sz="2200" dirty="0" err="1"/>
              <a:t>국제사무국의</a:t>
            </a:r>
            <a:r>
              <a:rPr lang="en-US" altLang="en-US" sz="2200" dirty="0"/>
              <a:t> </a:t>
            </a:r>
            <a:r>
              <a:rPr lang="en-US" altLang="en-US" sz="2200" dirty="0" err="1"/>
              <a:t>통신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언어</a:t>
            </a:r>
            <a:endParaRPr lang="en-US" altLang="en-US" sz="2200" dirty="0"/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 err="1"/>
              <a:t>규칙</a:t>
            </a:r>
            <a:r>
              <a:rPr lang="en-US" altLang="en-US" sz="2100" dirty="0"/>
              <a:t> 92 </a:t>
            </a:r>
            <a:r>
              <a:rPr lang="en-US" altLang="en-US" sz="2100" dirty="0" err="1"/>
              <a:t>개정</a:t>
            </a:r>
            <a:endParaRPr lang="en-US" altLang="en-US" sz="2100" dirty="0"/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 err="1"/>
              <a:t>발효</a:t>
            </a:r>
            <a:r>
              <a:rPr lang="en-US" altLang="en-US" sz="2100" dirty="0"/>
              <a:t> 시 </a:t>
            </a:r>
            <a:r>
              <a:rPr lang="en-US" altLang="en-US" sz="2100" dirty="0" err="1"/>
              <a:t>국제사무국은</a:t>
            </a:r>
            <a:r>
              <a:rPr lang="en-US" altLang="en-US" sz="2100" dirty="0"/>
              <a:t> </a:t>
            </a:r>
            <a:r>
              <a:rPr lang="en-US" altLang="en-US" sz="2100" dirty="0" err="1"/>
              <a:t>현재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요구되는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영어나</a:t>
            </a:r>
            <a:r>
              <a:rPr lang="en-US" altLang="en-US" sz="2100" dirty="0"/>
              <a:t> </a:t>
            </a:r>
            <a:r>
              <a:rPr lang="en-US" altLang="en-US" sz="2100" dirty="0" err="1"/>
              <a:t>프랑스어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이외의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언어로도</a:t>
            </a:r>
            <a:r>
              <a:rPr lang="en-US" altLang="en-US" sz="2100" dirty="0"/>
              <a:t> </a:t>
            </a:r>
            <a:r>
              <a:rPr lang="en-US" altLang="en-US" sz="2100" dirty="0" err="1"/>
              <a:t>관청</a:t>
            </a:r>
            <a:r>
              <a:rPr lang="en-US" altLang="en-US" sz="2100" dirty="0"/>
              <a:t> 및 </a:t>
            </a:r>
            <a:r>
              <a:rPr lang="en-US" altLang="en-US" sz="2100" dirty="0" err="1"/>
              <a:t>출원인들과</a:t>
            </a:r>
            <a:r>
              <a:rPr lang="en-US" altLang="en-US" sz="2100" dirty="0"/>
              <a:t> </a:t>
            </a:r>
            <a:r>
              <a:rPr lang="en-US" altLang="en-US" sz="2100" dirty="0" err="1"/>
              <a:t>통신할</a:t>
            </a:r>
            <a:r>
              <a:rPr lang="en-US" altLang="en-US" sz="2100" dirty="0"/>
              <a:t> 수 </a:t>
            </a:r>
            <a:r>
              <a:rPr lang="en-US" altLang="en-US" sz="2100" dirty="0" err="1"/>
              <a:t>있게</a:t>
            </a:r>
            <a:r>
              <a:rPr lang="en-US" altLang="en-US" sz="2100" dirty="0"/>
              <a:t> 됨</a:t>
            </a:r>
          </a:p>
          <a:p>
            <a:pPr lvl="1" rtl="0">
              <a:lnSpc>
                <a:spcPct val="110000"/>
              </a:lnSpc>
              <a:spcBef>
                <a:spcPct val="0"/>
              </a:spcBef>
            </a:pPr>
            <a:r>
              <a:rPr lang="en-US" altLang="en-US" sz="2100" dirty="0"/>
              <a:t> </a:t>
            </a:r>
            <a:r>
              <a:rPr lang="en-US" altLang="en-US" sz="2100" dirty="0" err="1"/>
              <a:t>시행세칙</a:t>
            </a:r>
            <a:r>
              <a:rPr lang="en-US" altLang="en-US" sz="2100" dirty="0"/>
              <a:t> </a:t>
            </a:r>
            <a:r>
              <a:rPr lang="en-US" altLang="en-US" sz="2100" dirty="0" err="1"/>
              <a:t>개정을</a:t>
            </a:r>
            <a:r>
              <a:rPr lang="en-US" altLang="en-US" sz="2100" dirty="0"/>
              <a:t> </a:t>
            </a:r>
            <a:r>
              <a:rPr lang="en-US" altLang="en-US" sz="2100" dirty="0" err="1"/>
              <a:t>통한</a:t>
            </a:r>
            <a:r>
              <a:rPr lang="en-US" altLang="en-US" sz="2100" dirty="0"/>
              <a:t> </a:t>
            </a:r>
            <a:r>
              <a:rPr lang="en-US" altLang="en-US" sz="2100" dirty="0" err="1"/>
              <a:t>단계적</a:t>
            </a:r>
            <a:r>
              <a:rPr lang="en-US" altLang="en-US" sz="2100" dirty="0"/>
              <a:t> </a:t>
            </a:r>
            <a:r>
              <a:rPr lang="en-US" altLang="en-US" sz="2100" dirty="0" err="1"/>
              <a:t>시행</a:t>
            </a:r>
            <a:endParaRPr lang="en-US" altLang="en-US" sz="2100" dirty="0"/>
          </a:p>
          <a:p>
            <a:pPr lvl="1"/>
            <a:endParaRPr lang="en-US" altLang="fr-FR" sz="2200" i="1" dirty="0"/>
          </a:p>
          <a:p>
            <a:pPr marL="457200" lvl="1" indent="0">
              <a:buNone/>
            </a:pPr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328180766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30"/>
            <a:ext cx="9144000" cy="706090"/>
          </a:xfrm>
        </p:spPr>
        <p:txBody>
          <a:bodyPr/>
          <a:lstStyle/>
          <a:p>
            <a:pPr algn="ctr" rtl="0"/>
            <a:r>
              <a:rPr lang="en-US" sz="3200"/>
              <a:t>2025년 7월 1일자 PCT 규칙 변경사항(2)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516" y="836712"/>
            <a:ext cx="8712968" cy="5256584"/>
          </a:xfrm>
        </p:spPr>
        <p:txBody>
          <a:bodyPr>
            <a:normAutofit/>
          </a:bodyPr>
          <a:lstStyle/>
          <a:p>
            <a:pPr>
              <a:spcBef>
                <a:spcPct val="0"/>
              </a:spcBef>
            </a:pPr>
            <a:endParaRPr lang="en-US" altLang="en-US" sz="2200" dirty="0"/>
          </a:p>
          <a:p>
            <a:pPr rtl="0">
              <a:spcBef>
                <a:spcPct val="0"/>
              </a:spcBef>
            </a:pPr>
            <a:r>
              <a:rPr lang="en-US" altLang="en-US" sz="2200" dirty="0" err="1"/>
              <a:t>복수의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언어로</a:t>
            </a:r>
            <a:r>
              <a:rPr lang="en-US" altLang="en-US" sz="2200" dirty="0"/>
              <a:t> 된 </a:t>
            </a:r>
            <a:r>
              <a:rPr lang="en-US" altLang="en-US" sz="2200" dirty="0" err="1"/>
              <a:t>출원의</a:t>
            </a:r>
            <a:r>
              <a:rPr lang="en-US" altLang="en-US" sz="2200" dirty="0"/>
              <a:t> </a:t>
            </a:r>
            <a:r>
              <a:rPr lang="en-US" altLang="en-US" sz="2200" dirty="0" err="1"/>
              <a:t>경우</a:t>
            </a:r>
            <a:r>
              <a:rPr lang="en-US" altLang="en-US" sz="2200" dirty="0"/>
              <a:t>, </a:t>
            </a:r>
            <a:r>
              <a:rPr lang="en-US" altLang="en-US" sz="2200" dirty="0" err="1"/>
              <a:t>추가적인</a:t>
            </a:r>
            <a:r>
              <a:rPr lang="en-US" altLang="en-US" sz="2200" dirty="0"/>
              <a:t> </a:t>
            </a:r>
            <a:r>
              <a:rPr lang="en-US" altLang="en-US" sz="2200" dirty="0" err="1"/>
              <a:t>시나리오</a:t>
            </a:r>
            <a:endParaRPr lang="en-US" altLang="en-US" sz="2200" dirty="0"/>
          </a:p>
          <a:p>
            <a:pPr marL="756000" lvl="1" indent="-360000" rtl="0">
              <a:spcBef>
                <a:spcPct val="0"/>
              </a:spcBef>
            </a:pPr>
            <a:r>
              <a:rPr lang="en-US" altLang="en-US" sz="2100" dirty="0" err="1"/>
              <a:t>규칙</a:t>
            </a:r>
            <a:r>
              <a:rPr lang="en-US" altLang="en-US" sz="2100" dirty="0"/>
              <a:t> 26.3의3 </a:t>
            </a:r>
            <a:r>
              <a:rPr lang="en-US" altLang="en-US" sz="2100" dirty="0" err="1"/>
              <a:t>개정</a:t>
            </a:r>
            <a:endParaRPr lang="en-US" altLang="en-US" sz="2100" dirty="0"/>
          </a:p>
          <a:p>
            <a:pPr marL="756000" lvl="1" indent="-360000" rtl="0">
              <a:spcBef>
                <a:spcPct val="0"/>
              </a:spcBef>
            </a:pP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요약서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및/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또는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도면의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문구가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국제조사기관에서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인정하는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언어</a:t>
            </a:r>
            <a:r>
              <a:rPr lang="ko-KR" altLang="en-US" sz="2100" b="0" i="0" u="none" strike="noStrike" baseline="0" dirty="0">
                <a:solidFill>
                  <a:srgbClr val="000000"/>
                </a:solidFill>
              </a:rPr>
              <a:t>로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ko-KR" altLang="en-US" sz="2100" b="0" i="0" u="none" strike="noStrike" baseline="0" dirty="0">
                <a:solidFill>
                  <a:srgbClr val="000000"/>
                </a:solidFill>
              </a:rPr>
              <a:t>제출되었지만</a:t>
            </a:r>
            <a:r>
              <a:rPr lang="en-GB" altLang="ko-KR" sz="21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해당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국제출원의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공개언어가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아닌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경우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출원인에게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번역문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제출을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요구할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수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있는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법적</a:t>
            </a:r>
            <a:r>
              <a:rPr lang="en-US" sz="21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en-US" sz="2100" b="0" i="0" u="none" strike="noStrike" baseline="0" dirty="0" err="1">
                <a:solidFill>
                  <a:srgbClr val="000000"/>
                </a:solidFill>
              </a:rPr>
              <a:t>근거</a:t>
            </a:r>
            <a:endParaRPr lang="en-US" sz="2100" b="0" i="0" u="none" strike="noStrike" baseline="0" dirty="0">
              <a:solidFill>
                <a:srgbClr val="000000"/>
              </a:solidFill>
            </a:endParaRPr>
          </a:p>
          <a:p>
            <a:pPr marL="756000" lvl="1" indent="-360000" rtl="0">
              <a:spcBef>
                <a:spcPct val="0"/>
              </a:spcBef>
            </a:pPr>
            <a:r>
              <a:rPr lang="en-US" altLang="en-US" sz="2100" dirty="0" err="1">
                <a:solidFill>
                  <a:srgbClr val="000000"/>
                </a:solidFill>
              </a:rPr>
              <a:t>발효일</a:t>
            </a:r>
            <a:r>
              <a:rPr lang="en-US" altLang="en-US" sz="2100" dirty="0">
                <a:solidFill>
                  <a:srgbClr val="000000"/>
                </a:solidFill>
              </a:rPr>
              <a:t>: 2025년 7월 1일</a:t>
            </a:r>
            <a:endParaRPr lang="en-US" altLang="en-US" sz="2100" dirty="0"/>
          </a:p>
          <a:p>
            <a:pPr lvl="1"/>
            <a:endParaRPr lang="en-US" altLang="fr-FR" sz="2300" dirty="0"/>
          </a:p>
          <a:p>
            <a:pPr lvl="1"/>
            <a:endParaRPr lang="en-US" altLang="fr-FR" sz="2300" dirty="0"/>
          </a:p>
          <a:p>
            <a:pPr lvl="1">
              <a:buFont typeface="Wingdings" pitchFamily="2" charset="2"/>
              <a:buChar char="Ø"/>
            </a:pPr>
            <a:endParaRPr lang="en-US" altLang="fr-FR" i="1" dirty="0"/>
          </a:p>
        </p:txBody>
      </p:sp>
    </p:spTree>
    <p:extLst>
      <p:ext uri="{BB962C8B-B14F-4D97-AF65-F5344CB8AC3E}">
        <p14:creationId xmlns:p14="http://schemas.microsoft.com/office/powerpoint/2010/main" val="407372423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Unix 4.14 unknown"/>
  <p:tag name="AS_RELEASE_DATE" val="2021.05.31"/>
  <p:tag name="AS_TITLE" val="Aspose.Slides for Java"/>
  <p:tag name="AS_VERSION" val="21.5"/>
</p:tagLst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20836</TotalTime>
  <Words>185</Words>
  <Application>Microsoft Office PowerPoint</Application>
  <PresentationFormat>On-screen Show (4:3)</PresentationFormat>
  <Paragraphs>23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Microsoft Sans Serif</vt:lpstr>
      <vt:lpstr>Wingdings</vt:lpstr>
      <vt:lpstr>EN_2010_pct background png</vt:lpstr>
      <vt:lpstr>PowerPoint Presentation</vt:lpstr>
      <vt:lpstr>2025년 7월 1일자 PCT 규칙 변경사항(1)</vt:lpstr>
      <vt:lpstr>2025년 7월 1일자 PCT 규칙 변경사항(2)</vt:lpstr>
    </vt:vector>
  </TitlesOfParts>
  <Company>World Intellectual Property Organization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ARGANOZA Rosalina</dc:creator>
  <cp:keywords>PUBLIC</cp:keywords>
  <cp:lastModifiedBy>JULLIARD Corinne</cp:lastModifiedBy>
  <cp:revision>157</cp:revision>
  <cp:lastPrinted>2023-10-10T07:26:03Z</cp:lastPrinted>
  <dcterms:created xsi:type="dcterms:W3CDTF">2013-10-25T09:07:15Z</dcterms:created>
  <dcterms:modified xsi:type="dcterms:W3CDTF">2025-04-16T05:06:36Z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ignment">
    <vt:lpwstr>Centre</vt:lpwstr>
  </property>
  <property fmtid="{D5CDD505-2E9C-101B-9397-08002B2CF9AE}" pid="3" name="Classification">
    <vt:lpwstr>Public</vt:lpwstr>
  </property>
  <property fmtid="{D5CDD505-2E9C-101B-9397-08002B2CF9AE}" pid="4" name="JustificationReason">
    <vt:lpwstr>
    </vt:lpwstr>
  </property>
  <property fmtid="{D5CDD505-2E9C-101B-9397-08002B2CF9AE}" pid="5" name="Language">
    <vt:lpwstr>English</vt:lpwstr>
  </property>
  <property fmtid="{D5CDD505-2E9C-101B-9397-08002B2CF9AE}" pid="6" name="MSIP_Label_20773ee6-353b-4fb9-a59d-0b94c8c67bea_ActionId">
    <vt:lpwstr>df0fd768-7d5f-41b1-be87-d3f536fe2066</vt:lpwstr>
  </property>
  <property fmtid="{D5CDD505-2E9C-101B-9397-08002B2CF9AE}" pid="7" name="MSIP_Label_20773ee6-353b-4fb9-a59d-0b94c8c67bea_ContentBits">
    <vt:lpwstr>0</vt:lpwstr>
  </property>
  <property fmtid="{D5CDD505-2E9C-101B-9397-08002B2CF9AE}" pid="8" name="MSIP_Label_20773ee6-353b-4fb9-a59d-0b94c8c67bea_Enabled">
    <vt:lpwstr>true</vt:lpwstr>
  </property>
  <property fmtid="{D5CDD505-2E9C-101B-9397-08002B2CF9AE}" pid="9" name="MSIP_Label_20773ee6-353b-4fb9-a59d-0b94c8c67bea_Method">
    <vt:lpwstr>Privileged</vt:lpwstr>
  </property>
  <property fmtid="{D5CDD505-2E9C-101B-9397-08002B2CF9AE}" pid="10" name="MSIP_Label_20773ee6-353b-4fb9-a59d-0b94c8c67bea_Name">
    <vt:lpwstr>No markings</vt:lpwstr>
  </property>
  <property fmtid="{D5CDD505-2E9C-101B-9397-08002B2CF9AE}" pid="11" name="MSIP_Label_20773ee6-353b-4fb9-a59d-0b94c8c67bea_SetDate">
    <vt:lpwstr>2023-05-23T10:32:29Z</vt:lpwstr>
  </property>
  <property fmtid="{D5CDD505-2E9C-101B-9397-08002B2CF9AE}" pid="12" name="MSIP_Label_20773ee6-353b-4fb9-a59d-0b94c8c67bea_SiteId">
    <vt:lpwstr>faa31b06-8ccc-48c9-867f-f7510dd11c02</vt:lpwstr>
  </property>
  <property fmtid="{D5CDD505-2E9C-101B-9397-08002B2CF9AE}" pid="13" name="TCSClassification">
    <vt:lpwstr>PUBLIC</vt:lpwstr>
  </property>
  <property fmtid="{D5CDD505-2E9C-101B-9397-08002B2CF9AE}" pid="14" name="TitusGUID">
    <vt:lpwstr>57c2526b-b672-4577-aa4a-5cdbb8a83d5a</vt:lpwstr>
  </property>
  <property fmtid="{D5CDD505-2E9C-101B-9397-08002B2CF9AE}" pid="15" name="VisualMarkings">
    <vt:lpwstr>None</vt:lpwstr>
  </property>
</Properties>
</file>