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16" r:id="rId2"/>
    <p:sldId id="1587" r:id="rId3"/>
    <p:sldId id="1714" r:id="rId4"/>
    <p:sldId id="1713" r:id="rId5"/>
  </p:sldIdLst>
  <p:sldSz cx="9144000" cy="6858000" type="screen4x3"/>
  <p:notesSz cx="6797675" cy="9926638"/>
  <p:custDataLst>
    <p:tags r:id="rId8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 Hanna" initials="KH" lastIdx="0" clrIdx="0">
    <p:extLst>
      <p:ext uri="{19B8F6BF-5375-455C-9EA6-DF929625EA0E}">
        <p15:presenceInfo xmlns:p15="http://schemas.microsoft.com/office/powerpoint/2012/main" userId="S-1-5-21-3637208745-3825800285-422149103-7243" providerId="AD"/>
      </p:ext>
    </p:extLst>
  </p:cmAuthor>
  <p:cmAuthor id="2" name="KIM Taegeun" initials="KT" lastIdx="1" clrIdx="1">
    <p:extLst>
      <p:ext uri="{19B8F6BF-5375-455C-9EA6-DF929625EA0E}">
        <p15:presenceInfo xmlns:p15="http://schemas.microsoft.com/office/powerpoint/2012/main" userId="S-1-5-21-3637208745-3825800285-422149103-163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8221" autoAdjust="0"/>
  </p:normalViewPr>
  <p:slideViewPr>
    <p:cSldViewPr>
      <p:cViewPr varScale="1">
        <p:scale>
          <a:sx n="108" d="100"/>
          <a:sy n="108" d="100"/>
        </p:scale>
        <p:origin x="166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18" d="100"/>
          <a:sy n="118" d="100"/>
        </p:scale>
        <p:origin x="1968" y="-17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8T13:56:23.08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4/16/2025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>
                <a:srgbClr val="990033"/>
              </a:buClr>
              <a:defRPr sz="2400"/>
            </a:lvl2pPr>
            <a:lvl3pPr>
              <a:buClr>
                <a:srgbClr val="990033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638132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Rule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01-06-2022</a:t>
            </a:r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E2034-B982-B20C-E085-239E8A5473A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3790125" y="6642100"/>
            <a:ext cx="1620837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H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WIPO FOR OFFICIAL USE ONLY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ko/sequenc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964" y="392667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 dirty="0">
                <a:solidFill>
                  <a:srgbClr val="70899B"/>
                </a:solidFill>
              </a:rPr>
              <a:t>2022년 7월 1일부 PCT </a:t>
            </a:r>
            <a:r>
              <a:rPr lang="en-US" sz="3400" b="1" dirty="0" err="1">
                <a:solidFill>
                  <a:srgbClr val="70899B"/>
                </a:solidFill>
              </a:rPr>
              <a:t>규칙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개정사항</a:t>
            </a:r>
            <a:endParaRPr lang="en-US" sz="3400" b="1" dirty="0">
              <a:solidFill>
                <a:srgbClr val="70899B"/>
              </a:solidFill>
            </a:endParaRPr>
          </a:p>
          <a:p>
            <a:pPr eaLnBrk="1" hangingPunct="1"/>
            <a:endParaRPr lang="en-US" sz="3600" dirty="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77" y="3553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799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224136"/>
          </a:xfrm>
        </p:spPr>
        <p:txBody>
          <a:bodyPr/>
          <a:lstStyle/>
          <a:p>
            <a:r>
              <a:rPr lang="en-US" dirty="0"/>
              <a:t>2022년 7월 1일부 PCT </a:t>
            </a:r>
            <a:r>
              <a:rPr lang="en-US" dirty="0" err="1"/>
              <a:t>규칙</a:t>
            </a:r>
            <a:r>
              <a:rPr lang="en-US" dirty="0"/>
              <a:t> </a:t>
            </a:r>
            <a:r>
              <a:rPr lang="en-US" dirty="0" err="1"/>
              <a:t>변경사항</a:t>
            </a:r>
            <a:r>
              <a:rPr lang="en-US" dirty="0"/>
              <a:t>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43" y="980728"/>
            <a:ext cx="8707347" cy="5616624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altLang="en-US" dirty="0"/>
              <a:t>PCT </a:t>
            </a:r>
            <a:r>
              <a:rPr lang="en-GB" altLang="en-US" dirty="0" err="1"/>
              <a:t>규칙</a:t>
            </a:r>
            <a:r>
              <a:rPr lang="en-GB" altLang="en-US" dirty="0"/>
              <a:t> 5, 12, 13의3, 19.4 및 49 </a:t>
            </a:r>
            <a:r>
              <a:rPr lang="en-GB" altLang="en-US" dirty="0" err="1"/>
              <a:t>개정</a:t>
            </a:r>
            <a:endParaRPr lang="en-GB" altLang="en-US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err="1"/>
              <a:t>서열목록에</a:t>
            </a:r>
            <a:r>
              <a:rPr lang="en-US" altLang="en-US" dirty="0"/>
              <a:t> </a:t>
            </a:r>
            <a:r>
              <a:rPr lang="en-US" altLang="en-US" dirty="0" err="1"/>
              <a:t>대한</a:t>
            </a:r>
            <a:r>
              <a:rPr lang="en-US" altLang="en-US" dirty="0"/>
              <a:t> </a:t>
            </a:r>
            <a:r>
              <a:rPr lang="en-US" altLang="en-US" dirty="0" err="1"/>
              <a:t>표준을</a:t>
            </a:r>
            <a:r>
              <a:rPr lang="en-US" altLang="en-US" dirty="0"/>
              <a:t> ST.25에서 ST.26으로 </a:t>
            </a:r>
            <a:r>
              <a:rPr lang="en-US" altLang="en-US" dirty="0" err="1"/>
              <a:t>대체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endParaRPr lang="en-US" altLang="en-US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 </a:t>
            </a:r>
            <a:r>
              <a:rPr lang="en-US" altLang="en-US" dirty="0" err="1"/>
              <a:t>부속서</a:t>
            </a:r>
            <a:r>
              <a:rPr lang="en-US" altLang="en-US" dirty="0"/>
              <a:t> </a:t>
            </a:r>
            <a:r>
              <a:rPr lang="en-US" altLang="en-US" dirty="0" err="1"/>
              <a:t>C의</a:t>
            </a:r>
            <a:r>
              <a:rPr lang="en-US" altLang="en-US" dirty="0"/>
              <a:t> </a:t>
            </a:r>
            <a:r>
              <a:rPr lang="en-US" altLang="en-US" dirty="0" err="1"/>
              <a:t>전면</a:t>
            </a:r>
            <a:r>
              <a:rPr lang="en-US" altLang="en-US" dirty="0"/>
              <a:t> </a:t>
            </a:r>
            <a:r>
              <a:rPr lang="en-US" altLang="en-US" dirty="0" err="1"/>
              <a:t>개정을</a:t>
            </a:r>
            <a:r>
              <a:rPr lang="en-US" altLang="en-US" dirty="0"/>
              <a:t> </a:t>
            </a:r>
            <a:r>
              <a:rPr lang="en-US" altLang="en-US" dirty="0" err="1"/>
              <a:t>포함해</a:t>
            </a:r>
            <a:r>
              <a:rPr lang="en-US" altLang="en-US" dirty="0"/>
              <a:t> </a:t>
            </a:r>
            <a:r>
              <a:rPr lang="en-US" altLang="en-US" dirty="0" err="1"/>
              <a:t>관련</a:t>
            </a:r>
            <a:r>
              <a:rPr lang="en-US" altLang="en-US" dirty="0"/>
              <a:t> </a:t>
            </a:r>
            <a:r>
              <a:rPr lang="en-US" altLang="en-US" dirty="0" err="1"/>
              <a:t>시행세칙</a:t>
            </a:r>
            <a:r>
              <a:rPr lang="en-US" altLang="en-US" dirty="0"/>
              <a:t> </a:t>
            </a:r>
            <a:r>
              <a:rPr lang="en-US" altLang="en-US" dirty="0" err="1"/>
              <a:t>개정</a:t>
            </a:r>
            <a:r>
              <a:rPr lang="en-US" altLang="en-US" dirty="0"/>
              <a:t>(WIPO </a:t>
            </a:r>
            <a:r>
              <a:rPr lang="en-US" altLang="en-US" dirty="0" err="1"/>
              <a:t>표준</a:t>
            </a:r>
            <a:r>
              <a:rPr lang="en-US" altLang="en-US" dirty="0"/>
              <a:t> ST.25 </a:t>
            </a:r>
            <a:r>
              <a:rPr lang="en-US" altLang="en-US" dirty="0" err="1"/>
              <a:t>대체</a:t>
            </a:r>
            <a:r>
              <a:rPr lang="en-US" altLang="en-US" dirty="0"/>
              <a:t>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 </a:t>
            </a:r>
            <a:r>
              <a:rPr lang="en-US" altLang="en-US" dirty="0" err="1"/>
              <a:t>모든</a:t>
            </a:r>
            <a:r>
              <a:rPr lang="en-US" altLang="en-US" dirty="0"/>
              <a:t> </a:t>
            </a:r>
            <a:r>
              <a:rPr lang="en-US" altLang="en-US" dirty="0" err="1"/>
              <a:t>서열목록은</a:t>
            </a:r>
            <a:r>
              <a:rPr lang="en-US" altLang="en-US" dirty="0"/>
              <a:t> </a:t>
            </a:r>
            <a:r>
              <a:rPr lang="en-US" altLang="en-US" dirty="0" err="1"/>
              <a:t>반드시</a:t>
            </a:r>
            <a:r>
              <a:rPr lang="en-US" altLang="en-US" dirty="0"/>
              <a:t> XML </a:t>
            </a:r>
            <a:r>
              <a:rPr lang="en-US" altLang="en-US" dirty="0" err="1"/>
              <a:t>형식으로</a:t>
            </a:r>
            <a:r>
              <a:rPr lang="en-US" altLang="en-US" dirty="0"/>
              <a:t> </a:t>
            </a:r>
            <a:r>
              <a:rPr lang="en-US" altLang="en-US" dirty="0" err="1"/>
              <a:t>제출</a:t>
            </a:r>
            <a:endParaRPr lang="en-US" altLang="en-US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 </a:t>
            </a:r>
            <a:r>
              <a:rPr lang="en-US" altLang="en-US" dirty="0" err="1"/>
              <a:t>이제</a:t>
            </a:r>
            <a:r>
              <a:rPr lang="en-US" altLang="en-US" dirty="0"/>
              <a:t> </a:t>
            </a:r>
            <a:r>
              <a:rPr lang="en-US" altLang="en-US" dirty="0" err="1"/>
              <a:t>언어</a:t>
            </a:r>
            <a:r>
              <a:rPr lang="ko-KR" altLang="en-US"/>
              <a:t>의존적</a:t>
            </a:r>
            <a:r>
              <a:rPr lang="en-US" altLang="en-US" dirty="0"/>
              <a:t> </a:t>
            </a:r>
            <a:r>
              <a:rPr lang="en-US" altLang="en-US" dirty="0" err="1"/>
              <a:t>자유텍스트는</a:t>
            </a:r>
            <a:r>
              <a:rPr lang="en-US" altLang="en-US" dirty="0"/>
              <a:t> </a:t>
            </a:r>
            <a:r>
              <a:rPr lang="en-US" altLang="en-US" dirty="0" err="1"/>
              <a:t>발명의</a:t>
            </a:r>
            <a:r>
              <a:rPr lang="en-US" altLang="en-US" dirty="0"/>
              <a:t> </a:t>
            </a:r>
            <a:r>
              <a:rPr lang="en-US" altLang="en-US" dirty="0" err="1"/>
              <a:t>설명의</a:t>
            </a:r>
            <a:r>
              <a:rPr lang="en-US" altLang="en-US" dirty="0"/>
              <a:t> </a:t>
            </a:r>
            <a:r>
              <a:rPr lang="en-US" altLang="en-US" dirty="0" err="1"/>
              <a:t>주요</a:t>
            </a:r>
            <a:r>
              <a:rPr lang="en-US" altLang="en-US" dirty="0"/>
              <a:t> </a:t>
            </a:r>
            <a:r>
              <a:rPr lang="en-US" altLang="en-US" dirty="0" err="1"/>
              <a:t>부분에서</a:t>
            </a:r>
            <a:r>
              <a:rPr lang="en-US" altLang="en-US" dirty="0"/>
              <a:t> </a:t>
            </a:r>
            <a:r>
              <a:rPr lang="en-US" altLang="en-US" dirty="0" err="1"/>
              <a:t>반복</a:t>
            </a:r>
            <a:r>
              <a:rPr lang="en-US" altLang="en-US" dirty="0"/>
              <a:t> </a:t>
            </a:r>
            <a:r>
              <a:rPr lang="en-US" altLang="en-US" dirty="0" err="1"/>
              <a:t>불필요</a:t>
            </a:r>
            <a:endParaRPr lang="en-US" altLang="en-US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/>
              <a:t> </a:t>
            </a:r>
            <a:r>
              <a:rPr lang="en-US" altLang="en-US" dirty="0" err="1"/>
              <a:t>자유텍스트는</a:t>
            </a:r>
            <a:r>
              <a:rPr lang="en-US" altLang="en-US" dirty="0"/>
              <a:t> 둘 </a:t>
            </a:r>
            <a:r>
              <a:rPr lang="en-US" altLang="en-US" dirty="0" err="1"/>
              <a:t>이상의</a:t>
            </a:r>
            <a:r>
              <a:rPr lang="en-US" altLang="en-US" dirty="0"/>
              <a:t> </a:t>
            </a:r>
            <a:r>
              <a:rPr lang="en-US" altLang="en-US" dirty="0" err="1"/>
              <a:t>언어로</a:t>
            </a:r>
            <a:r>
              <a:rPr lang="en-US" altLang="en-US" dirty="0"/>
              <a:t> </a:t>
            </a:r>
            <a:r>
              <a:rPr lang="en-US" altLang="en-US" dirty="0" err="1"/>
              <a:t>제출</a:t>
            </a:r>
            <a:r>
              <a:rPr lang="en-US" altLang="en-US" dirty="0"/>
              <a:t> </a:t>
            </a:r>
            <a:r>
              <a:rPr lang="en-US" altLang="en-US" dirty="0" err="1"/>
              <a:t>가능</a:t>
            </a:r>
            <a:endParaRPr lang="en-US" altLang="en-US" dirty="0"/>
          </a:p>
          <a:p>
            <a:pPr lvl="1"/>
            <a:r>
              <a:rPr lang="en-GB" dirty="0"/>
              <a:t> 각 </a:t>
            </a:r>
            <a:r>
              <a:rPr lang="en-GB" dirty="0" err="1"/>
              <a:t>서열에</a:t>
            </a:r>
            <a:r>
              <a:rPr lang="en-GB" dirty="0"/>
              <a:t> </a:t>
            </a:r>
            <a:r>
              <a:rPr lang="en-GB" dirty="0" err="1"/>
              <a:t>대해</a:t>
            </a:r>
            <a:r>
              <a:rPr lang="en-GB" dirty="0"/>
              <a:t> </a:t>
            </a:r>
            <a:r>
              <a:rPr lang="en-GB" dirty="0" err="1"/>
              <a:t>필수</a:t>
            </a:r>
            <a:r>
              <a:rPr lang="en-GB" dirty="0"/>
              <a:t> </a:t>
            </a:r>
            <a:r>
              <a:rPr lang="en-GB" dirty="0" err="1"/>
              <a:t>한정자</a:t>
            </a:r>
            <a:r>
              <a:rPr lang="en-GB" dirty="0"/>
              <a:t> 값 </a:t>
            </a:r>
            <a:r>
              <a:rPr lang="en-GB" dirty="0" err="1"/>
              <a:t>추가</a:t>
            </a:r>
            <a:endParaRPr lang="en-GB" dirty="0"/>
          </a:p>
          <a:p>
            <a:pPr lvl="1"/>
            <a:r>
              <a:rPr lang="en-GB" dirty="0"/>
              <a:t> ST.26에 </a:t>
            </a:r>
            <a:r>
              <a:rPr lang="en-GB" dirty="0" err="1"/>
              <a:t>따라</a:t>
            </a:r>
            <a:r>
              <a:rPr lang="en-GB" dirty="0"/>
              <a:t> 더 </a:t>
            </a:r>
            <a:r>
              <a:rPr lang="en-GB" dirty="0" err="1"/>
              <a:t>많은</a:t>
            </a:r>
            <a:r>
              <a:rPr lang="en-GB" dirty="0"/>
              <a:t> </a:t>
            </a:r>
            <a:r>
              <a:rPr lang="en-GB" dirty="0" err="1"/>
              <a:t>서열</a:t>
            </a:r>
            <a:r>
              <a:rPr lang="en-GB" dirty="0"/>
              <a:t> </a:t>
            </a:r>
            <a:r>
              <a:rPr lang="en-GB" dirty="0" err="1"/>
              <a:t>유형이</a:t>
            </a:r>
            <a:r>
              <a:rPr lang="en-GB" dirty="0"/>
              <a:t> </a:t>
            </a:r>
            <a:r>
              <a:rPr lang="en-GB" dirty="0" err="1"/>
              <a:t>포함되도록</a:t>
            </a:r>
            <a:r>
              <a:rPr lang="en-GB" dirty="0"/>
              <a:t> </a:t>
            </a:r>
            <a:r>
              <a:rPr lang="en-GB" dirty="0" err="1"/>
              <a:t>요구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07004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512168"/>
          </a:xfrm>
        </p:spPr>
        <p:txBody>
          <a:bodyPr/>
          <a:lstStyle/>
          <a:p>
            <a:r>
              <a:rPr lang="en-US" dirty="0"/>
              <a:t>2022년 7월 1일부 PCT </a:t>
            </a:r>
            <a:r>
              <a:rPr lang="en-US" dirty="0" err="1"/>
              <a:t>규칙</a:t>
            </a:r>
            <a:r>
              <a:rPr lang="en-US" dirty="0"/>
              <a:t> </a:t>
            </a:r>
            <a:r>
              <a:rPr lang="en-US" dirty="0" err="1"/>
              <a:t>변경사항</a:t>
            </a:r>
            <a:r>
              <a:rPr lang="en-US" dirty="0"/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49" y="1239035"/>
            <a:ext cx="8635339" cy="4926269"/>
          </a:xfrm>
        </p:spPr>
        <p:txBody>
          <a:bodyPr/>
          <a:lstStyle/>
          <a:p>
            <a:r>
              <a:rPr lang="en-GB" altLang="en-US"/>
              <a:t>PCT 규칙 5, 12, 13의3, 19.4 및 49 개정(계속)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/>
              <a:t>자유텍스트</a:t>
            </a:r>
            <a:r>
              <a:rPr lang="ko-KR" altLang="en-US"/>
              <a:t>의 언어 </a:t>
            </a:r>
            <a:r>
              <a:rPr lang="en-US" altLang="en-US"/>
              <a:t>또는 </a:t>
            </a:r>
            <a:r>
              <a:rPr lang="ko-KR" altLang="en-US"/>
              <a:t>국제출원의 </a:t>
            </a:r>
            <a:r>
              <a:rPr lang="en-US" altLang="en-US"/>
              <a:t>전자적 </a:t>
            </a:r>
            <a:r>
              <a:rPr lang="ko-KR" altLang="en-US"/>
              <a:t>포맷이 </a:t>
            </a:r>
            <a:r>
              <a:rPr lang="en-US" altLang="en-US"/>
              <a:t>수리관청에서 인정되지 않는 경우, 해당 출원은 RO/IB로 송부</a:t>
            </a:r>
          </a:p>
          <a:p>
            <a:r>
              <a:rPr lang="en-US" dirty="0"/>
              <a:t>WIPO Sequence </a:t>
            </a:r>
            <a:r>
              <a:rPr lang="en-US" dirty="0" err="1"/>
              <a:t>데스크톱</a:t>
            </a:r>
            <a:r>
              <a:rPr lang="en-US" dirty="0"/>
              <a:t> </a:t>
            </a:r>
            <a:r>
              <a:rPr lang="en-US" dirty="0" err="1"/>
              <a:t>도구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/>
          </a:p>
          <a:p>
            <a:pPr lvl="1"/>
            <a:r>
              <a:rPr lang="en-US" sz="2200" dirty="0" err="1"/>
              <a:t>출원인은</a:t>
            </a:r>
            <a:r>
              <a:rPr lang="en-US" sz="2200" dirty="0"/>
              <a:t> </a:t>
            </a:r>
            <a:r>
              <a:rPr lang="en-US" sz="2200" dirty="0" err="1"/>
              <a:t>표준에</a:t>
            </a:r>
            <a:r>
              <a:rPr lang="en-US" sz="2200" dirty="0"/>
              <a:t> </a:t>
            </a:r>
            <a:r>
              <a:rPr lang="en-US" sz="2200" dirty="0" err="1"/>
              <a:t>따른</a:t>
            </a:r>
            <a:r>
              <a:rPr lang="en-US" sz="2200" dirty="0"/>
              <a:t> </a:t>
            </a:r>
            <a:r>
              <a:rPr lang="en-US" sz="2200" dirty="0" err="1"/>
              <a:t>서열목록</a:t>
            </a:r>
            <a:r>
              <a:rPr lang="en-US" sz="2200" dirty="0"/>
              <a:t> </a:t>
            </a:r>
            <a:r>
              <a:rPr lang="en-US" sz="2200" dirty="0" err="1"/>
              <a:t>작성이</a:t>
            </a:r>
            <a:r>
              <a:rPr lang="en-US" sz="2200" dirty="0"/>
              <a:t> </a:t>
            </a:r>
            <a:r>
              <a:rPr lang="en-US" sz="2200" dirty="0" err="1"/>
              <a:t>가능</a:t>
            </a:r>
            <a:endParaRPr lang="en-US" sz="2200" dirty="0"/>
          </a:p>
          <a:p>
            <a:pPr lvl="1"/>
            <a:r>
              <a:rPr lang="en-US" sz="2200" dirty="0" err="1"/>
              <a:t>다음</a:t>
            </a:r>
            <a:r>
              <a:rPr lang="en-US" sz="2200" dirty="0"/>
              <a:t> </a:t>
            </a:r>
            <a:r>
              <a:rPr lang="en-US" sz="2200" dirty="0" err="1"/>
              <a:t>웹페이지에서</a:t>
            </a:r>
            <a:r>
              <a:rPr lang="en-US" sz="2200" dirty="0"/>
              <a:t> </a:t>
            </a:r>
            <a:r>
              <a:rPr lang="en-US" sz="2200" dirty="0" err="1"/>
              <a:t>다운로드</a:t>
            </a:r>
            <a:r>
              <a:rPr lang="en-US" sz="2200" dirty="0"/>
              <a:t> 가능</a:t>
            </a:r>
            <a:r>
              <a:rPr lang="en-US" sz="2200" dirty="0">
                <a:hlinkClick r:id="rId3"/>
              </a:rPr>
              <a:t>https://www.wipo.int/standards/ko/sequence/index.html</a:t>
            </a:r>
            <a:r>
              <a:rPr lang="en-US" sz="2200" dirty="0"/>
              <a:t> </a:t>
            </a:r>
          </a:p>
          <a:p>
            <a:r>
              <a:rPr lang="en-US" altLang="en-US" dirty="0" err="1"/>
              <a:t>개정된</a:t>
            </a:r>
            <a:r>
              <a:rPr lang="en-US" altLang="en-US" dirty="0"/>
              <a:t> </a:t>
            </a:r>
            <a:r>
              <a:rPr lang="en-US" altLang="en-US" dirty="0" err="1"/>
              <a:t>규칙은</a:t>
            </a:r>
            <a:r>
              <a:rPr lang="en-US" altLang="en-US" dirty="0"/>
              <a:t> 2022년 7월 1일 </a:t>
            </a:r>
            <a:r>
              <a:rPr lang="en-US" altLang="en-US" dirty="0" err="1"/>
              <a:t>이후에</a:t>
            </a:r>
            <a:r>
              <a:rPr lang="en-US" altLang="en-US" dirty="0"/>
              <a:t> </a:t>
            </a:r>
            <a:r>
              <a:rPr lang="en-US" altLang="en-US" dirty="0" err="1"/>
              <a:t>제출되는</a:t>
            </a:r>
            <a:r>
              <a:rPr lang="en-US" altLang="en-US" dirty="0"/>
              <a:t> </a:t>
            </a:r>
            <a:r>
              <a:rPr lang="en-US" altLang="en-US" dirty="0" err="1"/>
              <a:t>국제출원에</a:t>
            </a:r>
            <a:r>
              <a:rPr lang="en-US" altLang="en-US" dirty="0"/>
              <a:t> </a:t>
            </a:r>
            <a:r>
              <a:rPr lang="en-US" altLang="en-US" dirty="0" err="1"/>
              <a:t>적용</a:t>
            </a:r>
            <a:endParaRPr lang="en-US" altLang="en-US" dirty="0"/>
          </a:p>
          <a:p>
            <a:r>
              <a:rPr lang="en-US" altLang="en-US" dirty="0"/>
              <a:t>새 </a:t>
            </a:r>
            <a:r>
              <a:rPr lang="en-US" altLang="en-US" dirty="0" err="1"/>
              <a:t>표준은</a:t>
            </a:r>
            <a:r>
              <a:rPr lang="en-US" altLang="en-US" dirty="0"/>
              <a:t> 동 </a:t>
            </a:r>
            <a:r>
              <a:rPr lang="en-US" altLang="en-US" dirty="0" err="1"/>
              <a:t>일자로</a:t>
            </a:r>
            <a:r>
              <a:rPr lang="en-US" altLang="en-US" dirty="0"/>
              <a:t> </a:t>
            </a:r>
            <a:r>
              <a:rPr lang="en-US" altLang="en-US" dirty="0" err="1"/>
              <a:t>국내출원에도</a:t>
            </a:r>
            <a:r>
              <a:rPr lang="en-US" altLang="en-US" dirty="0"/>
              <a:t> </a:t>
            </a:r>
            <a:r>
              <a:rPr lang="en-US" altLang="en-US" dirty="0" err="1"/>
              <a:t>적용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8695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7" y="0"/>
            <a:ext cx="8507288" cy="1512168"/>
          </a:xfrm>
        </p:spPr>
        <p:txBody>
          <a:bodyPr/>
          <a:lstStyle/>
          <a:p>
            <a:r>
              <a:rPr lang="en-US" dirty="0"/>
              <a:t>2022년 7월 1일부 PCT </a:t>
            </a:r>
            <a:r>
              <a:rPr lang="en-US" dirty="0" err="1"/>
              <a:t>규칙</a:t>
            </a:r>
            <a:r>
              <a:rPr lang="en-US" dirty="0"/>
              <a:t> </a:t>
            </a:r>
            <a:r>
              <a:rPr lang="en-US" dirty="0" err="1"/>
              <a:t>변경사항</a:t>
            </a:r>
            <a:r>
              <a:rPr lang="en-US" dirty="0"/>
              <a:t>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7" y="1628800"/>
            <a:ext cx="8336406" cy="4320480"/>
          </a:xfrm>
        </p:spPr>
        <p:txBody>
          <a:bodyPr/>
          <a:lstStyle/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200" dirty="0"/>
              <a:t>PCT </a:t>
            </a:r>
            <a:r>
              <a:rPr lang="en-US" altLang="en-US" sz="2200" dirty="0" err="1"/>
              <a:t>규칙</a:t>
            </a:r>
            <a:r>
              <a:rPr lang="en-US" altLang="en-US" sz="2200" dirty="0"/>
              <a:t> 82의4 </a:t>
            </a:r>
            <a:r>
              <a:rPr lang="en-US" altLang="en-US" sz="2200" dirty="0" err="1"/>
              <a:t>개정</a:t>
            </a:r>
            <a:endParaRPr lang="en-US" altLang="en-US" sz="2200" i="1" dirty="0"/>
          </a:p>
          <a:p>
            <a:pPr marL="685800" marR="0" lvl="2" indent="-2857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Tx/>
              <a:buFont typeface="Wingdings" pitchFamily="2" charset="2"/>
              <a:buChar char="q"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비상사태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항목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중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하나로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“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유행병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(Epidemic)”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추가</a:t>
            </a:r>
            <a:endParaRPr lang="en-US" altLang="en-US" sz="1600" i="1" dirty="0"/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200" dirty="0" err="1"/>
              <a:t>관청은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규칙</a:t>
            </a:r>
            <a:r>
              <a:rPr lang="en-US" altLang="en-US" sz="2200" dirty="0"/>
              <a:t> 82의4.1에 </a:t>
            </a:r>
            <a:r>
              <a:rPr lang="en-US" altLang="en-US" sz="2200" dirty="0" err="1"/>
              <a:t>따른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기간지연에</a:t>
            </a:r>
            <a:r>
              <a:rPr lang="en-US" altLang="en-US" sz="2200" dirty="0"/>
              <a:t> </a:t>
            </a:r>
            <a:r>
              <a:rPr lang="en-US" altLang="en-US" sz="2200" dirty="0" err="1"/>
              <a:t>대한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책임면제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요청이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있을</a:t>
            </a:r>
            <a:r>
              <a:rPr lang="en-US" altLang="en-US" sz="2200" dirty="0"/>
              <a:t> 시 </a:t>
            </a:r>
            <a:r>
              <a:rPr lang="en-US" altLang="en-US" sz="2200" dirty="0" err="1"/>
              <a:t>증거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제출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요건</a:t>
            </a:r>
            <a:r>
              <a:rPr lang="en-US" altLang="en-US" sz="2200" dirty="0"/>
              <a:t> </a:t>
            </a:r>
            <a:r>
              <a:rPr lang="en-US" altLang="en-US" sz="2200" dirty="0" err="1"/>
              <a:t>면제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가능</a:t>
            </a:r>
            <a:endParaRPr lang="en-US" altLang="en-US" sz="2200" dirty="0"/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200" dirty="0" err="1"/>
              <a:t>관청은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일반적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장애</a:t>
            </a:r>
            <a:r>
              <a:rPr lang="en-US" altLang="en-US" sz="2200" dirty="0"/>
              <a:t>(disruption) </a:t>
            </a:r>
            <a:r>
              <a:rPr lang="en-US" altLang="en-US" sz="2200" dirty="0" err="1"/>
              <a:t>상황과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관련하여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기한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연장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기간</a:t>
            </a:r>
            <a:r>
              <a:rPr lang="en-US" altLang="en-US" sz="2200" dirty="0"/>
              <a:t> </a:t>
            </a:r>
            <a:r>
              <a:rPr lang="en-US" altLang="en-US" sz="2200" dirty="0" err="1"/>
              <a:t>마련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가능</a:t>
            </a:r>
            <a:endParaRPr lang="en-US" altLang="en-US" sz="2200" i="1" dirty="0"/>
          </a:p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200" dirty="0" err="1"/>
              <a:t>개정된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규칙은</a:t>
            </a:r>
            <a:r>
              <a:rPr lang="en-US" altLang="en-US" sz="2200" dirty="0"/>
              <a:t> PCT </a:t>
            </a:r>
            <a:r>
              <a:rPr lang="en-US" altLang="en-US" sz="2200" dirty="0" err="1"/>
              <a:t>규칙에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규정된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기한으로</a:t>
            </a:r>
            <a:r>
              <a:rPr lang="en-US" altLang="en-US" sz="2200" dirty="0"/>
              <a:t> 2022년 7월 1일 </a:t>
            </a:r>
            <a:r>
              <a:rPr lang="en-US" altLang="en-US" sz="2200" dirty="0" err="1"/>
              <a:t>이후에</a:t>
            </a:r>
            <a:r>
              <a:rPr lang="en-US" altLang="en-US" sz="2200" dirty="0"/>
              <a:t> </a:t>
            </a:r>
            <a:r>
              <a:rPr lang="en-US" altLang="en-US" sz="2200" dirty="0" err="1"/>
              <a:t>만료되는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것에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적용</a:t>
            </a:r>
            <a:endParaRPr lang="en-US" altLang="en-US" sz="2200" dirty="0"/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971269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285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PCT POT EN draft rev2</vt:lpstr>
      <vt:lpstr>PowerPoint Presentation</vt:lpstr>
      <vt:lpstr>2022년 7월 1일부 PCT 규칙 변경사항(1)</vt:lpstr>
      <vt:lpstr>2022년 7월 1일부 PCT 규칙 변경사항(2)</vt:lpstr>
      <vt:lpstr>2022년 7월 1일부 PCT 규칙 변경사항(3)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2022년 7월 1일부 PCT 규칙 개정사항</dc:title>
  <dc:creator>WIPO</dc:creator>
  <cp:keywords>PUBLIC</cp:keywords>
  <cp:lastModifiedBy>JULLIARD Corinne</cp:lastModifiedBy>
  <cp:revision>167</cp:revision>
  <dcterms:created xsi:type="dcterms:W3CDTF">2020-07-15T13:26:41Z</dcterms:created>
  <dcterms:modified xsi:type="dcterms:W3CDTF">2025-04-16T06:28:35Z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TCSClassification">
    <vt:lpwstr>PUBLIC</vt:lpwstr>
  </property>
  <property fmtid="{D5CDD505-2E9C-101B-9397-08002B2CF9AE}" pid="6" name="TitusGUID">
    <vt:lpwstr>b61158f8-4f44-4f2c-ada0-cf053122b0e1</vt:lpwstr>
  </property>
  <property fmtid="{D5CDD505-2E9C-101B-9397-08002B2CF9AE}" pid="7" name="VisualMarkings">
    <vt:lpwstr>Footer</vt:lpwstr>
  </property>
  <property fmtid="{D5CDD505-2E9C-101B-9397-08002B2CF9AE}" pid="8" name="MSIP_Label_bfc084f7-b690-4c43-8ee6-d475b6d3461d_Enabled">
    <vt:lpwstr>true</vt:lpwstr>
  </property>
  <property fmtid="{D5CDD505-2E9C-101B-9397-08002B2CF9AE}" pid="9" name="MSIP_Label_bfc084f7-b690-4c43-8ee6-d475b6d3461d_SetDate">
    <vt:lpwstr>2025-04-16T06:28:17Z</vt:lpwstr>
  </property>
  <property fmtid="{D5CDD505-2E9C-101B-9397-08002B2CF9AE}" pid="10" name="MSIP_Label_bfc084f7-b690-4c43-8ee6-d475b6d3461d_Method">
    <vt:lpwstr>Standard</vt:lpwstr>
  </property>
  <property fmtid="{D5CDD505-2E9C-101B-9397-08002B2CF9AE}" pid="11" name="MSIP_Label_bfc084f7-b690-4c43-8ee6-d475b6d3461d_Name">
    <vt:lpwstr>FOR OFFICIAL USE ONLY</vt:lpwstr>
  </property>
  <property fmtid="{D5CDD505-2E9C-101B-9397-08002B2CF9AE}" pid="12" name="MSIP_Label_bfc084f7-b690-4c43-8ee6-d475b6d3461d_SiteId">
    <vt:lpwstr>faa31b06-8ccc-48c9-867f-f7510dd11c02</vt:lpwstr>
  </property>
  <property fmtid="{D5CDD505-2E9C-101B-9397-08002B2CF9AE}" pid="13" name="MSIP_Label_bfc084f7-b690-4c43-8ee6-d475b6d3461d_ActionId">
    <vt:lpwstr>d4de59dc-9d1b-4685-9695-d22777ec5cd5</vt:lpwstr>
  </property>
  <property fmtid="{D5CDD505-2E9C-101B-9397-08002B2CF9AE}" pid="14" name="MSIP_Label_bfc084f7-b690-4c43-8ee6-d475b6d3461d_ContentBits">
    <vt:lpwstr>2</vt:lpwstr>
  </property>
  <property fmtid="{D5CDD505-2E9C-101B-9397-08002B2CF9AE}" pid="15" name="MSIP_Label_bfc084f7-b690-4c43-8ee6-d475b6d3461d_Tag">
    <vt:lpwstr>10, 3, 0, 1</vt:lpwstr>
  </property>
  <property fmtid="{D5CDD505-2E9C-101B-9397-08002B2CF9AE}" pid="16" name="ClassificationContentMarkingFooterLocations">
    <vt:lpwstr>PCT POT EN draft rev2:3</vt:lpwstr>
  </property>
  <property fmtid="{D5CDD505-2E9C-101B-9397-08002B2CF9AE}" pid="17" name="ClassificationContentMarkingFooterText">
    <vt:lpwstr>WIPO FOR OFFICIAL USE ONLY </vt:lpwstr>
  </property>
</Properties>
</file>