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54" r:id="rId2"/>
    <p:sldId id="258" r:id="rId3"/>
    <p:sldId id="827" r:id="rId4"/>
    <p:sldId id="289" r:id="rId5"/>
    <p:sldId id="828" r:id="rId6"/>
    <p:sldId id="259" r:id="rId7"/>
    <p:sldId id="261" r:id="rId8"/>
    <p:sldId id="291" r:id="rId9"/>
    <p:sldId id="288" r:id="rId10"/>
    <p:sldId id="294" r:id="rId11"/>
    <p:sldId id="290" r:id="rId12"/>
    <p:sldId id="547" r:id="rId13"/>
    <p:sldId id="825" r:id="rId14"/>
  </p:sldIdLst>
  <p:sldSz cx="9144000" cy="6858000" type="screen4x3"/>
  <p:notesSz cx="7099300" cy="10234613"/>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29">
          <p15:clr>
            <a:srgbClr val="A4A3A4"/>
          </p15:clr>
        </p15:guide>
        <p15:guide id="2" pos="5103">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RI Mineko" initials="MM" lastIdx="1" clrIdx="0">
    <p:extLst>
      <p:ext uri="{19B8F6BF-5375-455C-9EA6-DF929625EA0E}">
        <p15:presenceInfo xmlns:p15="http://schemas.microsoft.com/office/powerpoint/2012/main" userId="S-1-5-21-3637208745-3825800285-422149103-7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99B"/>
    <a:srgbClr val="008000"/>
    <a:srgbClr val="9D0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624" autoAdjust="0"/>
  </p:normalViewPr>
  <p:slideViewPr>
    <p:cSldViewPr>
      <p:cViewPr varScale="1">
        <p:scale>
          <a:sx n="69" d="100"/>
          <a:sy n="69" d="100"/>
        </p:scale>
        <p:origin x="1296" y="32"/>
      </p:cViewPr>
      <p:guideLst>
        <p:guide orient="horz" pos="3929"/>
        <p:guide pos="5103"/>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7264"/>
    </p:cViewPr>
  </p:sorterViewPr>
  <p:notesViewPr>
    <p:cSldViewPr showGuides="1">
      <p:cViewPr varScale="1">
        <p:scale>
          <a:sx n="51" d="100"/>
          <a:sy n="51" d="100"/>
        </p:scale>
        <p:origin x="-2958"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4" tIns="47418" rIns="94834" bIns="47418"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4021295"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4" tIns="47418" rIns="94834" bIns="47418"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4" tIns="47418" rIns="94834" bIns="474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4" tIns="47418" rIns="94834" bIns="47418"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4021295"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4" tIns="47418" rIns="94834" bIns="47418"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104812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dirty="0"/>
          </a:p>
        </p:txBody>
      </p:sp>
    </p:spTree>
    <p:extLst>
      <p:ext uri="{BB962C8B-B14F-4D97-AF65-F5344CB8AC3E}">
        <p14:creationId xmlns:p14="http://schemas.microsoft.com/office/powerpoint/2010/main" val="170095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dirty="0"/>
          </a:p>
        </p:txBody>
      </p:sp>
    </p:spTree>
    <p:extLst>
      <p:ext uri="{BB962C8B-B14F-4D97-AF65-F5344CB8AC3E}">
        <p14:creationId xmlns:p14="http://schemas.microsoft.com/office/powerpoint/2010/main" val="240701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a:p>
        </p:txBody>
      </p:sp>
    </p:spTree>
    <p:extLst>
      <p:ext uri="{BB962C8B-B14F-4D97-AF65-F5344CB8AC3E}">
        <p14:creationId xmlns:p14="http://schemas.microsoft.com/office/powerpoint/2010/main" val="177755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8</a:t>
            </a:fld>
            <a:endParaRPr lang="en-US"/>
          </a:p>
        </p:txBody>
      </p:sp>
    </p:spTree>
    <p:extLst>
      <p:ext uri="{BB962C8B-B14F-4D97-AF65-F5344CB8AC3E}">
        <p14:creationId xmlns:p14="http://schemas.microsoft.com/office/powerpoint/2010/main" val="225166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a:p>
        </p:txBody>
      </p:sp>
    </p:spTree>
    <p:extLst>
      <p:ext uri="{BB962C8B-B14F-4D97-AF65-F5344CB8AC3E}">
        <p14:creationId xmlns:p14="http://schemas.microsoft.com/office/powerpoint/2010/main" val="142709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429143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a:t>
            </a:fld>
            <a:endParaRPr lang="en-US"/>
          </a:p>
        </p:txBody>
      </p:sp>
    </p:spTree>
    <p:extLst>
      <p:ext uri="{BB962C8B-B14F-4D97-AF65-F5344CB8AC3E}">
        <p14:creationId xmlns:p14="http://schemas.microsoft.com/office/powerpoint/2010/main" val="270047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sz="2800">
                <a:solidFill>
                  <a:srgbClr val="70899B"/>
                </a:solidFill>
              </a:defRPr>
            </a:lvl1pPr>
          </a:lstStyle>
          <a:p>
            <a:pPr lvl="0"/>
            <a:r>
              <a:rPr lang="en-US" noProof="0"/>
              <a:t>Click to edit Master title style</a:t>
            </a:r>
            <a:endParaRPr lang="en-US" noProof="0" dirty="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a:t>Click to edit Master subtitle style</a:t>
            </a:r>
          </a:p>
        </p:txBody>
      </p:sp>
      <p:sp>
        <p:nvSpPr>
          <p:cNvPr id="2" name="TextBox 1"/>
          <p:cNvSpPr txBox="1"/>
          <p:nvPr userDrawn="1"/>
        </p:nvSpPr>
        <p:spPr>
          <a:xfrm>
            <a:off x="5684400" y="1818000"/>
            <a:ext cx="1695912" cy="403200"/>
          </a:xfrm>
          <a:prstGeom prst="rect">
            <a:avLst/>
          </a:prstGeom>
          <a:noFill/>
        </p:spPr>
        <p:txBody>
          <a:bodyPr wrap="none" rtlCol="0">
            <a:noAutofit/>
          </a:bodyPr>
          <a:lstStyle/>
          <a:p>
            <a:r>
              <a:rPr lang="fr-CH" sz="1200" b="1" dirty="0">
                <a:solidFill>
                  <a:srgbClr val="9D0A2B"/>
                </a:solidFill>
              </a:rPr>
              <a:t>The International </a:t>
            </a:r>
            <a:br>
              <a:rPr lang="fr-CH" sz="1200" b="1" dirty="0">
                <a:solidFill>
                  <a:srgbClr val="9D0A2B"/>
                </a:solidFill>
              </a:rPr>
            </a:br>
            <a:r>
              <a:rPr lang="fr-CH" sz="1200" b="1" dirty="0">
                <a:solidFill>
                  <a:srgbClr val="9D0A2B"/>
                </a:solidFill>
              </a:rPr>
              <a:t>Patent System</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899B"/>
                </a:solidFill>
              </a:defRPr>
            </a:lvl1pPr>
          </a:lstStyle>
          <a:p>
            <a:r>
              <a:rPr lang="en-US"/>
              <a:t>Click to edit Master title style</a:t>
            </a:r>
            <a:endParaRPr lang="fr-CH" dirty="0"/>
          </a:p>
        </p:txBody>
      </p:sp>
      <p:sp>
        <p:nvSpPr>
          <p:cNvPr id="3" name="Content Placeholder 2"/>
          <p:cNvSpPr>
            <a:spLocks noGrp="1"/>
          </p:cNvSpPr>
          <p:nvPr>
            <p:ph idx="1"/>
          </p:nvPr>
        </p:nvSpPr>
        <p:spPr/>
        <p:txBody>
          <a:bodyPr/>
          <a:lstStyle>
            <a:lvl1pPr marL="342900" indent="-342900">
              <a:buClr>
                <a:srgbClr val="9D0A2B"/>
              </a:buClr>
              <a:buSzPct val="150000"/>
              <a:buFont typeface="Arial" pitchFamily="34" charset="0"/>
              <a:buChar char="■"/>
              <a:defRPr/>
            </a:lvl1pPr>
            <a:lvl2pPr marL="742950" indent="-285750">
              <a:buClr>
                <a:srgbClr val="9D0A2B"/>
              </a:buClr>
              <a:buSzPct val="100000"/>
              <a:buFont typeface="Wingdings" pitchFamily="2" charset="2"/>
              <a:buChar char="q"/>
              <a:defRPr/>
            </a:lvl2pPr>
            <a:lvl3pPr marL="1143000" indent="-228600">
              <a:buClr>
                <a:srgbClr val="9D0A2B"/>
              </a:buClr>
              <a:buSzPct val="100000"/>
              <a:buFont typeface="Wingdings" pitchFamily="2" charset="2"/>
              <a:buChar char="§"/>
              <a:defRPr/>
            </a:lvl3pPr>
            <a:lvl4pPr marL="1600200" indent="-228600">
              <a:buClr>
                <a:srgbClr val="9D0A2B"/>
              </a:buClr>
              <a:buSzPct val="150000"/>
              <a:buFont typeface="Arial" pitchFamily="34" charset="0"/>
              <a:buChar char="■"/>
              <a:defRPr/>
            </a:lvl4pPr>
            <a:lvl5pPr marL="2057400" indent="-228600">
              <a:buClr>
                <a:srgbClr val="9D0A2B"/>
              </a:buClr>
              <a:buSzPct val="1500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5" name="TextBox 4"/>
          <p:cNvSpPr txBox="1"/>
          <p:nvPr userDrawn="1"/>
        </p:nvSpPr>
        <p:spPr>
          <a:xfrm>
            <a:off x="57750" y="6293300"/>
            <a:ext cx="1210588" cy="646331"/>
          </a:xfrm>
          <a:prstGeom prst="rect">
            <a:avLst/>
          </a:prstGeom>
          <a:noFill/>
        </p:spPr>
        <p:txBody>
          <a:bodyPr wrap="none" rtlCol="0">
            <a:spAutoFit/>
          </a:bodyPr>
          <a:lstStyle/>
          <a:p>
            <a:pPr>
              <a:spcBef>
                <a:spcPts val="0"/>
              </a:spcBef>
              <a:defRPr/>
            </a:pPr>
            <a:r>
              <a:rPr lang="en-US" sz="900" dirty="0"/>
              <a:t>2020 Rule changes </a:t>
            </a:r>
            <a:br>
              <a:rPr lang="en-US" sz="900" dirty="0"/>
            </a:br>
            <a:r>
              <a:rPr lang="en-US" sz="900" dirty="0"/>
              <a:t>webinar-</a:t>
            </a:r>
            <a:fld id="{DA79EEDA-9492-4994-BB18-1005CD6866B1}" type="slidenum">
              <a:rPr lang="en-US" sz="900" smtClean="0"/>
              <a:pPr>
                <a:spcBef>
                  <a:spcPts val="0"/>
                </a:spcBef>
                <a:defRPr/>
              </a:pPr>
              <a:t>‹#›</a:t>
            </a:fld>
            <a:endParaRPr lang="en-US" sz="900" dirty="0"/>
          </a:p>
          <a:p>
            <a:pPr>
              <a:spcBef>
                <a:spcPts val="0"/>
              </a:spcBef>
              <a:defRPr/>
            </a:pPr>
            <a:r>
              <a:rPr lang="en-US" sz="900" dirty="0"/>
              <a:t>15.05.2020</a:t>
            </a:r>
          </a:p>
          <a:p>
            <a:pPr>
              <a:spcBef>
                <a:spcPts val="0"/>
              </a:spcBef>
              <a:defRPr/>
            </a:pPr>
            <a:endParaRPr lang="en-US" sz="90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2272" y="6069657"/>
            <a:ext cx="1005927" cy="167655"/>
          </a:xfrm>
          <a:prstGeom prst="rect">
            <a:avLst/>
          </a:prstGeom>
        </p:spPr>
      </p:pic>
      <p:sp>
        <p:nvSpPr>
          <p:cNvPr id="6" name="TextBox 5"/>
          <p:cNvSpPr txBox="1"/>
          <p:nvPr userDrawn="1"/>
        </p:nvSpPr>
        <p:spPr>
          <a:xfrm>
            <a:off x="7614000" y="6202800"/>
            <a:ext cx="1422000" cy="302400"/>
          </a:xfrm>
          <a:prstGeom prst="rect">
            <a:avLst/>
          </a:prstGeom>
          <a:noFill/>
        </p:spPr>
        <p:txBody>
          <a:bodyPr wrap="none" rtlCol="0">
            <a:noAutofit/>
          </a:bodyPr>
          <a:lstStyle/>
          <a:p>
            <a:r>
              <a:rPr lang="fr-CH" sz="800" b="1" dirty="0">
                <a:solidFill>
                  <a:srgbClr val="9D0A2B"/>
                </a:solidFill>
              </a:rPr>
              <a:t>The International </a:t>
            </a:r>
            <a:br>
              <a:rPr lang="fr-CH" sz="800" b="1" dirty="0">
                <a:solidFill>
                  <a:srgbClr val="9D0A2B"/>
                </a:solidFill>
              </a:rPr>
            </a:br>
            <a:r>
              <a:rPr lang="fr-CH" sz="800" b="1" dirty="0">
                <a:solidFill>
                  <a:srgbClr val="9D0A2B"/>
                </a:solidFill>
              </a:rPr>
              <a:t>Patent System</a:t>
            </a:r>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3" name="fc" descr=" "/>
          <p:cNvSpPr txBox="1"/>
          <p:nvPr userDrawn="1"/>
        </p:nvSpPr>
        <p:spPr>
          <a:xfrm>
            <a:off x="0" y="6537960"/>
            <a:ext cx="9144000" cy="223138"/>
          </a:xfrm>
          <a:prstGeom prst="rect">
            <a:avLst/>
          </a:prstGeom>
          <a:noFill/>
        </p:spPr>
        <p:txBody>
          <a:bodyPr vert="horz" rtlCol="0">
            <a:spAutoFit/>
          </a:bodyPr>
          <a:lstStyle/>
          <a:p>
            <a:pPr algn="ctr"/>
            <a:r>
              <a:rPr lang="en-GB" sz="850" b="0" i="0" u="none" baseline="0">
                <a:solidFill>
                  <a:srgbClr val="000000"/>
                </a:solidFill>
                <a:latin typeface="Microsoft Sans Serif" panose="020B0604020202020204" pitchFamily="34" charset="0"/>
              </a:rPr>
              <a:t> </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ipo.int/pct/en/seminar/semina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wipo.int/pct/en/" TargetMode="External"/><Relationship Id="rId4" Type="http://schemas.openxmlformats.org/officeDocument/2006/relationships/hyperlink" Target="http://www.wipo.int/pct/en/newslet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144000" cy="2304256"/>
          </a:xfrm>
        </p:spPr>
        <p:txBody>
          <a:bodyPr/>
          <a:lstStyle/>
          <a:p>
            <a:pPr marL="279400" indent="-279400"/>
            <a:r>
              <a:rPr lang="en-US" altLang="en-US" b="1" dirty="0"/>
              <a:t>  PCT – 2020</a:t>
            </a:r>
            <a:r>
              <a:rPr lang="ja-JP" altLang="en-US" b="1" dirty="0"/>
              <a:t>年</a:t>
            </a:r>
            <a:r>
              <a:rPr lang="en-US" altLang="ja-JP" b="1" dirty="0"/>
              <a:t>7</a:t>
            </a:r>
            <a:r>
              <a:rPr lang="ja-JP" altLang="en-US" b="1" dirty="0"/>
              <a:t>月</a:t>
            </a:r>
            <a:r>
              <a:rPr lang="en-US" altLang="en-US" b="1" dirty="0"/>
              <a:t> </a:t>
            </a:r>
            <a:r>
              <a:rPr lang="ja-JP" altLang="en-US" b="1" dirty="0"/>
              <a:t>規則改正</a:t>
            </a:r>
            <a:endParaRPr lang="en-US" altLang="en-US" b="1" dirty="0"/>
          </a:p>
        </p:txBody>
      </p:sp>
      <p:sp>
        <p:nvSpPr>
          <p:cNvPr id="4" name="TextBox 3"/>
          <p:cNvSpPr txBox="1"/>
          <p:nvPr/>
        </p:nvSpPr>
        <p:spPr>
          <a:xfrm>
            <a:off x="385873" y="4245953"/>
            <a:ext cx="6768752" cy="1692771"/>
          </a:xfrm>
          <a:prstGeom prst="rect">
            <a:avLst/>
          </a:prstGeom>
          <a:noFill/>
        </p:spPr>
        <p:txBody>
          <a:bodyPr wrap="square" rtlCol="0">
            <a:spAutoFit/>
          </a:bodyPr>
          <a:lstStyle/>
          <a:p>
            <a:pPr>
              <a:buNone/>
            </a:pPr>
            <a:r>
              <a:rPr lang="ja-JP" altLang="en-US" sz="2000" b="1" dirty="0">
                <a:solidFill>
                  <a:srgbClr val="70899B"/>
                </a:solidFill>
              </a:rPr>
              <a:t>ウェビナー</a:t>
            </a:r>
            <a:r>
              <a:rPr lang="en-US" sz="2000" b="1" dirty="0">
                <a:solidFill>
                  <a:srgbClr val="70899B"/>
                </a:solidFill>
              </a:rPr>
              <a:t> </a:t>
            </a:r>
          </a:p>
          <a:p>
            <a:pPr>
              <a:buNone/>
            </a:pPr>
            <a:r>
              <a:rPr lang="en-US" sz="1400" b="1" dirty="0">
                <a:solidFill>
                  <a:srgbClr val="70899B"/>
                </a:solidFill>
              </a:rPr>
              <a:t>2020</a:t>
            </a:r>
            <a:r>
              <a:rPr lang="ja-JP" altLang="en-US" sz="1400" b="1" dirty="0" smtClean="0">
                <a:solidFill>
                  <a:srgbClr val="70899B"/>
                </a:solidFill>
              </a:rPr>
              <a:t>年</a:t>
            </a:r>
            <a:r>
              <a:rPr lang="en-US" altLang="ja-JP" sz="1400" b="1" dirty="0" smtClean="0">
                <a:solidFill>
                  <a:srgbClr val="70899B"/>
                </a:solidFill>
              </a:rPr>
              <a:t>7</a:t>
            </a:r>
            <a:r>
              <a:rPr lang="ja-JP" altLang="en-US" sz="1400" b="1" dirty="0" smtClean="0">
                <a:solidFill>
                  <a:srgbClr val="70899B"/>
                </a:solidFill>
              </a:rPr>
              <a:t>月</a:t>
            </a:r>
            <a:endParaRPr lang="en-US" sz="1400" b="1" dirty="0">
              <a:solidFill>
                <a:srgbClr val="70899B"/>
              </a:solidFill>
            </a:endParaRPr>
          </a:p>
          <a:p>
            <a:pPr>
              <a:buNone/>
            </a:pPr>
            <a:endParaRPr lang="en-US" sz="1800" b="1" dirty="0">
              <a:solidFill>
                <a:srgbClr val="70899B"/>
              </a:solidFill>
            </a:endParaRPr>
          </a:p>
          <a:p>
            <a:pPr>
              <a:spcBef>
                <a:spcPts val="0"/>
              </a:spcBef>
              <a:buNone/>
            </a:pPr>
            <a:r>
              <a:rPr lang="ja-JP" altLang="en-US" sz="1800" b="1" dirty="0" smtClean="0">
                <a:solidFill>
                  <a:srgbClr val="70899B"/>
                </a:solidFill>
              </a:rPr>
              <a:t>毛利峰子</a:t>
            </a:r>
            <a:endParaRPr lang="en-US" sz="1800" b="1" dirty="0">
              <a:solidFill>
                <a:srgbClr val="70899B"/>
              </a:solidFill>
            </a:endParaRPr>
          </a:p>
          <a:p>
            <a:pPr>
              <a:spcBef>
                <a:spcPts val="0"/>
              </a:spcBef>
              <a:buNone/>
            </a:pPr>
            <a:r>
              <a:rPr lang="en-US" sz="1800" b="1" dirty="0">
                <a:solidFill>
                  <a:srgbClr val="70899B"/>
                </a:solidFill>
              </a:rPr>
              <a:t>WIPO PCT</a:t>
            </a:r>
            <a:r>
              <a:rPr lang="ja-JP" altLang="en-US" sz="1800" b="1" dirty="0">
                <a:solidFill>
                  <a:srgbClr val="70899B"/>
                </a:solidFill>
              </a:rPr>
              <a:t>法務・ユーザ関連部 </a:t>
            </a:r>
            <a:r>
              <a:rPr lang="ja-JP" altLang="en-US" sz="1800" b="1" dirty="0" smtClean="0">
                <a:solidFill>
                  <a:srgbClr val="70899B"/>
                </a:solidFill>
              </a:rPr>
              <a:t>リーガルオフィサー</a:t>
            </a:r>
            <a:r>
              <a:rPr lang="en-US" sz="1800" b="1" dirty="0" smtClean="0">
                <a:solidFill>
                  <a:srgbClr val="70899B"/>
                </a:solidFill>
              </a:rPr>
              <a:t> </a:t>
            </a:r>
            <a:endParaRPr lang="en-US" sz="1800" b="1" dirty="0">
              <a:solidFill>
                <a:srgbClr val="70899B"/>
              </a:solidFill>
            </a:endParaRPr>
          </a:p>
        </p:txBody>
      </p:sp>
      <p:pic>
        <p:nvPicPr>
          <p:cNvPr id="2" name="Picture 1"/>
          <p:cNvPicPr>
            <a:picLocks noChangeAspect="1"/>
          </p:cNvPicPr>
          <p:nvPr/>
        </p:nvPicPr>
        <p:blipFill>
          <a:blip r:embed="rId2"/>
          <a:stretch>
            <a:fillRect/>
          </a:stretch>
        </p:blipFill>
        <p:spPr>
          <a:xfrm>
            <a:off x="354181" y="1916832"/>
            <a:ext cx="8435637" cy="2220666"/>
          </a:xfrm>
          <a:prstGeom prst="rect">
            <a:avLst/>
          </a:prstGeom>
        </p:spPr>
      </p:pic>
    </p:spTree>
    <p:extLst>
      <p:ext uri="{BB962C8B-B14F-4D97-AF65-F5344CB8AC3E}">
        <p14:creationId xmlns:p14="http://schemas.microsoft.com/office/powerpoint/2010/main" val="60072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920880" cy="1523552"/>
          </a:xfrm>
        </p:spPr>
        <p:txBody>
          <a:bodyPr/>
          <a:lstStyle/>
          <a:p>
            <a:r>
              <a:rPr lang="en-US" dirty="0"/>
              <a:t>2020</a:t>
            </a:r>
            <a:r>
              <a:rPr lang="ja-JP" altLang="en-US" dirty="0"/>
              <a:t>年</a:t>
            </a:r>
            <a:r>
              <a:rPr lang="en-US" dirty="0"/>
              <a:t>7</a:t>
            </a:r>
            <a:r>
              <a:rPr lang="ja-JP" altLang="en-US" dirty="0"/>
              <a:t>月</a:t>
            </a:r>
            <a:r>
              <a:rPr lang="en-US" dirty="0"/>
              <a:t>1</a:t>
            </a:r>
            <a:r>
              <a:rPr lang="ja-JP" altLang="en-US" dirty="0"/>
              <a:t>日発効の</a:t>
            </a:r>
            <a:r>
              <a:rPr lang="en-US" altLang="ja-JP" dirty="0"/>
              <a:t>PCT</a:t>
            </a:r>
            <a:r>
              <a:rPr lang="ja-JP" altLang="en-US" dirty="0"/>
              <a:t>規則改正 </a:t>
            </a:r>
            <a:r>
              <a:rPr lang="en-US" dirty="0" smtClean="0"/>
              <a:t>(3)</a:t>
            </a:r>
            <a:endParaRPr lang="en-US" dirty="0"/>
          </a:p>
        </p:txBody>
      </p:sp>
      <p:sp>
        <p:nvSpPr>
          <p:cNvPr id="3" name="Content Placeholder 2"/>
          <p:cNvSpPr>
            <a:spLocks noGrp="1"/>
          </p:cNvSpPr>
          <p:nvPr>
            <p:ph idx="1"/>
          </p:nvPr>
        </p:nvSpPr>
        <p:spPr>
          <a:xfrm>
            <a:off x="395536" y="1340768"/>
            <a:ext cx="8136904" cy="4680520"/>
          </a:xfrm>
        </p:spPr>
        <p:txBody>
          <a:bodyPr/>
          <a:lstStyle/>
          <a:p>
            <a:pPr>
              <a:spcBef>
                <a:spcPts val="600"/>
              </a:spcBef>
              <a:spcAft>
                <a:spcPts val="1200"/>
              </a:spcAft>
            </a:pPr>
            <a:r>
              <a:rPr lang="ja-JP" altLang="en-US" sz="2200" dirty="0"/>
              <a:t>新 </a:t>
            </a:r>
            <a:r>
              <a:rPr lang="en-GB" altLang="en-US" sz="2200" dirty="0"/>
              <a:t>PCT </a:t>
            </a:r>
            <a:r>
              <a:rPr lang="ja-JP" altLang="en-US" sz="2200" dirty="0"/>
              <a:t>規則</a:t>
            </a:r>
            <a:r>
              <a:rPr lang="en-GB" altLang="en-US" sz="2200" dirty="0"/>
              <a:t> 26</a:t>
            </a:r>
            <a:r>
              <a:rPr lang="ja-JP" altLang="en-US" sz="2200" dirty="0"/>
              <a:t>の</a:t>
            </a:r>
            <a:r>
              <a:rPr lang="en-US" altLang="ja-JP" sz="2200" dirty="0" smtClean="0"/>
              <a:t>4</a:t>
            </a:r>
          </a:p>
          <a:p>
            <a:pPr lvl="1">
              <a:spcBef>
                <a:spcPts val="600"/>
              </a:spcBef>
              <a:spcAft>
                <a:spcPts val="1200"/>
              </a:spcAft>
            </a:pPr>
            <a:r>
              <a:rPr lang="ja-JP" altLang="en-US" sz="2200" dirty="0" smtClean="0"/>
              <a:t>願</a:t>
            </a:r>
            <a:r>
              <a:rPr lang="ja-JP" altLang="en-US" sz="2200" dirty="0"/>
              <a:t>書における規則 </a:t>
            </a:r>
            <a:r>
              <a:rPr lang="en-US" altLang="ja-JP" sz="2200" dirty="0"/>
              <a:t>4.11 </a:t>
            </a:r>
            <a:r>
              <a:rPr lang="ja-JP" altLang="en-US" sz="2200" dirty="0"/>
              <a:t>に規定する表示、すなわち </a:t>
            </a:r>
            <a:r>
              <a:rPr lang="en-US" altLang="ja-JP" sz="2200" dirty="0"/>
              <a:t>PCT </a:t>
            </a:r>
            <a:r>
              <a:rPr lang="ja-JP" altLang="en-US" sz="2200" dirty="0"/>
              <a:t>出願が指定国に</a:t>
            </a:r>
            <a:r>
              <a:rPr lang="ja-JP" altLang="en-US" sz="2200" dirty="0" smtClean="0"/>
              <a:t>おいて下記に列挙される出願</a:t>
            </a:r>
            <a:r>
              <a:rPr lang="ja-JP" altLang="en-US" sz="2200" dirty="0"/>
              <a:t>として取り扱われることを出願人が希望する旨の表示を、国際段階に</a:t>
            </a:r>
            <a:r>
              <a:rPr lang="ja-JP" altLang="en-US" sz="2200" dirty="0" smtClean="0"/>
              <a:t>おいて補正また</a:t>
            </a:r>
            <a:r>
              <a:rPr lang="ja-JP" altLang="en-US" sz="2200" dirty="0"/>
              <a:t>は追加することができ</a:t>
            </a:r>
            <a:r>
              <a:rPr lang="ja-JP" altLang="en-US" sz="2200" dirty="0" smtClean="0"/>
              <a:t>る</a:t>
            </a:r>
            <a:endParaRPr lang="fr-CH" altLang="ja-JP" sz="2200" dirty="0" smtClean="0"/>
          </a:p>
          <a:p>
            <a:pPr lvl="2">
              <a:spcBef>
                <a:spcPts val="600"/>
              </a:spcBef>
              <a:spcAft>
                <a:spcPts val="1200"/>
              </a:spcAft>
            </a:pPr>
            <a:r>
              <a:rPr lang="ja-JP" altLang="en-US" sz="2200" dirty="0" smtClean="0"/>
              <a:t>先</a:t>
            </a:r>
            <a:r>
              <a:rPr lang="ja-JP" altLang="en-US" sz="2200" dirty="0"/>
              <a:t>の出願の継続出願もしくは一部継続出</a:t>
            </a:r>
            <a:r>
              <a:rPr lang="ja-JP" altLang="en-US" sz="2200" dirty="0" smtClean="0"/>
              <a:t>願</a:t>
            </a:r>
            <a:endParaRPr lang="fr-CH" altLang="ja-JP" sz="2200" dirty="0" smtClean="0"/>
          </a:p>
          <a:p>
            <a:pPr lvl="2">
              <a:spcBef>
                <a:spcPts val="600"/>
              </a:spcBef>
              <a:spcAft>
                <a:spcPts val="1200"/>
              </a:spcAft>
            </a:pPr>
            <a:r>
              <a:rPr lang="ja-JP" altLang="en-US" sz="2200" dirty="0" smtClean="0"/>
              <a:t>追</a:t>
            </a:r>
            <a:r>
              <a:rPr lang="ja-JP" altLang="en-US" sz="2200" dirty="0"/>
              <a:t>加特許、追加証、追加発明者証もしくは追加実用</a:t>
            </a:r>
            <a:r>
              <a:rPr lang="ja-JP" altLang="en-US" sz="2200" dirty="0" smtClean="0"/>
              <a:t>証</a:t>
            </a:r>
            <a:endParaRPr lang="fr-CH" altLang="ja-JP" sz="2200" dirty="0" smtClean="0"/>
          </a:p>
          <a:p>
            <a:pPr lvl="1">
              <a:spcBef>
                <a:spcPts val="600"/>
              </a:spcBef>
              <a:spcAft>
                <a:spcPts val="1200"/>
              </a:spcAft>
            </a:pPr>
            <a:r>
              <a:rPr lang="ja-JP" altLang="en-US" sz="2200" dirty="0" smtClean="0"/>
              <a:t>出</a:t>
            </a:r>
            <a:r>
              <a:rPr lang="ja-JP" altLang="en-US" sz="2200" dirty="0"/>
              <a:t>願人は表示</a:t>
            </a:r>
            <a:r>
              <a:rPr lang="ja-JP" altLang="en-US" sz="2200" dirty="0" smtClean="0"/>
              <a:t>を補正また</a:t>
            </a:r>
            <a:r>
              <a:rPr lang="ja-JP" altLang="en-US" sz="2200" dirty="0"/>
              <a:t>は追加する旨の書面を、優先日から</a:t>
            </a:r>
            <a:r>
              <a:rPr lang="en-US" altLang="ja-JP" sz="2200" dirty="0"/>
              <a:t>16 </a:t>
            </a:r>
            <a:r>
              <a:rPr lang="ja-JP" altLang="en-US" sz="2200" dirty="0"/>
              <a:t>カ月の期間内に国際事務局 </a:t>
            </a:r>
            <a:r>
              <a:rPr lang="en-US" altLang="ja-JP" sz="2200" dirty="0"/>
              <a:t>(IB) </a:t>
            </a:r>
            <a:r>
              <a:rPr lang="ja-JP" altLang="en-US" sz="2200" dirty="0"/>
              <a:t>に提出</a:t>
            </a:r>
            <a:r>
              <a:rPr lang="ja-JP" altLang="en-US" sz="2200" dirty="0" smtClean="0"/>
              <a:t>できる</a:t>
            </a:r>
            <a:endParaRPr lang="fr-CH" altLang="ja-JP" sz="2200" dirty="0" smtClean="0"/>
          </a:p>
          <a:p>
            <a:pPr lvl="1">
              <a:spcBef>
                <a:spcPts val="600"/>
              </a:spcBef>
              <a:spcAft>
                <a:spcPts val="1200"/>
              </a:spcAft>
            </a:pPr>
            <a:r>
              <a:rPr lang="en-US" altLang="en-US" sz="2200" dirty="0" smtClean="0"/>
              <a:t>2020 </a:t>
            </a:r>
            <a:r>
              <a:rPr lang="ja-JP" altLang="en-US" sz="2200" dirty="0"/>
              <a:t>年 </a:t>
            </a:r>
            <a:r>
              <a:rPr lang="en-US" altLang="en-US" sz="2200" dirty="0"/>
              <a:t>7 </a:t>
            </a:r>
            <a:r>
              <a:rPr lang="ja-JP" altLang="en-US" sz="2200" dirty="0"/>
              <a:t>月 </a:t>
            </a:r>
            <a:r>
              <a:rPr lang="en-US" altLang="en-US" sz="2200" dirty="0"/>
              <a:t>1 </a:t>
            </a:r>
            <a:r>
              <a:rPr lang="ja-JP" altLang="en-US" sz="2200" dirty="0"/>
              <a:t>日以降に提出される国際出願に適用</a:t>
            </a:r>
            <a:endParaRPr lang="en-US" altLang="en-US" sz="2200" dirty="0"/>
          </a:p>
          <a:p>
            <a:pPr marL="0" indent="0">
              <a:spcBef>
                <a:spcPts val="600"/>
              </a:spcBef>
              <a:spcAft>
                <a:spcPts val="1200"/>
              </a:spcAft>
              <a:buNone/>
            </a:pPr>
            <a:endParaRPr lang="en-US" altLang="en-US" sz="2000" dirty="0">
              <a:highlight>
                <a:srgbClr val="FFFF00"/>
              </a:highlight>
            </a:endParaRPr>
          </a:p>
        </p:txBody>
      </p:sp>
    </p:spTree>
    <p:extLst>
      <p:ext uri="{BB962C8B-B14F-4D97-AF65-F5344CB8AC3E}">
        <p14:creationId xmlns:p14="http://schemas.microsoft.com/office/powerpoint/2010/main" val="2658178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568951" cy="1224136"/>
          </a:xfrm>
        </p:spPr>
        <p:txBody>
          <a:bodyPr/>
          <a:lstStyle/>
          <a:p>
            <a:r>
              <a:rPr lang="en-US" dirty="0"/>
              <a:t>2020</a:t>
            </a:r>
            <a:r>
              <a:rPr lang="ja-JP" altLang="en-US" dirty="0"/>
              <a:t>年</a:t>
            </a:r>
            <a:r>
              <a:rPr lang="en-US" dirty="0"/>
              <a:t>7</a:t>
            </a:r>
            <a:r>
              <a:rPr lang="ja-JP" altLang="en-US" dirty="0"/>
              <a:t>月</a:t>
            </a:r>
            <a:r>
              <a:rPr lang="en-US" dirty="0"/>
              <a:t>1</a:t>
            </a:r>
            <a:r>
              <a:rPr lang="ja-JP" altLang="en-US" dirty="0"/>
              <a:t>日発効の</a:t>
            </a:r>
            <a:r>
              <a:rPr lang="en-US" altLang="ja-JP" dirty="0"/>
              <a:t>PCT</a:t>
            </a:r>
            <a:r>
              <a:rPr lang="ja-JP" altLang="en-US" dirty="0"/>
              <a:t>規則改正 </a:t>
            </a:r>
            <a:r>
              <a:rPr lang="en-US" altLang="ja-JP" dirty="0" smtClean="0"/>
              <a:t>(4) </a:t>
            </a:r>
            <a:r>
              <a:rPr lang="en-US" dirty="0" smtClean="0"/>
              <a:t>(5</a:t>
            </a:r>
            <a:r>
              <a:rPr lang="en-US" dirty="0"/>
              <a:t>)</a:t>
            </a:r>
          </a:p>
        </p:txBody>
      </p:sp>
      <p:sp>
        <p:nvSpPr>
          <p:cNvPr id="3" name="Content Placeholder 2"/>
          <p:cNvSpPr>
            <a:spLocks noGrp="1"/>
          </p:cNvSpPr>
          <p:nvPr>
            <p:ph idx="1"/>
          </p:nvPr>
        </p:nvSpPr>
        <p:spPr>
          <a:xfrm>
            <a:off x="519178" y="836712"/>
            <a:ext cx="7848872" cy="5760640"/>
          </a:xfrm>
        </p:spPr>
        <p:txBody>
          <a:bodyPr/>
          <a:lstStyle/>
          <a:p>
            <a:pPr>
              <a:spcBef>
                <a:spcPts val="800"/>
              </a:spcBef>
              <a:spcAft>
                <a:spcPts val="800"/>
              </a:spcAft>
            </a:pPr>
            <a:r>
              <a:rPr lang="en-GB" altLang="en-US" sz="2200" dirty="0"/>
              <a:t>PCT</a:t>
            </a:r>
            <a:r>
              <a:rPr lang="ja-JP" altLang="en-US" sz="2200" dirty="0"/>
              <a:t>規則</a:t>
            </a:r>
            <a:r>
              <a:rPr lang="en-GB" altLang="en-US" sz="2200" dirty="0"/>
              <a:t>15</a:t>
            </a:r>
            <a:r>
              <a:rPr lang="ja-JP" altLang="en-US" sz="2200" dirty="0"/>
              <a:t>、</a:t>
            </a:r>
            <a:r>
              <a:rPr lang="en-GB" altLang="en-US" sz="2200" dirty="0"/>
              <a:t>16</a:t>
            </a:r>
            <a:r>
              <a:rPr lang="ja-JP" altLang="en-US" sz="2200" dirty="0"/>
              <a:t>、</a:t>
            </a:r>
            <a:r>
              <a:rPr lang="en-GB" altLang="en-US" sz="2200" dirty="0"/>
              <a:t>57</a:t>
            </a:r>
            <a:r>
              <a:rPr lang="ja-JP" altLang="en-US" sz="2200" dirty="0"/>
              <a:t>および</a:t>
            </a:r>
            <a:r>
              <a:rPr lang="en-GB" altLang="en-US" sz="2200" dirty="0"/>
              <a:t>96</a:t>
            </a:r>
            <a:r>
              <a:rPr lang="ja-JP" altLang="en-US" sz="2200" dirty="0"/>
              <a:t>の修</a:t>
            </a:r>
            <a:r>
              <a:rPr lang="ja-JP" altLang="en-US" sz="2200" dirty="0" smtClean="0"/>
              <a:t>正</a:t>
            </a:r>
            <a:endParaRPr lang="fr-CH" altLang="ja-JP" sz="2200" dirty="0" smtClean="0"/>
          </a:p>
          <a:p>
            <a:pPr lvl="1">
              <a:spcBef>
                <a:spcPts val="800"/>
              </a:spcBef>
              <a:spcAft>
                <a:spcPts val="800"/>
              </a:spcAft>
            </a:pPr>
            <a:r>
              <a:rPr lang="ja-JP" altLang="en-US" sz="2200" dirty="0" smtClean="0"/>
              <a:t>あ</a:t>
            </a:r>
            <a:r>
              <a:rPr lang="ja-JP" altLang="en-US" sz="2200" dirty="0"/>
              <a:t>る官庁が他の官庁のために徴収した手数料を </a:t>
            </a:r>
            <a:r>
              <a:rPr lang="en-US" altLang="ja-JP" sz="2200" dirty="0"/>
              <a:t>IB </a:t>
            </a:r>
            <a:r>
              <a:rPr lang="ja-JP" altLang="en-US" sz="2200" dirty="0"/>
              <a:t>を</a:t>
            </a:r>
            <a:r>
              <a:rPr lang="ja-JP" altLang="en-US" sz="2200" dirty="0" smtClean="0"/>
              <a:t>介して送金する</a:t>
            </a:r>
            <a:r>
              <a:rPr lang="ja-JP" altLang="en-US" sz="2200" dirty="0"/>
              <a:t>ことを明示的に許</a:t>
            </a:r>
            <a:r>
              <a:rPr lang="ja-JP" altLang="en-US" sz="2200" dirty="0" smtClean="0"/>
              <a:t>容</a:t>
            </a:r>
            <a:endParaRPr lang="fr-CH" altLang="ja-JP" sz="2200" dirty="0" smtClean="0"/>
          </a:p>
          <a:p>
            <a:pPr lvl="1">
              <a:spcBef>
                <a:spcPts val="800"/>
              </a:spcBef>
              <a:spcAft>
                <a:spcPts val="800"/>
              </a:spcAft>
            </a:pPr>
            <a:r>
              <a:rPr lang="en-US" altLang="en-US" sz="2200" dirty="0" smtClean="0"/>
              <a:t>2020</a:t>
            </a:r>
            <a:r>
              <a:rPr lang="ja-JP" altLang="en-US" sz="2200" dirty="0"/>
              <a:t>年</a:t>
            </a:r>
            <a:r>
              <a:rPr lang="en-US" altLang="ja-JP" sz="2200" dirty="0"/>
              <a:t>7</a:t>
            </a:r>
            <a:r>
              <a:rPr lang="ja-JP" altLang="en-US" sz="2200" dirty="0"/>
              <a:t>月</a:t>
            </a:r>
            <a:r>
              <a:rPr lang="en-US" altLang="ja-JP" sz="2200" dirty="0"/>
              <a:t>1</a:t>
            </a:r>
            <a:r>
              <a:rPr lang="ja-JP" altLang="en-US" sz="2200" dirty="0"/>
              <a:t>日以降に徴収官庁により手数料</a:t>
            </a:r>
            <a:r>
              <a:rPr lang="ja-JP" altLang="en-US" sz="2200" dirty="0" smtClean="0"/>
              <a:t>が送金される</a:t>
            </a:r>
            <a:r>
              <a:rPr lang="ja-JP" altLang="en-US" sz="2200" dirty="0"/>
              <a:t>国際出願に適</a:t>
            </a:r>
            <a:r>
              <a:rPr lang="ja-JP" altLang="en-US" sz="2200" dirty="0" smtClean="0"/>
              <a:t>用</a:t>
            </a:r>
            <a:endParaRPr lang="fr-CH" altLang="ja-JP" sz="2200" dirty="0" smtClean="0"/>
          </a:p>
          <a:p>
            <a:pPr marL="0" indent="-400050">
              <a:spcBef>
                <a:spcPts val="800"/>
              </a:spcBef>
              <a:spcAft>
                <a:spcPts val="800"/>
              </a:spcAft>
            </a:pPr>
            <a:r>
              <a:rPr lang="en-US" altLang="en-US" sz="2200" dirty="0" smtClean="0"/>
              <a:t>PCT </a:t>
            </a:r>
            <a:r>
              <a:rPr lang="ja-JP" altLang="en-US" sz="2200" dirty="0"/>
              <a:t>規則 </a:t>
            </a:r>
            <a:r>
              <a:rPr lang="en-US" altLang="en-US" sz="2200" dirty="0"/>
              <a:t>71 </a:t>
            </a:r>
            <a:r>
              <a:rPr lang="ja-JP" altLang="en-US" sz="2200" dirty="0"/>
              <a:t>および </a:t>
            </a:r>
            <a:r>
              <a:rPr lang="en-US" altLang="en-US" sz="2200" dirty="0"/>
              <a:t>94 </a:t>
            </a:r>
            <a:r>
              <a:rPr lang="ja-JP" altLang="en-US" sz="2200" dirty="0"/>
              <a:t>の修正</a:t>
            </a:r>
            <a:endParaRPr lang="en-US" altLang="en-US" sz="2200" dirty="0"/>
          </a:p>
          <a:p>
            <a:pPr lvl="1">
              <a:spcBef>
                <a:spcPts val="800"/>
              </a:spcBef>
              <a:spcAft>
                <a:spcPts val="800"/>
              </a:spcAft>
            </a:pPr>
            <a:r>
              <a:rPr lang="ja-JP" altLang="en-US" sz="2200" dirty="0" smtClean="0"/>
              <a:t>国</a:t>
            </a:r>
            <a:r>
              <a:rPr lang="ja-JP" altLang="en-US" sz="2200" dirty="0"/>
              <a:t>際予備審査機関 </a:t>
            </a:r>
            <a:r>
              <a:rPr lang="en-US" altLang="ja-JP" sz="2200" dirty="0"/>
              <a:t>(</a:t>
            </a:r>
            <a:r>
              <a:rPr lang="en-US" altLang="en-US" sz="2200" dirty="0"/>
              <a:t>IPEA) </a:t>
            </a:r>
            <a:r>
              <a:rPr lang="ja-JP" altLang="en-US" sz="2200" dirty="0"/>
              <a:t>は当該機関の一件書類の中</a:t>
            </a:r>
            <a:r>
              <a:rPr lang="ja-JP" altLang="en-US" sz="2200" dirty="0" smtClean="0"/>
              <a:t>から特定の書類</a:t>
            </a:r>
            <a:r>
              <a:rPr lang="ja-JP" altLang="en-US" sz="2200" dirty="0"/>
              <a:t>の写しを</a:t>
            </a:r>
            <a:r>
              <a:rPr lang="en-US" altLang="ja-JP" sz="2200" dirty="0"/>
              <a:t>IB </a:t>
            </a:r>
            <a:r>
              <a:rPr lang="ja-JP" altLang="en-US" sz="2200" dirty="0"/>
              <a:t>に送付し、</a:t>
            </a:r>
            <a:r>
              <a:rPr lang="en-US" altLang="ja-JP" sz="2200" dirty="0"/>
              <a:t>IB </a:t>
            </a:r>
            <a:r>
              <a:rPr lang="ja-JP" altLang="en-US" sz="2200" dirty="0"/>
              <a:t>は選択官庁に</a:t>
            </a:r>
            <a:r>
              <a:rPr lang="ja-JP" altLang="en-US" sz="2200" dirty="0" smtClean="0"/>
              <a:t>代わってパテントスコープ上で一般利用</a:t>
            </a:r>
            <a:r>
              <a:rPr lang="ja-JP" altLang="en-US" sz="2200" dirty="0"/>
              <a:t>可能にす</a:t>
            </a:r>
            <a:r>
              <a:rPr lang="ja-JP" altLang="en-US" sz="2200" dirty="0" smtClean="0"/>
              <a:t>る</a:t>
            </a:r>
            <a:endParaRPr lang="fr-CH" altLang="ja-JP" sz="2200" dirty="0" smtClean="0"/>
          </a:p>
          <a:p>
            <a:pPr lvl="1">
              <a:spcBef>
                <a:spcPts val="800"/>
              </a:spcBef>
              <a:spcAft>
                <a:spcPts val="800"/>
              </a:spcAft>
            </a:pPr>
            <a:r>
              <a:rPr lang="en-US" altLang="en-US" sz="2200" dirty="0" smtClean="0"/>
              <a:t>2020 </a:t>
            </a:r>
            <a:r>
              <a:rPr lang="ja-JP" altLang="en-US" sz="2200" dirty="0"/>
              <a:t>年 </a:t>
            </a:r>
            <a:r>
              <a:rPr lang="en-US" altLang="ja-JP" sz="2200" dirty="0"/>
              <a:t>7 </a:t>
            </a:r>
            <a:r>
              <a:rPr lang="ja-JP" altLang="en-US" sz="2200" dirty="0"/>
              <a:t>月 </a:t>
            </a:r>
            <a:r>
              <a:rPr lang="en-US" altLang="ja-JP" sz="2200" dirty="0"/>
              <a:t>1 </a:t>
            </a:r>
            <a:r>
              <a:rPr lang="ja-JP" altLang="en-US" sz="2200" dirty="0"/>
              <a:t>日以降に </a:t>
            </a:r>
            <a:r>
              <a:rPr lang="en-US" altLang="ja-JP" sz="2200" dirty="0"/>
              <a:t>IPEA </a:t>
            </a:r>
            <a:r>
              <a:rPr lang="ja-JP" altLang="en-US" sz="2200" dirty="0"/>
              <a:t>により受理される書類または作成される書類に適</a:t>
            </a:r>
            <a:r>
              <a:rPr lang="ja-JP" altLang="en-US" sz="2200" dirty="0" smtClean="0"/>
              <a:t>用</a:t>
            </a:r>
            <a:endParaRPr lang="fr-CH" altLang="ja-JP" sz="2200" dirty="0" smtClean="0"/>
          </a:p>
          <a:p>
            <a:pPr lvl="1">
              <a:spcBef>
                <a:spcPts val="800"/>
              </a:spcBef>
              <a:spcAft>
                <a:spcPts val="800"/>
              </a:spcAft>
            </a:pPr>
            <a:r>
              <a:rPr lang="ja-JP" altLang="en-US" sz="2200" dirty="0" smtClean="0"/>
              <a:t>た</a:t>
            </a:r>
            <a:r>
              <a:rPr lang="ja-JP" altLang="en-US" sz="2200" dirty="0"/>
              <a:t>だし、</a:t>
            </a:r>
            <a:r>
              <a:rPr lang="ja-JP" altLang="en-US" sz="2200" dirty="0" smtClean="0"/>
              <a:t>書類送付の実施については、</a:t>
            </a:r>
            <a:r>
              <a:rPr lang="en-US" altLang="ja-JP" sz="2200" dirty="0" smtClean="0"/>
              <a:t>IPEA</a:t>
            </a:r>
            <a:r>
              <a:rPr lang="ja-JP" altLang="en-US" sz="2200" dirty="0"/>
              <a:t>が技術的に準備できたときに開始する</a:t>
            </a:r>
            <a:endParaRPr lang="en-US" altLang="en-US" sz="2200" dirty="0"/>
          </a:p>
          <a:p>
            <a:pPr marL="457200" lvl="1" indent="0">
              <a:spcBef>
                <a:spcPts val="600"/>
              </a:spcBef>
              <a:spcAft>
                <a:spcPts val="600"/>
              </a:spcAft>
              <a:buNone/>
            </a:pPr>
            <a:endParaRPr lang="en-US" altLang="en-US" dirty="0"/>
          </a:p>
        </p:txBody>
      </p:sp>
    </p:spTree>
    <p:extLst>
      <p:ext uri="{BB962C8B-B14F-4D97-AF65-F5344CB8AC3E}">
        <p14:creationId xmlns:p14="http://schemas.microsoft.com/office/powerpoint/2010/main" val="4125384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188640"/>
            <a:ext cx="7737475" cy="720080"/>
          </a:xfrm>
        </p:spPr>
        <p:txBody>
          <a:bodyPr/>
          <a:lstStyle/>
          <a:p>
            <a:r>
              <a:rPr lang="en-US" altLang="en-US" dirty="0"/>
              <a:t>PCT </a:t>
            </a:r>
            <a:r>
              <a:rPr lang="ja-JP" altLang="en-US" dirty="0"/>
              <a:t>関連情報および研修</a:t>
            </a:r>
            <a:endParaRPr lang="en-US" altLang="en-US" dirty="0"/>
          </a:p>
        </p:txBody>
      </p:sp>
      <p:sp>
        <p:nvSpPr>
          <p:cNvPr id="38915" name="Rectangle 3"/>
          <p:cNvSpPr>
            <a:spLocks noGrp="1" noChangeArrowheads="1"/>
          </p:cNvSpPr>
          <p:nvPr>
            <p:ph type="body" idx="1"/>
          </p:nvPr>
        </p:nvSpPr>
        <p:spPr>
          <a:xfrm>
            <a:off x="395536" y="1196752"/>
            <a:ext cx="8721032" cy="5256584"/>
          </a:xfrm>
        </p:spPr>
        <p:txBody>
          <a:bodyPr/>
          <a:lstStyle/>
          <a:p>
            <a:pPr>
              <a:spcBef>
                <a:spcPts val="0"/>
              </a:spcBef>
              <a:spcAft>
                <a:spcPts val="300"/>
              </a:spcAft>
            </a:pPr>
            <a:r>
              <a:rPr lang="en-US" altLang="ja-JP" sz="2000" dirty="0" smtClean="0"/>
              <a:t>PCT</a:t>
            </a:r>
            <a:r>
              <a:rPr lang="ja-JP" altLang="en-US" sz="2000" dirty="0" smtClean="0"/>
              <a:t>手続きの主要トピックに</a:t>
            </a:r>
            <a:r>
              <a:rPr lang="ja-JP" altLang="en-US" sz="2000" dirty="0"/>
              <a:t>関する </a:t>
            </a:r>
            <a:r>
              <a:rPr lang="en-US" altLang="ja-JP" sz="2000" dirty="0"/>
              <a:t>29 </a:t>
            </a:r>
            <a:r>
              <a:rPr lang="ja-JP" altLang="en-US" sz="2000" dirty="0" smtClean="0"/>
              <a:t>のビデオシリーズ</a:t>
            </a:r>
            <a:r>
              <a:rPr lang="ja-JP" altLang="en-US" sz="2000" dirty="0"/>
              <a:t>が、</a:t>
            </a:r>
            <a:r>
              <a:rPr lang="en-US" altLang="en-US" sz="2000" dirty="0"/>
              <a:t>WIPO </a:t>
            </a:r>
            <a:r>
              <a:rPr lang="ja-JP" altLang="en-US" sz="2000" dirty="0"/>
              <a:t>の </a:t>
            </a:r>
            <a:r>
              <a:rPr lang="en-US" altLang="en-US" sz="2000" dirty="0" err="1"/>
              <a:t>Youtube</a:t>
            </a:r>
            <a:r>
              <a:rPr lang="en-US" altLang="en-US" sz="2000" dirty="0"/>
              <a:t> </a:t>
            </a:r>
            <a:r>
              <a:rPr lang="ja-JP" altLang="en-US" sz="2000" dirty="0"/>
              <a:t>チャンネルおよび </a:t>
            </a:r>
            <a:r>
              <a:rPr lang="en-US" altLang="ja-JP" sz="2000" dirty="0"/>
              <a:t>WIPO </a:t>
            </a:r>
            <a:r>
              <a:rPr lang="ja-JP" altLang="en-US" sz="2000" dirty="0"/>
              <a:t>の </a:t>
            </a:r>
            <a:r>
              <a:rPr lang="en-US" altLang="ja-JP" sz="2000" dirty="0"/>
              <a:t>PCT </a:t>
            </a:r>
            <a:r>
              <a:rPr lang="ja-JP" altLang="en-US" sz="2000" dirty="0"/>
              <a:t>ウェブページから利用可能</a:t>
            </a:r>
            <a:endParaRPr lang="en-US" altLang="en-US" sz="2000" strike="sngStrike" dirty="0"/>
          </a:p>
          <a:p>
            <a:pPr>
              <a:spcBef>
                <a:spcPts val="0"/>
              </a:spcBef>
              <a:spcAft>
                <a:spcPts val="300"/>
              </a:spcAft>
            </a:pPr>
            <a:r>
              <a:rPr lang="en-US" altLang="en-US" sz="2000" dirty="0"/>
              <a:t>PCT </a:t>
            </a:r>
            <a:r>
              <a:rPr lang="ja-JP" altLang="en-US" sz="2000" dirty="0"/>
              <a:t>ディスタンスラーニングコースが </a:t>
            </a:r>
            <a:r>
              <a:rPr lang="en-US" altLang="ja-JP" sz="2000" dirty="0"/>
              <a:t>PCT10 </a:t>
            </a:r>
            <a:r>
              <a:rPr lang="ja-JP" altLang="en-US" sz="2000" dirty="0"/>
              <a:t>言語</a:t>
            </a:r>
            <a:r>
              <a:rPr lang="ja-JP" altLang="en-US" sz="2000" dirty="0" smtClean="0"/>
              <a:t>で提供されており、現在、上級者向け</a:t>
            </a:r>
            <a:r>
              <a:rPr lang="ja-JP" altLang="en-US" sz="2000" dirty="0"/>
              <a:t>コースを準備中</a:t>
            </a:r>
            <a:r>
              <a:rPr lang="en-US" altLang="en-US" sz="2000" dirty="0"/>
              <a:t> </a:t>
            </a:r>
          </a:p>
          <a:p>
            <a:pPr>
              <a:spcBef>
                <a:spcPts val="0"/>
              </a:spcBef>
              <a:spcAft>
                <a:spcPts val="300"/>
              </a:spcAft>
            </a:pPr>
            <a:r>
              <a:rPr lang="en-US" altLang="en-US" sz="2000" dirty="0"/>
              <a:t>PCT </a:t>
            </a:r>
            <a:r>
              <a:rPr lang="ja-JP" altLang="en-US" sz="2000" dirty="0"/>
              <a:t>ウェビナ</a:t>
            </a:r>
            <a:r>
              <a:rPr lang="ja-JP" altLang="en-US" sz="2000" dirty="0" smtClean="0"/>
              <a:t>ー</a:t>
            </a:r>
            <a:endParaRPr lang="fr-CH" altLang="ja-JP" sz="2000" dirty="0" smtClean="0"/>
          </a:p>
          <a:p>
            <a:pPr lvl="1">
              <a:spcBef>
                <a:spcPts val="0"/>
              </a:spcBef>
              <a:spcAft>
                <a:spcPts val="300"/>
              </a:spcAft>
            </a:pPr>
            <a:r>
              <a:rPr lang="en-US" altLang="en-US" sz="2000" dirty="0" smtClean="0"/>
              <a:t>PCT </a:t>
            </a:r>
            <a:r>
              <a:rPr lang="ja-JP" altLang="en-US" sz="2000" dirty="0"/>
              <a:t>手続や </a:t>
            </a:r>
            <a:r>
              <a:rPr lang="en-US" altLang="ja-JP" sz="2000" dirty="0"/>
              <a:t>PCT </a:t>
            </a:r>
            <a:r>
              <a:rPr lang="ja-JP" altLang="en-US" sz="2000" dirty="0"/>
              <a:t>の運用方法における動向の最新情報を提供しており、すでに中継されたウェビナーは録音され、自由に視聴可</a:t>
            </a:r>
            <a:r>
              <a:rPr lang="ja-JP" altLang="en-US" sz="2000" dirty="0" smtClean="0"/>
              <a:t>能</a:t>
            </a:r>
            <a:endParaRPr lang="fr-CH" altLang="ja-JP" sz="2000" dirty="0" smtClean="0"/>
          </a:p>
          <a:p>
            <a:pPr lvl="1">
              <a:spcBef>
                <a:spcPts val="0"/>
              </a:spcBef>
              <a:spcAft>
                <a:spcPts val="300"/>
              </a:spcAft>
            </a:pPr>
            <a:r>
              <a:rPr lang="ja-JP" altLang="en-US" sz="2000" dirty="0" smtClean="0"/>
              <a:t>企</a:t>
            </a:r>
            <a:r>
              <a:rPr lang="ja-JP" altLang="en-US" sz="2000" dirty="0"/>
              <a:t>業や弁理士事務所からの要請により、例えば </a:t>
            </a:r>
            <a:r>
              <a:rPr lang="en-US" altLang="ja-JP" sz="2000" dirty="0" err="1"/>
              <a:t>ePCT</a:t>
            </a:r>
            <a:r>
              <a:rPr lang="en-US" altLang="ja-JP" sz="2000" dirty="0"/>
              <a:t> </a:t>
            </a:r>
            <a:r>
              <a:rPr lang="ja-JP" altLang="en-US" sz="2000" dirty="0"/>
              <a:t>の活用法など特別な研修の手配が可能</a:t>
            </a:r>
            <a:endParaRPr lang="en-US" altLang="en-US" sz="2000" dirty="0"/>
          </a:p>
          <a:p>
            <a:pPr marL="379413" indent="-379413">
              <a:spcBef>
                <a:spcPts val="0"/>
              </a:spcBef>
              <a:spcAft>
                <a:spcPts val="300"/>
              </a:spcAft>
              <a:tabLst>
                <a:tab pos="355600" algn="l"/>
              </a:tabLst>
            </a:pPr>
            <a:r>
              <a:rPr lang="ja-JP" altLang="en-US" sz="2000" dirty="0" smtClean="0"/>
              <a:t>ビデオ会議や</a:t>
            </a:r>
            <a:r>
              <a:rPr lang="ja-JP" altLang="en-US" sz="2000" dirty="0"/>
              <a:t>電話会議も要請により手配が可能</a:t>
            </a:r>
            <a:endParaRPr lang="en-US" altLang="en-US" sz="2000" dirty="0"/>
          </a:p>
          <a:p>
            <a:pPr>
              <a:spcBef>
                <a:spcPts val="0"/>
              </a:spcBef>
              <a:spcAft>
                <a:spcPts val="300"/>
              </a:spcAft>
            </a:pPr>
            <a:r>
              <a:rPr lang="ja-JP" altLang="en-US" sz="2000" dirty="0" smtClean="0"/>
              <a:t>講師が出向いて行われる</a:t>
            </a:r>
            <a:r>
              <a:rPr lang="en-US" altLang="en-US" sz="2000" dirty="0" smtClean="0"/>
              <a:t>PCT</a:t>
            </a:r>
            <a:r>
              <a:rPr lang="ja-JP" altLang="en-US" sz="2000" dirty="0"/>
              <a:t>セミナーや研修は、</a:t>
            </a:r>
            <a:r>
              <a:rPr lang="en-US" altLang="ja-JP" sz="2000" dirty="0"/>
              <a:t>PCT</a:t>
            </a:r>
            <a:r>
              <a:rPr lang="ja-JP" altLang="en-US" sz="2000" dirty="0"/>
              <a:t>カレンダーを参照</a:t>
            </a:r>
            <a:r>
              <a:rPr lang="en-US" altLang="en-US" sz="2000" dirty="0"/>
              <a:t> (</a:t>
            </a:r>
            <a:r>
              <a:rPr lang="en-US" altLang="en-US" sz="2000" dirty="0">
                <a:hlinkClick r:id="rId3"/>
              </a:rPr>
              <a:t>http://www.wipo.int/pct/en/seminar/seminar.pdf</a:t>
            </a:r>
            <a:r>
              <a:rPr lang="en-US" altLang="en-US" sz="2000" dirty="0"/>
              <a:t>) </a:t>
            </a:r>
          </a:p>
          <a:p>
            <a:pPr>
              <a:spcBef>
                <a:spcPts val="0"/>
              </a:spcBef>
              <a:spcAft>
                <a:spcPts val="300"/>
              </a:spcAft>
            </a:pPr>
            <a:r>
              <a:rPr lang="ja-JP" altLang="en-US" sz="2000" dirty="0"/>
              <a:t>月次発行の </a:t>
            </a:r>
            <a:r>
              <a:rPr lang="en-US" altLang="ja-JP" sz="2000" dirty="0"/>
              <a:t>PCT </a:t>
            </a:r>
            <a:r>
              <a:rPr lang="ja-JP" altLang="en-US" sz="2000" dirty="0"/>
              <a:t>ニュースレター</a:t>
            </a:r>
            <a:r>
              <a:rPr lang="en-US" altLang="en-US" sz="2000" dirty="0"/>
              <a:t> (</a:t>
            </a:r>
            <a:r>
              <a:rPr lang="en-US" altLang="en-US" sz="2000" dirty="0">
                <a:hlinkClick r:id="rId4"/>
              </a:rPr>
              <a:t>http://www.wipo.int/pct/en/newslett/</a:t>
            </a:r>
            <a:r>
              <a:rPr lang="en-US" altLang="en-US" sz="2000" dirty="0"/>
              <a:t>)</a:t>
            </a:r>
          </a:p>
          <a:p>
            <a:pPr>
              <a:spcBef>
                <a:spcPts val="0"/>
              </a:spcBef>
              <a:spcAft>
                <a:spcPts val="300"/>
              </a:spcAft>
            </a:pPr>
            <a:r>
              <a:rPr lang="en-US" altLang="ja-JP" sz="2000" dirty="0"/>
              <a:t>PCT </a:t>
            </a:r>
            <a:r>
              <a:rPr lang="ja-JP" altLang="en-US" sz="2000" dirty="0"/>
              <a:t>ウェブサイト上の関連情報および資料</a:t>
            </a:r>
            <a:r>
              <a:rPr lang="en-US" altLang="en-US" sz="2000" dirty="0"/>
              <a:t> (</a:t>
            </a:r>
            <a:r>
              <a:rPr lang="en-US" altLang="en-US" sz="2000" dirty="0">
                <a:solidFill>
                  <a:srgbClr val="004072"/>
                </a:solidFill>
                <a:ea typeface="ヒラギノ角ゴ Pro W3"/>
                <a:cs typeface="ヒラギノ角ゴ Pro W3"/>
                <a:hlinkClick r:id="rId5"/>
              </a:rPr>
              <a:t>http://www.wipo.int/pct/en/</a:t>
            </a:r>
            <a:r>
              <a:rPr lang="en-US" altLang="en-US" sz="2000" dirty="0"/>
              <a:t>)</a:t>
            </a:r>
          </a:p>
          <a:p>
            <a:pPr>
              <a:spcBef>
                <a:spcPts val="0"/>
              </a:spcBef>
              <a:spcAft>
                <a:spcPts val="300"/>
              </a:spcAft>
            </a:pPr>
            <a:r>
              <a:rPr lang="en-US" altLang="ja-JP" sz="2000" dirty="0"/>
              <a:t>PCT </a:t>
            </a:r>
            <a:r>
              <a:rPr lang="ja-JP" altLang="en-US" sz="2000" dirty="0"/>
              <a:t>関連の研修</a:t>
            </a:r>
            <a:r>
              <a:rPr lang="ja-JP" altLang="en-US" sz="2000" dirty="0" smtClean="0"/>
              <a:t>機会をご希望の際は、ご相談ください</a:t>
            </a:r>
            <a:endParaRPr lang="en-US" altLang="en-US" sz="2000" dirty="0"/>
          </a:p>
          <a:p>
            <a:pPr marL="468313" indent="-411163">
              <a:spcBef>
                <a:spcPts val="0"/>
              </a:spcBef>
              <a:spcAft>
                <a:spcPts val="300"/>
              </a:spcAft>
            </a:pPr>
            <a:endParaRPr lang="en-US" altLang="en-US" sz="2200" dirty="0"/>
          </a:p>
        </p:txBody>
      </p:sp>
    </p:spTree>
    <p:extLst>
      <p:ext uri="{BB962C8B-B14F-4D97-AF65-F5344CB8AC3E}">
        <p14:creationId xmlns:p14="http://schemas.microsoft.com/office/powerpoint/2010/main" val="40601302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313047"/>
            <a:ext cx="8229600" cy="941387"/>
          </a:xfrm>
        </p:spPr>
        <p:txBody>
          <a:bodyPr/>
          <a:lstStyle/>
          <a:p>
            <a:r>
              <a:rPr lang="en-US" altLang="ja-JP" dirty="0">
                <a:ea typeface="MS PGothic" pitchFamily="34" charset="-128"/>
              </a:rPr>
              <a:t>PCT</a:t>
            </a:r>
            <a:r>
              <a:rPr lang="ja-JP" altLang="en-US" dirty="0">
                <a:ea typeface="MS PGothic" pitchFamily="34" charset="-128"/>
              </a:rPr>
              <a:t>お問い合わせ先</a:t>
            </a:r>
            <a:endParaRPr lang="en-US" dirty="0"/>
          </a:p>
        </p:txBody>
      </p:sp>
      <p:sp>
        <p:nvSpPr>
          <p:cNvPr id="14339" name="Rectangle 3"/>
          <p:cNvSpPr>
            <a:spLocks noGrp="1" noChangeArrowheads="1"/>
          </p:cNvSpPr>
          <p:nvPr>
            <p:ph type="body" idx="1"/>
          </p:nvPr>
        </p:nvSpPr>
        <p:spPr>
          <a:xfrm>
            <a:off x="501848" y="1484784"/>
            <a:ext cx="7632848" cy="4464496"/>
          </a:xfrm>
        </p:spPr>
        <p:txBody>
          <a:bodyPr/>
          <a:lstStyle/>
          <a:p>
            <a:pPr marL="292100" indent="-292100">
              <a:spcBef>
                <a:spcPts val="0"/>
              </a:spcBef>
              <a:spcAft>
                <a:spcPts val="0"/>
              </a:spcAft>
            </a:pPr>
            <a:r>
              <a:rPr lang="en-US" altLang="ja-JP" dirty="0">
                <a:ea typeface="ヒラギノ角ゴ Pro W3"/>
                <a:cs typeface="ヒラギノ角ゴ Pro W3"/>
              </a:rPr>
              <a:t>PCT</a:t>
            </a:r>
            <a:r>
              <a:rPr lang="ja-JP" altLang="en-US" dirty="0">
                <a:ea typeface="ヒラギノ角ゴ Pro W3"/>
                <a:cs typeface="ヒラギノ角ゴ Pro W3"/>
              </a:rPr>
              <a:t>制度全般のお問い合わせは、</a:t>
            </a:r>
            <a:r>
              <a:rPr lang="en-US" altLang="en-US" dirty="0">
                <a:ea typeface="ヒラギノ角ゴ Pro W3"/>
                <a:cs typeface="ヒラギノ角ゴ Pro W3"/>
              </a:rPr>
              <a:t> </a:t>
            </a:r>
            <a:r>
              <a:rPr lang="ja-JP" altLang="en-US" dirty="0">
                <a:ea typeface="ヒラギノ角ゴ Pro W3"/>
                <a:cs typeface="ヒラギノ角ゴ Pro W3"/>
              </a:rPr>
              <a:t>　　　　　　　</a:t>
            </a:r>
            <a:r>
              <a:rPr lang="en-US" altLang="ja-JP" dirty="0">
                <a:ea typeface="ヒラギノ角ゴ Pro W3"/>
                <a:cs typeface="ヒラギノ角ゴ Pro W3"/>
              </a:rPr>
              <a:t>PCT</a:t>
            </a:r>
            <a:r>
              <a:rPr lang="ja-JP" altLang="en-US" dirty="0">
                <a:ea typeface="ヒラギノ角ゴ Pro W3"/>
                <a:cs typeface="ヒラギノ角ゴ Pro W3"/>
              </a:rPr>
              <a:t>インフォメーション・サービスまで</a:t>
            </a:r>
            <a:endParaRPr lang="en-US" altLang="en-US" dirty="0">
              <a:ea typeface="ヒラギノ角ゴ Pro W3"/>
              <a:cs typeface="ヒラギノ角ゴ Pro W3"/>
            </a:endParaRPr>
          </a:p>
          <a:p>
            <a:pPr marL="292100" indent="-292100">
              <a:spcBef>
                <a:spcPts val="0"/>
              </a:spcBef>
              <a:spcAft>
                <a:spcPts val="0"/>
              </a:spcAft>
            </a:pPr>
            <a:endParaRPr lang="fr-CH" altLang="en-US" sz="2000" dirty="0">
              <a:ea typeface="ヒラギノ角ゴ Pro W3"/>
              <a:cs typeface="ヒラギノ角ゴ Pro W3"/>
            </a:endParaRPr>
          </a:p>
          <a:p>
            <a:pPr marL="0" lvl="3" indent="0">
              <a:spcBef>
                <a:spcPts val="0"/>
              </a:spcBef>
              <a:spcAft>
                <a:spcPts val="0"/>
              </a:spcAft>
              <a:buNone/>
              <a:tabLst>
                <a:tab pos="1430338" algn="l"/>
              </a:tabLst>
            </a:pPr>
            <a:r>
              <a:rPr lang="ja-JP" altLang="en-US" sz="2000" dirty="0">
                <a:solidFill>
                  <a:srgbClr val="00B0F0"/>
                </a:solidFill>
                <a:ea typeface="ヒラギノ角ゴ Pro W3"/>
                <a:cs typeface="ヒラギノ角ゴ Pro W3"/>
              </a:rPr>
              <a:t>　</a:t>
            </a:r>
            <a:r>
              <a:rPr lang="fr-CH" altLang="en-US" dirty="0">
                <a:solidFill>
                  <a:srgbClr val="00B0F0"/>
                </a:solidFill>
                <a:ea typeface="ヒラギノ角ゴ Pro W3"/>
                <a:cs typeface="ヒラギノ角ゴ Pro W3"/>
              </a:rPr>
              <a:t>pct.infoline@wipo.int</a:t>
            </a:r>
            <a:endParaRPr lang="en-US" altLang="en-US" dirty="0">
              <a:solidFill>
                <a:srgbClr val="00B0F0"/>
              </a:solidFill>
              <a:ea typeface="ヒラギノ角ゴ Pro W3"/>
              <a:cs typeface="ヒラギノ角ゴ Pro W3"/>
            </a:endParaRPr>
          </a:p>
          <a:p>
            <a:pPr marL="0" lvl="3" indent="0">
              <a:spcBef>
                <a:spcPts val="0"/>
              </a:spcBef>
              <a:spcAft>
                <a:spcPts val="0"/>
              </a:spcAft>
              <a:buFont typeface="Symbol" pitchFamily="18" charset="2"/>
              <a:buNone/>
              <a:tabLst>
                <a:tab pos="1430338" algn="l"/>
              </a:tabLst>
            </a:pPr>
            <a:r>
              <a:rPr lang="ja-JP" altLang="en-US" dirty="0">
                <a:solidFill>
                  <a:srgbClr val="00B0F0"/>
                </a:solidFill>
                <a:ea typeface="ヒラギノ角ゴ Pro W3"/>
                <a:cs typeface="ヒラギノ角ゴ Pro W3"/>
              </a:rPr>
              <a:t>　</a:t>
            </a:r>
            <a:r>
              <a:rPr lang="en-US" altLang="en-US" dirty="0">
                <a:solidFill>
                  <a:srgbClr val="00B0F0"/>
                </a:solidFill>
                <a:ea typeface="ヒラギノ角ゴ Pro W3"/>
                <a:cs typeface="ヒラギノ角ゴ Pro W3"/>
              </a:rPr>
              <a:t>+41 22 338 83 38</a:t>
            </a:r>
          </a:p>
          <a:p>
            <a:pPr marL="0" lvl="3" indent="0">
              <a:spcBef>
                <a:spcPts val="0"/>
              </a:spcBef>
              <a:spcAft>
                <a:spcPts val="0"/>
              </a:spcAft>
              <a:buFont typeface="Symbol" pitchFamily="18" charset="2"/>
              <a:buNone/>
              <a:tabLst>
                <a:tab pos="1430338" algn="l"/>
              </a:tabLst>
            </a:pPr>
            <a:r>
              <a:rPr lang="en-US" altLang="en-US" sz="2000" dirty="0">
                <a:solidFill>
                  <a:srgbClr val="70899B"/>
                </a:solidFill>
                <a:ea typeface="ヒラギノ角ゴ Pro W3"/>
                <a:cs typeface="ヒラギノ角ゴ Pro W3"/>
              </a:rPr>
              <a:t>	</a:t>
            </a:r>
            <a:endParaRPr lang="fr-CH" altLang="en-US" sz="2000" dirty="0">
              <a:ea typeface="ヒラギノ角ゴ Pro W3"/>
              <a:cs typeface="ヒラギノ角ゴ Pro W3"/>
            </a:endParaRPr>
          </a:p>
          <a:p>
            <a:pPr marL="292100" indent="-292100">
              <a:spcBef>
                <a:spcPts val="0"/>
              </a:spcBef>
              <a:spcAft>
                <a:spcPts val="0"/>
              </a:spcAft>
            </a:pPr>
            <a:r>
              <a:rPr lang="ja-JP" altLang="en-US" dirty="0" smtClean="0">
                <a:ea typeface="ヒラギノ角ゴ Pro W3"/>
                <a:cs typeface="ヒラギノ角ゴ Pro W3"/>
              </a:rPr>
              <a:t>本件ウェビナーに関する講師</a:t>
            </a:r>
            <a:r>
              <a:rPr lang="ja-JP" altLang="en-US" dirty="0">
                <a:ea typeface="ヒラギノ角ゴ Pro W3"/>
                <a:cs typeface="ヒラギノ角ゴ Pro W3"/>
              </a:rPr>
              <a:t>へのお問い合わせ</a:t>
            </a:r>
            <a:endParaRPr lang="en-US" altLang="en-US" dirty="0">
              <a:ea typeface="ヒラギノ角ゴ Pro W3"/>
              <a:cs typeface="ヒラギノ角ゴ Pro W3"/>
            </a:endParaRPr>
          </a:p>
          <a:p>
            <a:pPr marL="292100" indent="-292100">
              <a:spcBef>
                <a:spcPts val="0"/>
              </a:spcBef>
              <a:spcAft>
                <a:spcPts val="0"/>
              </a:spcAft>
            </a:pPr>
            <a:endParaRPr lang="fr-CH" altLang="en-US" sz="2000" dirty="0">
              <a:ea typeface="ヒラギノ角ゴ Pro W3"/>
              <a:cs typeface="ヒラギノ角ゴ Pro W3"/>
            </a:endParaRPr>
          </a:p>
          <a:p>
            <a:pPr marL="0" indent="0">
              <a:spcBef>
                <a:spcPts val="0"/>
              </a:spcBef>
              <a:spcAft>
                <a:spcPts val="0"/>
              </a:spcAft>
              <a:buFont typeface="Symbol" pitchFamily="18" charset="2"/>
              <a:buNone/>
              <a:tabLst>
                <a:tab pos="1430338" algn="l"/>
              </a:tabLst>
            </a:pPr>
            <a:r>
              <a:rPr lang="ja-JP" altLang="en-US" sz="2000" dirty="0">
                <a:solidFill>
                  <a:srgbClr val="002060"/>
                </a:solidFill>
                <a:ea typeface="ヒラギノ角ゴ Pro W3"/>
                <a:cs typeface="ヒラギノ角ゴ Pro W3"/>
              </a:rPr>
              <a:t>　</a:t>
            </a:r>
            <a:r>
              <a:rPr lang="en-US" altLang="en-US" dirty="0" smtClean="0">
                <a:solidFill>
                  <a:srgbClr val="00B0F0"/>
                </a:solidFill>
                <a:ea typeface="ヒラギノ角ゴ Pro W3"/>
                <a:cs typeface="ヒラギノ角ゴ Pro W3"/>
              </a:rPr>
              <a:t>mineko.mohri@wipo.int</a:t>
            </a:r>
            <a:endParaRPr lang="en-US" altLang="en-US" dirty="0">
              <a:solidFill>
                <a:srgbClr val="00B0F0"/>
              </a:solidFill>
              <a:ea typeface="ヒラギノ角ゴ Pro W3"/>
              <a:cs typeface="ヒラギノ角ゴ Pro W3"/>
            </a:endParaRPr>
          </a:p>
          <a:p>
            <a:pPr marL="0" indent="0">
              <a:spcBef>
                <a:spcPts val="0"/>
              </a:spcBef>
              <a:spcAft>
                <a:spcPts val="0"/>
              </a:spcAft>
              <a:buNone/>
              <a:tabLst>
                <a:tab pos="1430338" algn="l"/>
              </a:tabLst>
            </a:pPr>
            <a:r>
              <a:rPr lang="ja-JP" altLang="en-US" dirty="0">
                <a:solidFill>
                  <a:srgbClr val="70869B"/>
                </a:solidFill>
                <a:ea typeface="ヒラギノ角ゴ Pro W3"/>
                <a:cs typeface="ヒラギノ角ゴ Pro W3"/>
              </a:rPr>
              <a:t>　</a:t>
            </a:r>
            <a:r>
              <a:rPr lang="en-US" altLang="en-US" dirty="0">
                <a:solidFill>
                  <a:srgbClr val="00B0F0"/>
                </a:solidFill>
                <a:ea typeface="ヒラギノ角ゴ Pro W3"/>
                <a:cs typeface="ヒラギノ角ゴ Pro W3"/>
              </a:rPr>
              <a:t>+41 22 338 </a:t>
            </a:r>
            <a:r>
              <a:rPr lang="en-US" altLang="en-US" dirty="0" smtClean="0">
                <a:solidFill>
                  <a:srgbClr val="00B0F0"/>
                </a:solidFill>
                <a:ea typeface="ヒラギノ角ゴ Pro W3"/>
                <a:cs typeface="ヒラギノ角ゴ Pro W3"/>
              </a:rPr>
              <a:t>74 85</a:t>
            </a:r>
            <a:endParaRPr lang="en-US" altLang="en-US" dirty="0">
              <a:solidFill>
                <a:srgbClr val="00B0F0"/>
              </a:solidFill>
              <a:ea typeface="ヒラギノ角ゴ Pro W3"/>
              <a:cs typeface="ヒラギノ角ゴ Pro W3"/>
            </a:endParaRPr>
          </a:p>
          <a:p>
            <a:pPr marL="0" indent="0">
              <a:spcBef>
                <a:spcPts val="0"/>
              </a:spcBef>
              <a:spcAft>
                <a:spcPts val="0"/>
              </a:spcAft>
              <a:buFont typeface="Symbol" pitchFamily="18" charset="2"/>
              <a:buNone/>
              <a:tabLst>
                <a:tab pos="1430338" algn="l"/>
              </a:tabLst>
            </a:pPr>
            <a:endParaRPr lang="fr-CH" altLang="en-US" dirty="0">
              <a:solidFill>
                <a:srgbClr val="00B0F0"/>
              </a:solidFill>
              <a:ea typeface="ヒラギノ角ゴ Pro W3"/>
              <a:cs typeface="ヒラギノ角ゴ Pro W3"/>
            </a:endParaRPr>
          </a:p>
        </p:txBody>
      </p:sp>
    </p:spTree>
    <p:extLst>
      <p:ext uri="{BB962C8B-B14F-4D97-AF65-F5344CB8AC3E}">
        <p14:creationId xmlns:p14="http://schemas.microsoft.com/office/powerpoint/2010/main" val="2682409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063414" y="3976856"/>
            <a:ext cx="7920532" cy="1406525"/>
          </a:xfrm>
          <a:noFill/>
        </p:spPr>
        <p:txBody>
          <a:bodyPr/>
          <a:lstStyle/>
          <a:p>
            <a:pPr eaLnBrk="1" hangingPunct="1"/>
            <a:r>
              <a:rPr lang="en-US" altLang="ja-JP" sz="3400" b="1" dirty="0">
                <a:solidFill>
                  <a:srgbClr val="70899B"/>
                </a:solidFill>
              </a:rPr>
              <a:t>2020</a:t>
            </a:r>
            <a:r>
              <a:rPr lang="ja-JP" altLang="en-US" sz="3400" b="1" dirty="0">
                <a:solidFill>
                  <a:srgbClr val="70899B"/>
                </a:solidFill>
              </a:rPr>
              <a:t>年</a:t>
            </a:r>
            <a:r>
              <a:rPr lang="en-US" altLang="ja-JP" sz="3400" b="1" dirty="0">
                <a:solidFill>
                  <a:srgbClr val="70899B"/>
                </a:solidFill>
              </a:rPr>
              <a:t>7</a:t>
            </a:r>
            <a:r>
              <a:rPr lang="ja-JP" altLang="en-US" sz="3400" b="1" dirty="0">
                <a:solidFill>
                  <a:srgbClr val="70899B"/>
                </a:solidFill>
              </a:rPr>
              <a:t>月</a:t>
            </a:r>
            <a:r>
              <a:rPr lang="en-US" altLang="ja-JP" sz="3400" b="1" dirty="0">
                <a:solidFill>
                  <a:srgbClr val="70899B"/>
                </a:solidFill>
              </a:rPr>
              <a:t>1</a:t>
            </a:r>
            <a:r>
              <a:rPr lang="ja-JP" altLang="en-US" sz="3400" b="1" dirty="0">
                <a:solidFill>
                  <a:srgbClr val="70899B"/>
                </a:solidFill>
              </a:rPr>
              <a:t>日発効の</a:t>
            </a:r>
            <a:r>
              <a:rPr lang="en-US" altLang="ja-JP" sz="3400" b="1" dirty="0">
                <a:solidFill>
                  <a:srgbClr val="70899B"/>
                </a:solidFill>
              </a:rPr>
              <a:t>PCT</a:t>
            </a:r>
            <a:r>
              <a:rPr lang="ja-JP" altLang="en-US" sz="3400" b="1" dirty="0">
                <a:solidFill>
                  <a:srgbClr val="70899B"/>
                </a:solidFill>
              </a:rPr>
              <a:t>規則改正</a:t>
            </a:r>
            <a:endParaRPr lang="en-US" sz="3400" b="1" dirty="0">
              <a:solidFill>
                <a:srgbClr val="70899B"/>
              </a:solidFill>
            </a:endParaRPr>
          </a:p>
          <a:p>
            <a:pPr eaLnBrk="1" hangingPunct="1"/>
            <a:endParaRPr lang="en-US" sz="3600" dirty="0">
              <a:solidFill>
                <a:srgbClr val="70899B"/>
              </a:solidFill>
            </a:endParaRPr>
          </a:p>
        </p:txBody>
      </p:sp>
      <p:pic>
        <p:nvPicPr>
          <p:cNvPr id="3075" name="Picture 8" descr="Puce-3_p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27" y="360379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67" y="257519"/>
            <a:ext cx="7767917" cy="1008112"/>
          </a:xfrm>
        </p:spPr>
        <p:txBody>
          <a:bodyPr/>
          <a:lstStyle/>
          <a:p>
            <a:r>
              <a:rPr lang="en-US" sz="3200" dirty="0"/>
              <a:t>2020</a:t>
            </a:r>
            <a:r>
              <a:rPr lang="ja-JP" altLang="en-US" sz="3200" dirty="0"/>
              <a:t>年</a:t>
            </a:r>
            <a:r>
              <a:rPr lang="en-US" altLang="ja-JP" sz="3200" dirty="0"/>
              <a:t>7</a:t>
            </a:r>
            <a:r>
              <a:rPr lang="ja-JP" altLang="en-US" sz="3200" dirty="0"/>
              <a:t>月</a:t>
            </a:r>
            <a:r>
              <a:rPr lang="en-US" altLang="ja-JP" sz="3200" dirty="0"/>
              <a:t>1</a:t>
            </a:r>
            <a:r>
              <a:rPr lang="ja-JP" altLang="en-US" sz="3200" dirty="0"/>
              <a:t>日発効の</a:t>
            </a:r>
            <a:r>
              <a:rPr lang="en-US" altLang="ja-JP" sz="3200" dirty="0"/>
              <a:t>PCT</a:t>
            </a:r>
            <a:r>
              <a:rPr lang="ja-JP" altLang="en-US" sz="3200" dirty="0"/>
              <a:t>規則改正</a:t>
            </a:r>
            <a:r>
              <a:rPr lang="en-US" sz="3200" dirty="0"/>
              <a:t> – </a:t>
            </a:r>
            <a:r>
              <a:rPr lang="ja-JP" altLang="en-US" sz="3200" dirty="0"/>
              <a:t>概要</a:t>
            </a:r>
            <a:endParaRPr lang="en-US" sz="3200" dirty="0"/>
          </a:p>
        </p:txBody>
      </p:sp>
      <p:sp>
        <p:nvSpPr>
          <p:cNvPr id="3" name="Content Placeholder 2"/>
          <p:cNvSpPr>
            <a:spLocks noGrp="1"/>
          </p:cNvSpPr>
          <p:nvPr>
            <p:ph idx="1"/>
          </p:nvPr>
        </p:nvSpPr>
        <p:spPr>
          <a:xfrm>
            <a:off x="539551" y="1556792"/>
            <a:ext cx="8064897" cy="5145808"/>
          </a:xfrm>
        </p:spPr>
        <p:txBody>
          <a:bodyPr/>
          <a:lstStyle/>
          <a:p>
            <a:pPr marL="357188" indent="-357188">
              <a:spcBef>
                <a:spcPts val="600"/>
              </a:spcBef>
              <a:spcAft>
                <a:spcPts val="1200"/>
              </a:spcAft>
              <a:buNone/>
            </a:pPr>
            <a:r>
              <a:rPr lang="en-US" altLang="ja-JP" sz="2200" b="1" dirty="0" smtClean="0">
                <a:solidFill>
                  <a:srgbClr val="70899B"/>
                </a:solidFill>
              </a:rPr>
              <a:t>(1) </a:t>
            </a:r>
            <a:r>
              <a:rPr lang="ja-JP" altLang="en-US" sz="2200" dirty="0" smtClean="0"/>
              <a:t>誤って</a:t>
            </a:r>
            <a:r>
              <a:rPr lang="ja-JP" altLang="en-US" sz="2200" dirty="0"/>
              <a:t>提出された要素および部分を引用に</a:t>
            </a:r>
            <a:r>
              <a:rPr lang="ja-JP" altLang="en-US" sz="2200" dirty="0" smtClean="0"/>
              <a:t>より補充することの規定</a:t>
            </a:r>
            <a:endParaRPr lang="en-US" altLang="en-US" sz="2200" dirty="0"/>
          </a:p>
          <a:p>
            <a:pPr marL="357188" indent="-357188">
              <a:spcBef>
                <a:spcPts val="600"/>
              </a:spcBef>
              <a:spcAft>
                <a:spcPts val="1200"/>
              </a:spcAft>
              <a:buNone/>
            </a:pPr>
            <a:r>
              <a:rPr lang="en-US" altLang="ja-JP" sz="2200" b="1" dirty="0" smtClean="0">
                <a:solidFill>
                  <a:srgbClr val="70899B"/>
                </a:solidFill>
              </a:rPr>
              <a:t>(2) </a:t>
            </a:r>
            <a:r>
              <a:rPr lang="ja-JP" altLang="en-US" sz="2200" dirty="0" smtClean="0"/>
              <a:t>規則 </a:t>
            </a:r>
            <a:r>
              <a:rPr lang="en-US" altLang="ja-JP" sz="2200" dirty="0"/>
              <a:t>82</a:t>
            </a:r>
            <a:r>
              <a:rPr lang="ja-JP" altLang="en-US" sz="2200" dirty="0"/>
              <a:t>の</a:t>
            </a:r>
            <a:r>
              <a:rPr lang="en-US" altLang="ja-JP" sz="2200" dirty="0"/>
              <a:t>4</a:t>
            </a:r>
            <a:r>
              <a:rPr lang="en-US" altLang="en-US" sz="2200" dirty="0"/>
              <a:t> (</a:t>
            </a:r>
            <a:r>
              <a:rPr lang="ja-JP" altLang="en-US" sz="2200" dirty="0"/>
              <a:t>官庁が認める電子的な通信手段のいずれかの不通により期間が遵守</a:t>
            </a:r>
            <a:r>
              <a:rPr lang="ja-JP" altLang="en-US" sz="2200" dirty="0" smtClean="0"/>
              <a:t>されなかった遅滞</a:t>
            </a:r>
            <a:r>
              <a:rPr lang="ja-JP" altLang="en-US" sz="2200" dirty="0"/>
              <a:t>を当該官庁が許容</a:t>
            </a:r>
            <a:r>
              <a:rPr lang="en-US" altLang="en-US" sz="2200" dirty="0"/>
              <a:t>)</a:t>
            </a:r>
          </a:p>
          <a:p>
            <a:pPr marL="357188" indent="-357188">
              <a:spcBef>
                <a:spcPts val="600"/>
              </a:spcBef>
              <a:spcAft>
                <a:spcPts val="1200"/>
              </a:spcAft>
              <a:buNone/>
            </a:pPr>
            <a:r>
              <a:rPr lang="en-US" altLang="ja-JP" sz="2200" b="1" dirty="0" smtClean="0">
                <a:solidFill>
                  <a:srgbClr val="70899B"/>
                </a:solidFill>
              </a:rPr>
              <a:t>(3) </a:t>
            </a:r>
            <a:r>
              <a:rPr lang="ja-JP" altLang="en-US" sz="2200" dirty="0" smtClean="0"/>
              <a:t>規則 </a:t>
            </a:r>
            <a:r>
              <a:rPr lang="en-US" altLang="en-US" sz="2200" dirty="0"/>
              <a:t>26</a:t>
            </a:r>
            <a:r>
              <a:rPr lang="ja-JP" altLang="en-US" sz="2200" dirty="0"/>
              <a:t>の</a:t>
            </a:r>
            <a:r>
              <a:rPr lang="en-US" altLang="ja-JP" sz="2200" dirty="0"/>
              <a:t>4</a:t>
            </a:r>
            <a:r>
              <a:rPr lang="en-US" altLang="en-US" sz="2200" dirty="0"/>
              <a:t> (</a:t>
            </a:r>
            <a:r>
              <a:rPr lang="ja-JP" altLang="en-US" sz="2200" dirty="0"/>
              <a:t>規則 </a:t>
            </a:r>
            <a:r>
              <a:rPr lang="en-US" altLang="ja-JP" sz="2200" dirty="0"/>
              <a:t>4.11 </a:t>
            </a:r>
            <a:r>
              <a:rPr lang="ja-JP" altLang="en-US" sz="2200" dirty="0"/>
              <a:t>に規定する願書における表示</a:t>
            </a:r>
            <a:r>
              <a:rPr lang="ja-JP" altLang="en-US" sz="2200" dirty="0" smtClean="0"/>
              <a:t>の補正また</a:t>
            </a:r>
            <a:r>
              <a:rPr lang="ja-JP" altLang="en-US" sz="2200" dirty="0"/>
              <a:t>は追加</a:t>
            </a:r>
            <a:r>
              <a:rPr lang="en-US" altLang="en-US" sz="2200" dirty="0"/>
              <a:t>) </a:t>
            </a:r>
          </a:p>
          <a:p>
            <a:pPr marL="357188" indent="-357188">
              <a:spcBef>
                <a:spcPts val="600"/>
              </a:spcBef>
              <a:spcAft>
                <a:spcPts val="1200"/>
              </a:spcAft>
              <a:buNone/>
            </a:pPr>
            <a:r>
              <a:rPr lang="en-US" altLang="ja-JP" sz="2200" b="1" dirty="0" smtClean="0">
                <a:solidFill>
                  <a:srgbClr val="70899B"/>
                </a:solidFill>
              </a:rPr>
              <a:t>(4) </a:t>
            </a:r>
            <a:r>
              <a:rPr lang="ja-JP" altLang="en-US" sz="2200" dirty="0" smtClean="0"/>
              <a:t>国際</a:t>
            </a:r>
            <a:r>
              <a:rPr lang="ja-JP" altLang="en-US" sz="2200" dirty="0"/>
              <a:t>事務局を介しての</a:t>
            </a:r>
            <a:r>
              <a:rPr lang="en-US" altLang="ja-JP" sz="2200" dirty="0"/>
              <a:t>PCT</a:t>
            </a:r>
            <a:r>
              <a:rPr lang="ja-JP" altLang="en-US" sz="2200" dirty="0"/>
              <a:t>手数料</a:t>
            </a:r>
            <a:r>
              <a:rPr lang="ja-JP" altLang="en-US" sz="2200" dirty="0" smtClean="0"/>
              <a:t>の送金に</a:t>
            </a:r>
            <a:r>
              <a:rPr lang="ja-JP" altLang="en-US" sz="2200" dirty="0"/>
              <a:t>関する規定</a:t>
            </a:r>
            <a:endParaRPr lang="en-US" altLang="en-US" sz="2200" dirty="0"/>
          </a:p>
          <a:p>
            <a:pPr marL="357188" indent="-357188">
              <a:spcBef>
                <a:spcPts val="600"/>
              </a:spcBef>
              <a:spcAft>
                <a:spcPts val="1200"/>
              </a:spcAft>
              <a:buNone/>
            </a:pPr>
            <a:r>
              <a:rPr lang="en-US" altLang="ja-JP" sz="2200" b="1" dirty="0" smtClean="0">
                <a:solidFill>
                  <a:srgbClr val="70899B"/>
                </a:solidFill>
              </a:rPr>
              <a:t>(5) </a:t>
            </a:r>
            <a:r>
              <a:rPr lang="ja-JP" altLang="en-US" sz="2200" dirty="0" smtClean="0"/>
              <a:t>第</a:t>
            </a:r>
            <a:r>
              <a:rPr lang="en-US" altLang="ja-JP" sz="2200" dirty="0"/>
              <a:t>II</a:t>
            </a:r>
            <a:r>
              <a:rPr lang="ja-JP" altLang="en-US" sz="2200" dirty="0"/>
              <a:t>章に関連</a:t>
            </a:r>
            <a:r>
              <a:rPr lang="ja-JP" altLang="en-US" sz="2200" dirty="0" smtClean="0"/>
              <a:t>する書類のうち新たな書類を</a:t>
            </a:r>
            <a:r>
              <a:rPr lang="en-US" altLang="en-US" sz="2200" dirty="0" smtClean="0"/>
              <a:t>PATENTSCOPE</a:t>
            </a:r>
            <a:r>
              <a:rPr lang="ja-JP" altLang="en-US" sz="2200" dirty="0"/>
              <a:t>上</a:t>
            </a:r>
            <a:r>
              <a:rPr lang="ja-JP" altLang="en-US" sz="2200" dirty="0" smtClean="0"/>
              <a:t>で一般利用</a:t>
            </a:r>
            <a:r>
              <a:rPr lang="ja-JP" altLang="en-US" sz="2200" dirty="0"/>
              <a:t>可能にする規定</a:t>
            </a:r>
            <a:r>
              <a:rPr lang="en-US" altLang="en-US" sz="2000" dirty="0"/>
              <a:t/>
            </a:r>
            <a:br>
              <a:rPr lang="en-US" altLang="en-US" sz="2000" dirty="0"/>
            </a:br>
            <a:endParaRPr lang="en-US" altLang="en-US" sz="2000" dirty="0"/>
          </a:p>
          <a:p>
            <a:pPr>
              <a:spcBef>
                <a:spcPts val="600"/>
              </a:spcBef>
              <a:spcAft>
                <a:spcPts val="1200"/>
              </a:spcAft>
            </a:pPr>
            <a:endParaRPr lang="en-US" altLang="en-US" sz="2000" dirty="0"/>
          </a:p>
          <a:p>
            <a:pPr>
              <a:spcBef>
                <a:spcPts val="600"/>
              </a:spcBef>
              <a:spcAft>
                <a:spcPts val="1200"/>
              </a:spcAft>
            </a:pPr>
            <a:endParaRPr lang="en-US" altLang="en-US" sz="2100" dirty="0"/>
          </a:p>
          <a:p>
            <a:pPr>
              <a:spcBef>
                <a:spcPts val="600"/>
              </a:spcBef>
              <a:spcAft>
                <a:spcPts val="1200"/>
              </a:spcAft>
            </a:pPr>
            <a:endParaRPr lang="en-US" altLang="en-US" sz="2100" dirty="0">
              <a:highlight>
                <a:srgbClr val="FFFF00"/>
              </a:highlight>
            </a:endParaRPr>
          </a:p>
          <a:p>
            <a:pPr marL="742950" lvl="2" indent="-342900">
              <a:spcBef>
                <a:spcPts val="1200"/>
              </a:spcBef>
              <a:spcAft>
                <a:spcPts val="1200"/>
              </a:spcAft>
              <a:buClr>
                <a:srgbClr val="C00000"/>
              </a:buClr>
              <a:buFont typeface="Wingdings" panose="05000000000000000000" pitchFamily="2" charset="2"/>
              <a:buChar char="q"/>
            </a:pPr>
            <a:endParaRPr lang="en-US" altLang="en-US" sz="2100" dirty="0"/>
          </a:p>
        </p:txBody>
      </p:sp>
    </p:spTree>
    <p:extLst>
      <p:ext uri="{BB962C8B-B14F-4D97-AF65-F5344CB8AC3E}">
        <p14:creationId xmlns:p14="http://schemas.microsoft.com/office/powerpoint/2010/main" val="2484301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67" y="257519"/>
            <a:ext cx="7911933" cy="1008112"/>
          </a:xfrm>
        </p:spPr>
        <p:txBody>
          <a:bodyPr/>
          <a:lstStyle/>
          <a:p>
            <a:r>
              <a:rPr lang="en-US" dirty="0"/>
              <a:t>2020</a:t>
            </a:r>
            <a:r>
              <a:rPr lang="ja-JP" altLang="en-US" dirty="0"/>
              <a:t>年</a:t>
            </a:r>
            <a:r>
              <a:rPr lang="en-US" dirty="0"/>
              <a:t>7</a:t>
            </a:r>
            <a:r>
              <a:rPr lang="ja-JP" altLang="en-US" dirty="0"/>
              <a:t>月</a:t>
            </a:r>
            <a:r>
              <a:rPr lang="en-US" dirty="0"/>
              <a:t>1</a:t>
            </a:r>
            <a:r>
              <a:rPr lang="ja-JP" altLang="en-US" dirty="0"/>
              <a:t>日発効の</a:t>
            </a:r>
            <a:r>
              <a:rPr lang="en-US" altLang="ja-JP" dirty="0"/>
              <a:t>PCT</a:t>
            </a:r>
            <a:r>
              <a:rPr lang="ja-JP" altLang="en-US" dirty="0"/>
              <a:t>規則改正</a:t>
            </a:r>
            <a:r>
              <a:rPr lang="en-US" altLang="ja-JP" dirty="0"/>
              <a:t> </a:t>
            </a:r>
            <a:r>
              <a:rPr lang="en-US" dirty="0"/>
              <a:t>(1)</a:t>
            </a:r>
          </a:p>
        </p:txBody>
      </p:sp>
      <p:sp>
        <p:nvSpPr>
          <p:cNvPr id="3" name="Content Placeholder 2"/>
          <p:cNvSpPr>
            <a:spLocks noGrp="1"/>
          </p:cNvSpPr>
          <p:nvPr>
            <p:ph idx="1"/>
          </p:nvPr>
        </p:nvSpPr>
        <p:spPr>
          <a:xfrm>
            <a:off x="303631" y="1484784"/>
            <a:ext cx="8516842" cy="4929784"/>
          </a:xfrm>
        </p:spPr>
        <p:txBody>
          <a:bodyPr/>
          <a:lstStyle/>
          <a:p>
            <a:pPr>
              <a:spcBef>
                <a:spcPts val="600"/>
              </a:spcBef>
              <a:spcAft>
                <a:spcPts val="1200"/>
              </a:spcAft>
            </a:pPr>
            <a:r>
              <a:rPr lang="en-US" altLang="ja-JP" sz="2200" dirty="0"/>
              <a:t>PCT </a:t>
            </a:r>
            <a:r>
              <a:rPr lang="ja-JP" altLang="en-US" sz="2200" dirty="0"/>
              <a:t>規則</a:t>
            </a:r>
            <a:r>
              <a:rPr lang="en-GB" altLang="en-US" sz="2200" dirty="0"/>
              <a:t> 4</a:t>
            </a:r>
            <a:r>
              <a:rPr lang="ja-JP" altLang="en-US" sz="2200" dirty="0"/>
              <a:t>、</a:t>
            </a:r>
            <a:r>
              <a:rPr lang="en-GB" altLang="en-US" sz="2200" dirty="0"/>
              <a:t>12</a:t>
            </a:r>
            <a:r>
              <a:rPr lang="ja-JP" altLang="en-US" sz="2200" dirty="0"/>
              <a:t>、</a:t>
            </a:r>
            <a:r>
              <a:rPr lang="en-GB" altLang="en-US" sz="2200" dirty="0"/>
              <a:t>20</a:t>
            </a:r>
            <a:r>
              <a:rPr lang="ja-JP" altLang="en-US" sz="2200" dirty="0"/>
              <a:t>、</a:t>
            </a:r>
            <a:r>
              <a:rPr lang="en-GB" altLang="en-US" sz="2200" dirty="0"/>
              <a:t>48</a:t>
            </a:r>
            <a:r>
              <a:rPr lang="ja-JP" altLang="en-US" sz="2200" dirty="0"/>
              <a:t>、</a:t>
            </a:r>
            <a:r>
              <a:rPr lang="en-GB" altLang="en-US" sz="2200" dirty="0"/>
              <a:t>51</a:t>
            </a:r>
            <a:r>
              <a:rPr lang="ja-JP" altLang="en-US" sz="2200" dirty="0"/>
              <a:t>の</a:t>
            </a:r>
            <a:r>
              <a:rPr lang="en-US" altLang="ja-JP" sz="2200" dirty="0"/>
              <a:t>2</a:t>
            </a:r>
            <a:r>
              <a:rPr lang="ja-JP" altLang="en-US" sz="2200" dirty="0"/>
              <a:t>、</a:t>
            </a:r>
            <a:r>
              <a:rPr lang="en-GB" altLang="en-US" sz="2200" dirty="0"/>
              <a:t>55</a:t>
            </a:r>
            <a:r>
              <a:rPr lang="ja-JP" altLang="en-US" sz="2200" dirty="0"/>
              <a:t>、</a:t>
            </a:r>
            <a:r>
              <a:rPr lang="en-GB" altLang="en-US" sz="2200" dirty="0"/>
              <a:t>82</a:t>
            </a:r>
            <a:r>
              <a:rPr lang="ja-JP" altLang="en-US" sz="2200" dirty="0"/>
              <a:t>の</a:t>
            </a:r>
            <a:r>
              <a:rPr lang="en-US" altLang="ja-JP" sz="2200" dirty="0"/>
              <a:t>3 </a:t>
            </a:r>
            <a:r>
              <a:rPr lang="ja-JP" altLang="en-US" sz="2200" dirty="0"/>
              <a:t>の修正、ならびに新規則 </a:t>
            </a:r>
            <a:r>
              <a:rPr lang="fr-CH" altLang="en-US" sz="2200" dirty="0"/>
              <a:t>20.5</a:t>
            </a:r>
            <a:r>
              <a:rPr lang="ja-JP" altLang="en-US" sz="2200" dirty="0"/>
              <a:t>の</a:t>
            </a:r>
            <a:r>
              <a:rPr lang="en-US" altLang="ja-JP" sz="2200" dirty="0"/>
              <a:t>2 </a:t>
            </a:r>
            <a:r>
              <a:rPr lang="ja-JP" altLang="en-US" sz="2200" dirty="0" smtClean="0"/>
              <a:t>および </a:t>
            </a:r>
            <a:r>
              <a:rPr lang="en-GB" altLang="en-US" sz="2200" dirty="0"/>
              <a:t>40</a:t>
            </a:r>
            <a:r>
              <a:rPr lang="ja-JP" altLang="en-US" sz="2200" dirty="0"/>
              <a:t>の</a:t>
            </a:r>
            <a:r>
              <a:rPr lang="en-US" altLang="ja-JP" sz="2200" dirty="0" smtClean="0"/>
              <a:t>2</a:t>
            </a:r>
          </a:p>
          <a:p>
            <a:pPr lvl="1">
              <a:spcBef>
                <a:spcPts val="600"/>
              </a:spcBef>
              <a:spcAft>
                <a:spcPts val="1200"/>
              </a:spcAft>
            </a:pPr>
            <a:r>
              <a:rPr lang="ja-JP" altLang="en-US" sz="2200" dirty="0" smtClean="0"/>
              <a:t>従前</a:t>
            </a:r>
            <a:r>
              <a:rPr lang="ja-JP" altLang="en-US" sz="2200" dirty="0"/>
              <a:t>の</a:t>
            </a:r>
            <a:r>
              <a:rPr lang="ja-JP" altLang="en-US" sz="2200" dirty="0" smtClean="0"/>
              <a:t>欠落要素および部分</a:t>
            </a:r>
            <a:r>
              <a:rPr lang="ja-JP" altLang="en-US" sz="2200" dirty="0"/>
              <a:t>を引用に</a:t>
            </a:r>
            <a:r>
              <a:rPr lang="ja-JP" altLang="en-US" sz="2200" dirty="0" smtClean="0"/>
              <a:t>より補充すること</a:t>
            </a:r>
            <a:r>
              <a:rPr lang="ja-JP" altLang="en-US" sz="2200" dirty="0"/>
              <a:t>の規定に加え、誤って提出された要素または部分についても、正しい</a:t>
            </a:r>
            <a:r>
              <a:rPr lang="ja-JP" altLang="en-US" sz="2200" dirty="0" smtClean="0"/>
              <a:t>要素または部分</a:t>
            </a:r>
            <a:r>
              <a:rPr lang="ja-JP" altLang="en-US" sz="2200" dirty="0"/>
              <a:t>が先の出願に記載されている</a:t>
            </a:r>
            <a:r>
              <a:rPr lang="ja-JP" altLang="en-US" sz="2200" dirty="0" smtClean="0"/>
              <a:t>場合に</a:t>
            </a:r>
            <a:r>
              <a:rPr lang="ja-JP" altLang="en-US" sz="2200" dirty="0"/>
              <a:t>は</a:t>
            </a:r>
            <a:r>
              <a:rPr lang="ja-JP" altLang="en-US" sz="2200" dirty="0" smtClean="0"/>
              <a:t>、</a:t>
            </a:r>
            <a:r>
              <a:rPr lang="ja-JP" altLang="en-US" sz="2200" dirty="0"/>
              <a:t>引用に</a:t>
            </a:r>
            <a:r>
              <a:rPr lang="ja-JP" altLang="en-US" sz="2200" dirty="0" smtClean="0"/>
              <a:t>より補充すること</a:t>
            </a:r>
            <a:r>
              <a:rPr lang="ja-JP" altLang="en-US" sz="2200" dirty="0"/>
              <a:t>が可能なことを明確</a:t>
            </a:r>
            <a:r>
              <a:rPr lang="ja-JP" altLang="en-US" sz="2200" dirty="0" smtClean="0"/>
              <a:t>化</a:t>
            </a:r>
            <a:endParaRPr lang="fr-CH" altLang="ja-JP" sz="2200" dirty="0" smtClean="0"/>
          </a:p>
          <a:p>
            <a:pPr lvl="1">
              <a:spcBef>
                <a:spcPts val="600"/>
              </a:spcBef>
              <a:spcAft>
                <a:spcPts val="1200"/>
              </a:spcAft>
            </a:pPr>
            <a:r>
              <a:rPr lang="ja-JP" altLang="en-US" sz="2200" dirty="0" smtClean="0"/>
              <a:t>引</a:t>
            </a:r>
            <a:r>
              <a:rPr lang="ja-JP" altLang="en-US" sz="2200" dirty="0"/>
              <a:t>用に</a:t>
            </a:r>
            <a:r>
              <a:rPr lang="ja-JP" altLang="en-US" sz="2200" dirty="0" smtClean="0"/>
              <a:t>より補充すること</a:t>
            </a:r>
            <a:r>
              <a:rPr lang="ja-JP" altLang="en-US" sz="2200" dirty="0"/>
              <a:t>が</a:t>
            </a:r>
            <a:r>
              <a:rPr lang="ja-JP" altLang="en-US" sz="2200" dirty="0" smtClean="0"/>
              <a:t>できないまたは引用補充が適用</a:t>
            </a:r>
            <a:r>
              <a:rPr lang="ja-JP" altLang="en-US" sz="2200" dirty="0"/>
              <a:t>されない場合に、誤って提出された要素または部分を正しい</a:t>
            </a:r>
            <a:r>
              <a:rPr lang="ja-JP" altLang="en-US" sz="2200" dirty="0" smtClean="0"/>
              <a:t>要素または部分</a:t>
            </a:r>
            <a:r>
              <a:rPr lang="ja-JP" altLang="en-US" sz="2200" dirty="0"/>
              <a:t>と差し替えるための新たな法的根拠の規定 </a:t>
            </a:r>
            <a:r>
              <a:rPr lang="ja-JP" altLang="en-US" sz="2200" dirty="0" smtClean="0"/>
              <a:t>　</a:t>
            </a:r>
            <a:r>
              <a:rPr lang="en-US" altLang="ja-JP" sz="2200" dirty="0" smtClean="0"/>
              <a:t>(</a:t>
            </a:r>
            <a:r>
              <a:rPr lang="ja-JP" altLang="en-US" sz="2200" dirty="0"/>
              <a:t>ただし、国際出願日に影響する</a:t>
            </a:r>
            <a:r>
              <a:rPr lang="en-US" altLang="ja-JP" sz="2200" dirty="0"/>
              <a:t>) </a:t>
            </a:r>
            <a:endParaRPr lang="en-US" altLang="ja-JP" sz="2200" dirty="0" smtClean="0"/>
          </a:p>
          <a:p>
            <a:pPr lvl="1">
              <a:spcBef>
                <a:spcPts val="600"/>
              </a:spcBef>
              <a:spcAft>
                <a:spcPts val="1200"/>
              </a:spcAft>
            </a:pPr>
            <a:r>
              <a:rPr lang="en-US" altLang="en-US" sz="2200" dirty="0" smtClean="0"/>
              <a:t>2020</a:t>
            </a:r>
            <a:r>
              <a:rPr lang="ja-JP" altLang="en-US" sz="2200" dirty="0"/>
              <a:t>年</a:t>
            </a:r>
            <a:r>
              <a:rPr lang="en-US" altLang="en-US" sz="2200" dirty="0"/>
              <a:t>7</a:t>
            </a:r>
            <a:r>
              <a:rPr lang="ja-JP" altLang="en-US" sz="2200" dirty="0"/>
              <a:t>月</a:t>
            </a:r>
            <a:r>
              <a:rPr lang="en-US" altLang="en-US" sz="2200" dirty="0"/>
              <a:t>1</a:t>
            </a:r>
            <a:r>
              <a:rPr lang="ja-JP" altLang="en-US" sz="2200" dirty="0"/>
              <a:t>日以降に提出される国際出願に適用</a:t>
            </a:r>
            <a:endParaRPr lang="en-US" altLang="en-US" sz="2200" dirty="0">
              <a:highlight>
                <a:srgbClr val="FFFF00"/>
              </a:highlight>
            </a:endParaRPr>
          </a:p>
          <a:p>
            <a:pPr marL="400050" lvl="2" indent="0">
              <a:spcBef>
                <a:spcPts val="1200"/>
              </a:spcBef>
              <a:spcAft>
                <a:spcPts val="1200"/>
              </a:spcAft>
              <a:buClr>
                <a:srgbClr val="C00000"/>
              </a:buClr>
              <a:buNone/>
            </a:pPr>
            <a:endParaRPr lang="en-US" altLang="en-US" sz="2100" dirty="0"/>
          </a:p>
        </p:txBody>
      </p:sp>
    </p:spTree>
    <p:extLst>
      <p:ext uri="{BB962C8B-B14F-4D97-AF65-F5344CB8AC3E}">
        <p14:creationId xmlns:p14="http://schemas.microsoft.com/office/powerpoint/2010/main" val="1806452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8378-8D50-4996-BEE6-D848F00D0F03}"/>
              </a:ext>
            </a:extLst>
          </p:cNvPr>
          <p:cNvSpPr>
            <a:spLocks noGrp="1"/>
          </p:cNvSpPr>
          <p:nvPr>
            <p:ph type="title"/>
          </p:nvPr>
        </p:nvSpPr>
        <p:spPr>
          <a:xfrm>
            <a:off x="251520" y="132333"/>
            <a:ext cx="8712968" cy="851304"/>
          </a:xfrm>
        </p:spPr>
        <p:txBody>
          <a:bodyPr/>
          <a:lstStyle/>
          <a:p>
            <a:r>
              <a:rPr lang="ja-JP" altLang="en-US" sz="3200" dirty="0" smtClean="0"/>
              <a:t>欠落</a:t>
            </a:r>
            <a:r>
              <a:rPr lang="en-US" sz="3200" dirty="0" smtClean="0"/>
              <a:t>   </a:t>
            </a:r>
            <a:r>
              <a:rPr lang="ja-JP" altLang="en-US" sz="3200" dirty="0" smtClean="0"/>
              <a:t>誤って</a:t>
            </a:r>
            <a:r>
              <a:rPr lang="ja-JP" altLang="en-US" sz="3200" dirty="0"/>
              <a:t>提出</a:t>
            </a:r>
            <a:r>
              <a:rPr lang="en-US" sz="3200" dirty="0"/>
              <a:t>  </a:t>
            </a:r>
            <a:r>
              <a:rPr lang="ja-JP" altLang="en-US" sz="3200" dirty="0" smtClean="0"/>
              <a:t>欠落部分</a:t>
            </a:r>
            <a:r>
              <a:rPr lang="en-US" altLang="ja-JP" sz="3200" dirty="0"/>
              <a:t>/</a:t>
            </a:r>
            <a:r>
              <a:rPr lang="ja-JP" altLang="en-US" sz="3200" dirty="0"/>
              <a:t>正しい部分</a:t>
            </a:r>
            <a:r>
              <a:rPr lang="ja-JP" altLang="en-US" sz="3200" dirty="0" smtClean="0"/>
              <a:t>の提出</a:t>
            </a:r>
            <a:endParaRPr lang="en-CH" sz="3200" dirty="0"/>
          </a:p>
        </p:txBody>
      </p:sp>
      <p:sp>
        <p:nvSpPr>
          <p:cNvPr id="5" name="Rectangle 4">
            <a:extLst>
              <a:ext uri="{FF2B5EF4-FFF2-40B4-BE49-F238E27FC236}">
                <a16:creationId xmlns:a16="http://schemas.microsoft.com/office/drawing/2014/main" id="{EB5BCAE8-7A7C-46C1-997C-59A174CEB7C0}"/>
              </a:ext>
            </a:extLst>
          </p:cNvPr>
          <p:cNvSpPr/>
          <p:nvPr/>
        </p:nvSpPr>
        <p:spPr bwMode="auto">
          <a:xfrm>
            <a:off x="769876" y="929133"/>
            <a:ext cx="1728192" cy="1368152"/>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6" name="Rectangle 5">
            <a:extLst>
              <a:ext uri="{FF2B5EF4-FFF2-40B4-BE49-F238E27FC236}">
                <a16:creationId xmlns:a16="http://schemas.microsoft.com/office/drawing/2014/main" id="{13D900C6-5425-432A-AC7E-A13355EC106C}"/>
              </a:ext>
            </a:extLst>
          </p:cNvPr>
          <p:cNvSpPr/>
          <p:nvPr/>
        </p:nvSpPr>
        <p:spPr bwMode="auto">
          <a:xfrm>
            <a:off x="1868050" y="1650954"/>
            <a:ext cx="626368" cy="64633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600" b="0" i="0" u="none" strike="noStrike" cap="none" normalizeH="0" baseline="0" dirty="0">
                <a:ln>
                  <a:noFill/>
                </a:ln>
                <a:solidFill>
                  <a:schemeClr val="tx1"/>
                </a:solidFill>
                <a:effectLst/>
                <a:latin typeface="Arial" charset="0"/>
                <a:cs typeface="Arial" charset="0"/>
              </a:rPr>
              <a:t>?</a:t>
            </a:r>
          </a:p>
        </p:txBody>
      </p:sp>
      <p:sp>
        <p:nvSpPr>
          <p:cNvPr id="8" name="Rectangle 7">
            <a:extLst>
              <a:ext uri="{FF2B5EF4-FFF2-40B4-BE49-F238E27FC236}">
                <a16:creationId xmlns:a16="http://schemas.microsoft.com/office/drawing/2014/main" id="{A49E35A2-7842-4F48-AFA9-53719B9F8E12}"/>
              </a:ext>
            </a:extLst>
          </p:cNvPr>
          <p:cNvSpPr/>
          <p:nvPr/>
        </p:nvSpPr>
        <p:spPr bwMode="auto">
          <a:xfrm>
            <a:off x="766226" y="2465446"/>
            <a:ext cx="1728192" cy="1642883"/>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9" name="Rectangle: Rounded Corners 8">
            <a:extLst>
              <a:ext uri="{FF2B5EF4-FFF2-40B4-BE49-F238E27FC236}">
                <a16:creationId xmlns:a16="http://schemas.microsoft.com/office/drawing/2014/main" id="{0A85BD79-9688-49A4-9A88-F53AA8E0DB67}"/>
              </a:ext>
            </a:extLst>
          </p:cNvPr>
          <p:cNvSpPr/>
          <p:nvPr/>
        </p:nvSpPr>
        <p:spPr bwMode="auto">
          <a:xfrm>
            <a:off x="1849390" y="3385188"/>
            <a:ext cx="626368" cy="702588"/>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600" i="0" u="none" strike="noStrike" cap="none" normalizeH="0" baseline="0" dirty="0">
                <a:ln>
                  <a:noFill/>
                </a:ln>
                <a:solidFill>
                  <a:srgbClr val="FF0000"/>
                </a:solidFill>
                <a:effectLst/>
                <a:latin typeface="Arial" charset="0"/>
                <a:cs typeface="Arial" charset="0"/>
              </a:rPr>
              <a:t>X</a:t>
            </a:r>
            <a:endParaRPr kumimoji="0" lang="en-CH" sz="3600" i="0" u="none" strike="noStrike" cap="none" normalizeH="0" baseline="0" dirty="0">
              <a:ln>
                <a:noFill/>
              </a:ln>
              <a:solidFill>
                <a:srgbClr val="FF0000"/>
              </a:solidFill>
              <a:effectLst/>
              <a:latin typeface="Arial" charset="0"/>
              <a:cs typeface="Arial" charset="0"/>
            </a:endParaRPr>
          </a:p>
        </p:txBody>
      </p:sp>
      <p:sp>
        <p:nvSpPr>
          <p:cNvPr id="11" name="Arrow: Right 10">
            <a:extLst>
              <a:ext uri="{FF2B5EF4-FFF2-40B4-BE49-F238E27FC236}">
                <a16:creationId xmlns:a16="http://schemas.microsoft.com/office/drawing/2014/main" id="{78BCC95B-804E-4F3A-816C-0D2AC9D8D258}"/>
              </a:ext>
            </a:extLst>
          </p:cNvPr>
          <p:cNvSpPr/>
          <p:nvPr/>
        </p:nvSpPr>
        <p:spPr bwMode="auto">
          <a:xfrm>
            <a:off x="3563888" y="2096852"/>
            <a:ext cx="504056" cy="4571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12" name="Arrow: Right 11">
            <a:extLst>
              <a:ext uri="{FF2B5EF4-FFF2-40B4-BE49-F238E27FC236}">
                <a16:creationId xmlns:a16="http://schemas.microsoft.com/office/drawing/2014/main" id="{F1000A3A-6BD0-46F7-91E3-931266AA778F}"/>
              </a:ext>
            </a:extLst>
          </p:cNvPr>
          <p:cNvSpPr/>
          <p:nvPr/>
        </p:nvSpPr>
        <p:spPr bwMode="auto">
          <a:xfrm>
            <a:off x="3142945" y="1031101"/>
            <a:ext cx="9144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1000" b="0" i="0" u="none" strike="noStrike" cap="none" normalizeH="0" baseline="0" dirty="0">
              <a:ln>
                <a:noFill/>
              </a:ln>
              <a:solidFill>
                <a:schemeClr val="tx1"/>
              </a:solidFill>
              <a:effectLst/>
              <a:latin typeface="Arial" charset="0"/>
              <a:cs typeface="Arial" charset="0"/>
            </a:endParaRPr>
          </a:p>
        </p:txBody>
      </p:sp>
      <p:sp>
        <p:nvSpPr>
          <p:cNvPr id="13" name="Rectangle 12">
            <a:extLst>
              <a:ext uri="{FF2B5EF4-FFF2-40B4-BE49-F238E27FC236}">
                <a16:creationId xmlns:a16="http://schemas.microsoft.com/office/drawing/2014/main" id="{1CD8343E-52A6-45ED-950A-2B23B4A229AB}"/>
              </a:ext>
            </a:extLst>
          </p:cNvPr>
          <p:cNvSpPr/>
          <p:nvPr/>
        </p:nvSpPr>
        <p:spPr bwMode="auto">
          <a:xfrm>
            <a:off x="4624671" y="932398"/>
            <a:ext cx="1656184" cy="134759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14" name="Rectangle 13">
            <a:extLst>
              <a:ext uri="{FF2B5EF4-FFF2-40B4-BE49-F238E27FC236}">
                <a16:creationId xmlns:a16="http://schemas.microsoft.com/office/drawing/2014/main" id="{2E0E0227-A978-4C74-BA6C-5D616CB8D093}"/>
              </a:ext>
            </a:extLst>
          </p:cNvPr>
          <p:cNvSpPr/>
          <p:nvPr/>
        </p:nvSpPr>
        <p:spPr bwMode="auto">
          <a:xfrm>
            <a:off x="5739494" y="1633657"/>
            <a:ext cx="541361" cy="64633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dirty="0">
                <a:solidFill>
                  <a:srgbClr val="00B0F0"/>
                </a:solidFill>
              </a:rPr>
              <a:t>√</a:t>
            </a:r>
            <a:endParaRPr lang="en-CH" sz="3600" dirty="0">
              <a:solidFill>
                <a:srgbClr val="00B0F0"/>
              </a:solidFill>
            </a:endParaRPr>
          </a:p>
        </p:txBody>
      </p:sp>
      <p:sp>
        <p:nvSpPr>
          <p:cNvPr id="15" name="Rectangle 14">
            <a:extLst>
              <a:ext uri="{FF2B5EF4-FFF2-40B4-BE49-F238E27FC236}">
                <a16:creationId xmlns:a16="http://schemas.microsoft.com/office/drawing/2014/main" id="{E4EFDD46-9368-44BB-A8ED-7EDDF4AEEA66}"/>
              </a:ext>
            </a:extLst>
          </p:cNvPr>
          <p:cNvSpPr/>
          <p:nvPr/>
        </p:nvSpPr>
        <p:spPr bwMode="auto">
          <a:xfrm>
            <a:off x="6372200" y="233975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18" name="Arrow: Right 17">
            <a:extLst>
              <a:ext uri="{FF2B5EF4-FFF2-40B4-BE49-F238E27FC236}">
                <a16:creationId xmlns:a16="http://schemas.microsoft.com/office/drawing/2014/main" id="{8CE5F35F-BE99-4426-8B4A-01196F58F8C8}"/>
              </a:ext>
            </a:extLst>
          </p:cNvPr>
          <p:cNvSpPr/>
          <p:nvPr/>
        </p:nvSpPr>
        <p:spPr bwMode="auto">
          <a:xfrm>
            <a:off x="3169365" y="2709987"/>
            <a:ext cx="9144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1000" b="0" i="0" u="none" strike="noStrike" cap="none" normalizeH="0" baseline="0" dirty="0">
              <a:ln>
                <a:noFill/>
              </a:ln>
              <a:solidFill>
                <a:schemeClr val="tx1"/>
              </a:solidFill>
              <a:effectLst/>
              <a:latin typeface="Arial" charset="0"/>
              <a:cs typeface="Arial" charset="0"/>
            </a:endParaRPr>
          </a:p>
        </p:txBody>
      </p:sp>
      <p:sp>
        <p:nvSpPr>
          <p:cNvPr id="19" name="Rectangle 18">
            <a:extLst>
              <a:ext uri="{FF2B5EF4-FFF2-40B4-BE49-F238E27FC236}">
                <a16:creationId xmlns:a16="http://schemas.microsoft.com/office/drawing/2014/main" id="{3CB106E1-B8B3-41B1-A30E-4B8C3B303CC4}"/>
              </a:ext>
            </a:extLst>
          </p:cNvPr>
          <p:cNvSpPr/>
          <p:nvPr/>
        </p:nvSpPr>
        <p:spPr bwMode="auto">
          <a:xfrm>
            <a:off x="4630448" y="2522704"/>
            <a:ext cx="1656184" cy="1642882"/>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20" name="Rectangle: Rounded Corners 19">
            <a:extLst>
              <a:ext uri="{FF2B5EF4-FFF2-40B4-BE49-F238E27FC236}">
                <a16:creationId xmlns:a16="http://schemas.microsoft.com/office/drawing/2014/main" id="{EF535B76-D2A6-45B2-B90C-50428F35CED9}"/>
              </a:ext>
            </a:extLst>
          </p:cNvPr>
          <p:cNvSpPr/>
          <p:nvPr/>
        </p:nvSpPr>
        <p:spPr bwMode="auto">
          <a:xfrm>
            <a:off x="5598490" y="3474139"/>
            <a:ext cx="682386" cy="708839"/>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600" i="0" u="none" strike="noStrike" cap="none" normalizeH="0" baseline="0" dirty="0">
                <a:ln>
                  <a:noFill/>
                </a:ln>
                <a:solidFill>
                  <a:srgbClr val="FF0000"/>
                </a:solidFill>
                <a:effectLst/>
                <a:latin typeface="Arial" charset="0"/>
                <a:cs typeface="Arial" charset="0"/>
              </a:rPr>
              <a:t>X</a:t>
            </a:r>
            <a:endParaRPr kumimoji="0" lang="en-CH" sz="3600" i="0" u="none" strike="noStrike" cap="none" normalizeH="0" baseline="0" dirty="0">
              <a:ln>
                <a:noFill/>
              </a:ln>
              <a:solidFill>
                <a:srgbClr val="FF0000"/>
              </a:solidFill>
              <a:effectLst/>
              <a:latin typeface="Arial" charset="0"/>
              <a:cs typeface="Arial" charset="0"/>
            </a:endParaRPr>
          </a:p>
        </p:txBody>
      </p:sp>
      <p:sp>
        <p:nvSpPr>
          <p:cNvPr id="21" name="Rectangle: Rounded Corners 20">
            <a:extLst>
              <a:ext uri="{FF2B5EF4-FFF2-40B4-BE49-F238E27FC236}">
                <a16:creationId xmlns:a16="http://schemas.microsoft.com/office/drawing/2014/main" id="{57F0C441-01C3-490F-B2EF-BD09203ECBC3}"/>
              </a:ext>
            </a:extLst>
          </p:cNvPr>
          <p:cNvSpPr/>
          <p:nvPr/>
        </p:nvSpPr>
        <p:spPr bwMode="auto">
          <a:xfrm>
            <a:off x="5591745" y="2747188"/>
            <a:ext cx="682386" cy="708839"/>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dirty="0">
                <a:solidFill>
                  <a:srgbClr val="00B0F0"/>
                </a:solidFill>
              </a:rPr>
              <a:t>√</a:t>
            </a:r>
            <a:endParaRPr lang="en-CH" sz="3600" dirty="0">
              <a:solidFill>
                <a:srgbClr val="00B0F0"/>
              </a:solidFill>
            </a:endParaRPr>
          </a:p>
        </p:txBody>
      </p:sp>
      <p:sp>
        <p:nvSpPr>
          <p:cNvPr id="22" name="TextBox 21">
            <a:extLst>
              <a:ext uri="{FF2B5EF4-FFF2-40B4-BE49-F238E27FC236}">
                <a16:creationId xmlns:a16="http://schemas.microsoft.com/office/drawing/2014/main" id="{6492B32B-7CF3-4A71-8303-3CF2D141B5CD}"/>
              </a:ext>
            </a:extLst>
          </p:cNvPr>
          <p:cNvSpPr txBox="1"/>
          <p:nvPr/>
        </p:nvSpPr>
        <p:spPr>
          <a:xfrm>
            <a:off x="1108212" y="282862"/>
            <a:ext cx="525760" cy="584775"/>
          </a:xfrm>
          <a:prstGeom prst="rect">
            <a:avLst/>
          </a:prstGeom>
          <a:noFill/>
        </p:spPr>
        <p:txBody>
          <a:bodyPr wrap="square" rtlCol="0">
            <a:spAutoFit/>
          </a:bodyPr>
          <a:lstStyle/>
          <a:p>
            <a:r>
              <a:rPr lang="en-US" sz="3200" dirty="0"/>
              <a:t>≠</a:t>
            </a:r>
            <a:endParaRPr lang="en-CH" sz="3200" dirty="0"/>
          </a:p>
        </p:txBody>
      </p:sp>
      <p:sp>
        <p:nvSpPr>
          <p:cNvPr id="23" name="Rectangle 22">
            <a:extLst>
              <a:ext uri="{FF2B5EF4-FFF2-40B4-BE49-F238E27FC236}">
                <a16:creationId xmlns:a16="http://schemas.microsoft.com/office/drawing/2014/main" id="{1CFA5D80-69D8-4308-AFC8-4A97D6698E85}"/>
              </a:ext>
            </a:extLst>
          </p:cNvPr>
          <p:cNvSpPr/>
          <p:nvPr/>
        </p:nvSpPr>
        <p:spPr bwMode="auto">
          <a:xfrm>
            <a:off x="3051145" y="1516126"/>
            <a:ext cx="1115413" cy="861774"/>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ja-JP" altLang="en-US" sz="1400" dirty="0">
                <a:solidFill>
                  <a:schemeClr val="tx1"/>
                </a:solidFill>
                <a:latin typeface="Arial" charset="0"/>
                <a:cs typeface="Arial" charset="0"/>
              </a:rPr>
              <a:t>優先権書類</a:t>
            </a:r>
            <a:endParaRPr lang="en-US" sz="1400" dirty="0">
              <a:solidFill>
                <a:schemeClr val="tx1"/>
              </a:solidFill>
              <a:latin typeface="Arial" charset="0"/>
              <a:cs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24" name="Rectangle 23">
            <a:extLst>
              <a:ext uri="{FF2B5EF4-FFF2-40B4-BE49-F238E27FC236}">
                <a16:creationId xmlns:a16="http://schemas.microsoft.com/office/drawing/2014/main" id="{5921E6CB-84B9-423D-B71C-4AA202BEAE5F}"/>
              </a:ext>
            </a:extLst>
          </p:cNvPr>
          <p:cNvSpPr/>
          <p:nvPr/>
        </p:nvSpPr>
        <p:spPr bwMode="auto">
          <a:xfrm>
            <a:off x="6138428" y="256490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25" name="Rectangle 24">
            <a:extLst>
              <a:ext uri="{FF2B5EF4-FFF2-40B4-BE49-F238E27FC236}">
                <a16:creationId xmlns:a16="http://schemas.microsoft.com/office/drawing/2014/main" id="{474E883F-D8CC-456F-838C-79B4A35323AD}"/>
              </a:ext>
            </a:extLst>
          </p:cNvPr>
          <p:cNvSpPr/>
          <p:nvPr/>
        </p:nvSpPr>
        <p:spPr bwMode="auto">
          <a:xfrm>
            <a:off x="3845989" y="1926687"/>
            <a:ext cx="307672" cy="40011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2000" dirty="0">
                <a:solidFill>
                  <a:srgbClr val="00B0F0"/>
                </a:solidFill>
              </a:rPr>
              <a:t>√</a:t>
            </a:r>
            <a:endParaRPr lang="en-CH" sz="2000" dirty="0">
              <a:solidFill>
                <a:srgbClr val="00B0F0"/>
              </a:solidFill>
            </a:endParaRPr>
          </a:p>
        </p:txBody>
      </p:sp>
      <p:sp>
        <p:nvSpPr>
          <p:cNvPr id="28" name="TextBox 27">
            <a:extLst>
              <a:ext uri="{FF2B5EF4-FFF2-40B4-BE49-F238E27FC236}">
                <a16:creationId xmlns:a16="http://schemas.microsoft.com/office/drawing/2014/main" id="{30133011-BCFB-47D7-8683-8F94B6CD7620}"/>
              </a:ext>
            </a:extLst>
          </p:cNvPr>
          <p:cNvSpPr txBox="1"/>
          <p:nvPr/>
        </p:nvSpPr>
        <p:spPr>
          <a:xfrm>
            <a:off x="3437771" y="327892"/>
            <a:ext cx="525760" cy="584775"/>
          </a:xfrm>
          <a:prstGeom prst="rect">
            <a:avLst/>
          </a:prstGeom>
          <a:noFill/>
        </p:spPr>
        <p:txBody>
          <a:bodyPr wrap="square" rtlCol="0">
            <a:spAutoFit/>
          </a:bodyPr>
          <a:lstStyle/>
          <a:p>
            <a:r>
              <a:rPr lang="en-US" sz="3200" dirty="0"/>
              <a:t>≠</a:t>
            </a:r>
            <a:endParaRPr lang="en-CH" sz="3200" dirty="0"/>
          </a:p>
        </p:txBody>
      </p:sp>
      <p:sp>
        <p:nvSpPr>
          <p:cNvPr id="29" name="Rectangle 28">
            <a:extLst>
              <a:ext uri="{FF2B5EF4-FFF2-40B4-BE49-F238E27FC236}">
                <a16:creationId xmlns:a16="http://schemas.microsoft.com/office/drawing/2014/main" id="{5BAD0032-88B6-455C-911F-FA4C7E22B33F}"/>
              </a:ext>
            </a:extLst>
          </p:cNvPr>
          <p:cNvSpPr/>
          <p:nvPr/>
        </p:nvSpPr>
        <p:spPr bwMode="auto">
          <a:xfrm>
            <a:off x="807620" y="4358905"/>
            <a:ext cx="1728192" cy="1642883"/>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30" name="Rectangle 29">
            <a:extLst>
              <a:ext uri="{FF2B5EF4-FFF2-40B4-BE49-F238E27FC236}">
                <a16:creationId xmlns:a16="http://schemas.microsoft.com/office/drawing/2014/main" id="{A6E73462-970F-4F58-9010-391A2B76AD6E}"/>
              </a:ext>
            </a:extLst>
          </p:cNvPr>
          <p:cNvSpPr/>
          <p:nvPr/>
        </p:nvSpPr>
        <p:spPr bwMode="auto">
          <a:xfrm>
            <a:off x="5553776" y="4298251"/>
            <a:ext cx="1636847" cy="1573164"/>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2400" b="0" i="0" u="none" strike="noStrike" cap="none" normalizeH="0" baseline="0">
              <a:ln>
                <a:noFill/>
              </a:ln>
              <a:solidFill>
                <a:schemeClr val="tx1"/>
              </a:solidFill>
              <a:effectLst/>
              <a:latin typeface="Arial" charset="0"/>
              <a:cs typeface="Arial" charset="0"/>
            </a:endParaRPr>
          </a:p>
        </p:txBody>
      </p:sp>
      <p:sp>
        <p:nvSpPr>
          <p:cNvPr id="31" name="Arrow: Right 30">
            <a:extLst>
              <a:ext uri="{FF2B5EF4-FFF2-40B4-BE49-F238E27FC236}">
                <a16:creationId xmlns:a16="http://schemas.microsoft.com/office/drawing/2014/main" id="{1AD5580E-0AC5-42BB-A47F-229B14FDD005}"/>
              </a:ext>
            </a:extLst>
          </p:cNvPr>
          <p:cNvSpPr/>
          <p:nvPr/>
        </p:nvSpPr>
        <p:spPr bwMode="auto">
          <a:xfrm>
            <a:off x="2779731" y="4749478"/>
            <a:ext cx="2461938"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H" sz="1000" b="0" i="0" u="none" strike="noStrike" cap="none" normalizeH="0" baseline="0" dirty="0">
              <a:ln>
                <a:noFill/>
              </a:ln>
              <a:solidFill>
                <a:schemeClr val="tx1"/>
              </a:solidFill>
              <a:effectLst/>
              <a:latin typeface="Arial" charset="0"/>
              <a:cs typeface="Arial" charset="0"/>
            </a:endParaRPr>
          </a:p>
        </p:txBody>
      </p:sp>
      <p:sp>
        <p:nvSpPr>
          <p:cNvPr id="32" name="Rectangle 31">
            <a:extLst>
              <a:ext uri="{FF2B5EF4-FFF2-40B4-BE49-F238E27FC236}">
                <a16:creationId xmlns:a16="http://schemas.microsoft.com/office/drawing/2014/main" id="{4E5DB603-0358-4FE5-90B0-32B51F4F125D}"/>
              </a:ext>
            </a:extLst>
          </p:cNvPr>
          <p:cNvSpPr/>
          <p:nvPr/>
        </p:nvSpPr>
        <p:spPr bwMode="auto">
          <a:xfrm>
            <a:off x="1885489" y="4692946"/>
            <a:ext cx="626368" cy="64633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3600" b="0" i="0" u="none" strike="noStrike" cap="none" normalizeH="0" baseline="0" dirty="0">
                <a:ln>
                  <a:noFill/>
                </a:ln>
                <a:solidFill>
                  <a:schemeClr val="tx1"/>
                </a:solidFill>
                <a:effectLst/>
                <a:latin typeface="Arial" charset="0"/>
                <a:cs typeface="Arial" charset="0"/>
              </a:rPr>
              <a:t>?</a:t>
            </a:r>
          </a:p>
        </p:txBody>
      </p:sp>
      <p:sp>
        <p:nvSpPr>
          <p:cNvPr id="33" name="Rectangle: Rounded Corners 32">
            <a:extLst>
              <a:ext uri="{FF2B5EF4-FFF2-40B4-BE49-F238E27FC236}">
                <a16:creationId xmlns:a16="http://schemas.microsoft.com/office/drawing/2014/main" id="{379AF1B7-46B3-48FC-B05D-DCDF80DF18A1}"/>
              </a:ext>
            </a:extLst>
          </p:cNvPr>
          <p:cNvSpPr/>
          <p:nvPr/>
        </p:nvSpPr>
        <p:spPr bwMode="auto">
          <a:xfrm>
            <a:off x="2008956" y="5367214"/>
            <a:ext cx="526856" cy="635675"/>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200" i="0" u="none" strike="noStrike" cap="none" normalizeH="0" baseline="0" dirty="0">
                <a:ln>
                  <a:noFill/>
                </a:ln>
                <a:solidFill>
                  <a:srgbClr val="FF0000"/>
                </a:solidFill>
                <a:effectLst/>
                <a:latin typeface="Arial" charset="0"/>
                <a:cs typeface="Arial" charset="0"/>
              </a:rPr>
              <a:t>X</a:t>
            </a:r>
            <a:endParaRPr kumimoji="0" lang="en-CH" sz="3200" i="0" u="none" strike="noStrike" cap="none" normalizeH="0" baseline="0" dirty="0">
              <a:ln>
                <a:noFill/>
              </a:ln>
              <a:solidFill>
                <a:srgbClr val="FF0000"/>
              </a:solidFill>
              <a:effectLst/>
              <a:latin typeface="Arial" charset="0"/>
              <a:cs typeface="Arial" charset="0"/>
            </a:endParaRPr>
          </a:p>
        </p:txBody>
      </p:sp>
      <p:sp>
        <p:nvSpPr>
          <p:cNvPr id="34" name="TextBox 33">
            <a:extLst>
              <a:ext uri="{FF2B5EF4-FFF2-40B4-BE49-F238E27FC236}">
                <a16:creationId xmlns:a16="http://schemas.microsoft.com/office/drawing/2014/main" id="{51A9CA7D-E63B-4BC9-96A6-D68620E6CEBB}"/>
              </a:ext>
            </a:extLst>
          </p:cNvPr>
          <p:cNvSpPr txBox="1"/>
          <p:nvPr/>
        </p:nvSpPr>
        <p:spPr>
          <a:xfrm>
            <a:off x="2786145" y="5197937"/>
            <a:ext cx="2455524" cy="338554"/>
          </a:xfrm>
          <a:prstGeom prst="rect">
            <a:avLst/>
          </a:prstGeom>
          <a:noFill/>
        </p:spPr>
        <p:txBody>
          <a:bodyPr wrap="square" rtlCol="0">
            <a:spAutoFit/>
          </a:bodyPr>
          <a:lstStyle/>
          <a:p>
            <a:r>
              <a:rPr lang="ja-JP" altLang="en-US" sz="1600" dirty="0"/>
              <a:t>国際出願日は後に変更</a:t>
            </a:r>
            <a:endParaRPr lang="en-CH" sz="1600" dirty="0"/>
          </a:p>
        </p:txBody>
      </p:sp>
      <p:sp>
        <p:nvSpPr>
          <p:cNvPr id="35" name="Rectangle 34">
            <a:extLst>
              <a:ext uri="{FF2B5EF4-FFF2-40B4-BE49-F238E27FC236}">
                <a16:creationId xmlns:a16="http://schemas.microsoft.com/office/drawing/2014/main" id="{6126B0F3-826D-492E-8509-5229C9018F40}"/>
              </a:ext>
            </a:extLst>
          </p:cNvPr>
          <p:cNvSpPr/>
          <p:nvPr/>
        </p:nvSpPr>
        <p:spPr bwMode="auto">
          <a:xfrm>
            <a:off x="6526205" y="4497947"/>
            <a:ext cx="646450" cy="64633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dirty="0">
                <a:solidFill>
                  <a:srgbClr val="00B0F0"/>
                </a:solidFill>
              </a:rPr>
              <a:t>√</a:t>
            </a:r>
            <a:endParaRPr lang="en-CH" sz="3600" dirty="0">
              <a:solidFill>
                <a:srgbClr val="00B0F0"/>
              </a:solidFill>
            </a:endParaRPr>
          </a:p>
        </p:txBody>
      </p:sp>
      <p:sp>
        <p:nvSpPr>
          <p:cNvPr id="36" name="Rectangle: Rounded Corners 35">
            <a:extLst>
              <a:ext uri="{FF2B5EF4-FFF2-40B4-BE49-F238E27FC236}">
                <a16:creationId xmlns:a16="http://schemas.microsoft.com/office/drawing/2014/main" id="{D71E3572-D746-4199-A386-516185619CA6}"/>
              </a:ext>
            </a:extLst>
          </p:cNvPr>
          <p:cNvSpPr/>
          <p:nvPr/>
        </p:nvSpPr>
        <p:spPr bwMode="auto">
          <a:xfrm>
            <a:off x="7872968" y="4928282"/>
            <a:ext cx="526856" cy="635675"/>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200" i="0" u="none" strike="noStrike" cap="none" normalizeH="0" baseline="0" dirty="0">
                <a:ln>
                  <a:noFill/>
                </a:ln>
                <a:solidFill>
                  <a:srgbClr val="FF0000"/>
                </a:solidFill>
                <a:effectLst/>
                <a:latin typeface="Arial" charset="0"/>
                <a:cs typeface="Arial" charset="0"/>
              </a:rPr>
              <a:t>X</a:t>
            </a:r>
            <a:endParaRPr kumimoji="0" lang="en-CH" sz="3200" i="0" u="none" strike="noStrike" cap="none" normalizeH="0" baseline="0" dirty="0">
              <a:ln>
                <a:noFill/>
              </a:ln>
              <a:solidFill>
                <a:srgbClr val="FF0000"/>
              </a:solidFill>
              <a:effectLst/>
              <a:latin typeface="Arial" charset="0"/>
              <a:cs typeface="Arial" charset="0"/>
            </a:endParaRPr>
          </a:p>
        </p:txBody>
      </p:sp>
      <p:cxnSp>
        <p:nvCxnSpPr>
          <p:cNvPr id="38" name="Straight Connector 37">
            <a:extLst>
              <a:ext uri="{FF2B5EF4-FFF2-40B4-BE49-F238E27FC236}">
                <a16:creationId xmlns:a16="http://schemas.microsoft.com/office/drawing/2014/main" id="{0E2E5107-9C2C-4A2F-B60F-1A6EB3E51F08}"/>
              </a:ext>
            </a:extLst>
          </p:cNvPr>
          <p:cNvCxnSpPr/>
          <p:nvPr/>
        </p:nvCxnSpPr>
        <p:spPr bwMode="auto">
          <a:xfrm flipV="1">
            <a:off x="7740352" y="4730994"/>
            <a:ext cx="792088" cy="1030252"/>
          </a:xfrm>
          <a:prstGeom prst="line">
            <a:avLst/>
          </a:prstGeom>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C28A130-F8DC-4CC7-AA50-8862931E7158}"/>
              </a:ext>
            </a:extLst>
          </p:cNvPr>
          <p:cNvCxnSpPr>
            <a:cxnSpLocks/>
          </p:cNvCxnSpPr>
          <p:nvPr/>
        </p:nvCxnSpPr>
        <p:spPr bwMode="auto">
          <a:xfrm>
            <a:off x="7740352" y="4730994"/>
            <a:ext cx="792088" cy="1030252"/>
          </a:xfrm>
          <a:prstGeom prst="line">
            <a:avLst/>
          </a:prstGeom>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1CFA5D80-69D8-4308-AFC8-4A97D6698E85}"/>
              </a:ext>
            </a:extLst>
          </p:cNvPr>
          <p:cNvSpPr/>
          <p:nvPr/>
        </p:nvSpPr>
        <p:spPr bwMode="auto">
          <a:xfrm>
            <a:off x="3051145" y="3206347"/>
            <a:ext cx="1115413" cy="861774"/>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ja-JP" altLang="en-US" sz="1400" dirty="0">
                <a:solidFill>
                  <a:schemeClr val="tx1"/>
                </a:solidFill>
                <a:latin typeface="Arial" charset="0"/>
                <a:cs typeface="Arial" charset="0"/>
              </a:rPr>
              <a:t>優先権書類</a:t>
            </a:r>
            <a:endParaRPr lang="en-US" sz="1400" dirty="0">
              <a:solidFill>
                <a:schemeClr val="tx1"/>
              </a:solidFill>
              <a:latin typeface="Arial" charset="0"/>
              <a:cs typeface="Arial"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41" name="Rectangle: Rounded Corners 20">
            <a:extLst>
              <a:ext uri="{FF2B5EF4-FFF2-40B4-BE49-F238E27FC236}">
                <a16:creationId xmlns:a16="http://schemas.microsoft.com/office/drawing/2014/main" id="{57F0C441-01C3-490F-B2EF-BD09203ECBC3}"/>
              </a:ext>
            </a:extLst>
          </p:cNvPr>
          <p:cNvSpPr/>
          <p:nvPr/>
        </p:nvSpPr>
        <p:spPr bwMode="auto">
          <a:xfrm>
            <a:off x="3803247" y="3600153"/>
            <a:ext cx="350414" cy="431066"/>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2000" dirty="0" smtClean="0">
                <a:solidFill>
                  <a:srgbClr val="00B0F0"/>
                </a:solidFill>
              </a:rPr>
              <a:t>√</a:t>
            </a:r>
            <a:endParaRPr lang="en-CH" sz="2000" dirty="0">
              <a:solidFill>
                <a:srgbClr val="00B0F0"/>
              </a:solidFill>
            </a:endParaRPr>
          </a:p>
        </p:txBody>
      </p:sp>
      <p:sp>
        <p:nvSpPr>
          <p:cNvPr id="42" name="Rectangle: Rounded Corners 20">
            <a:extLst>
              <a:ext uri="{FF2B5EF4-FFF2-40B4-BE49-F238E27FC236}">
                <a16:creationId xmlns:a16="http://schemas.microsoft.com/office/drawing/2014/main" id="{57F0C441-01C3-490F-B2EF-BD09203ECBC3}"/>
              </a:ext>
            </a:extLst>
          </p:cNvPr>
          <p:cNvSpPr/>
          <p:nvPr/>
        </p:nvSpPr>
        <p:spPr bwMode="auto">
          <a:xfrm>
            <a:off x="6508237" y="5144278"/>
            <a:ext cx="682386" cy="708839"/>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dirty="0">
                <a:solidFill>
                  <a:srgbClr val="00B0F0"/>
                </a:solidFill>
              </a:rPr>
              <a:t>√</a:t>
            </a:r>
            <a:endParaRPr lang="en-CH" sz="3600" dirty="0">
              <a:solidFill>
                <a:srgbClr val="00B0F0"/>
              </a:solidFill>
            </a:endParaRPr>
          </a:p>
        </p:txBody>
      </p:sp>
    </p:spTree>
    <p:extLst>
      <p:ext uri="{BB962C8B-B14F-4D97-AF65-F5344CB8AC3E}">
        <p14:creationId xmlns:p14="http://schemas.microsoft.com/office/powerpoint/2010/main" val="3296864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363272" cy="1143000"/>
          </a:xfrm>
        </p:spPr>
        <p:txBody>
          <a:bodyPr/>
          <a:lstStyle/>
          <a:p>
            <a:pPr eaLnBrk="1" hangingPunct="1"/>
            <a:r>
              <a:rPr lang="ja-JP" altLang="en-US" sz="3400" dirty="0"/>
              <a:t>欠落部分もしくは誤って提出された要素または部分の手続に</a:t>
            </a:r>
            <a:r>
              <a:rPr lang="ja-JP" altLang="en-US" sz="3400" dirty="0" smtClean="0"/>
              <a:t>関する概要</a:t>
            </a:r>
            <a:endParaRPr lang="en-GB" altLang="en-US" sz="3400" dirty="0"/>
          </a:p>
        </p:txBody>
      </p:sp>
      <p:sp>
        <p:nvSpPr>
          <p:cNvPr id="4099" name="Rectangle 3"/>
          <p:cNvSpPr>
            <a:spLocks noGrp="1" noChangeArrowheads="1"/>
          </p:cNvSpPr>
          <p:nvPr>
            <p:ph type="body" idx="1"/>
          </p:nvPr>
        </p:nvSpPr>
        <p:spPr>
          <a:xfrm>
            <a:off x="460075" y="1690689"/>
            <a:ext cx="8229600" cy="4352925"/>
          </a:xfrm>
        </p:spPr>
        <p:txBody>
          <a:bodyPr/>
          <a:lstStyle/>
          <a:p>
            <a:pPr marL="0" indent="0">
              <a:spcBef>
                <a:spcPts val="1200"/>
              </a:spcBef>
              <a:spcAft>
                <a:spcPts val="1200"/>
              </a:spcAft>
              <a:buNone/>
            </a:pPr>
            <a:endParaRPr lang="en-US" altLang="en-US" dirty="0"/>
          </a:p>
          <a:p>
            <a:pPr lvl="1">
              <a:spcBef>
                <a:spcPts val="1200"/>
              </a:spcBef>
              <a:spcAft>
                <a:spcPts val="1200"/>
              </a:spcAft>
            </a:pPr>
            <a:endParaRPr lang="en-US" altLang="en-US" dirty="0"/>
          </a:p>
          <a:p>
            <a:pPr eaLnBrk="1" hangingPunct="1">
              <a:spcBef>
                <a:spcPts val="1200"/>
              </a:spcBef>
              <a:spcAft>
                <a:spcPts val="1200"/>
              </a:spcAft>
            </a:pPr>
            <a:endParaRPr lang="en-US" altLang="en-US" dirty="0"/>
          </a:p>
          <a:p>
            <a:pPr eaLnBrk="1" hangingPunct="1">
              <a:spcBef>
                <a:spcPts val="1200"/>
              </a:spcBef>
              <a:spcAft>
                <a:spcPts val="1200"/>
              </a:spcAft>
            </a:pPr>
            <a:endParaRPr lang="en-US" altLang="en-US" dirty="0"/>
          </a:p>
          <a:p>
            <a:pPr eaLnBrk="1" hangingPunct="1">
              <a:spcBef>
                <a:spcPts val="1200"/>
              </a:spcBef>
              <a:spcAft>
                <a:spcPts val="1200"/>
              </a:spcAft>
            </a:pPr>
            <a:endParaRPr lang="en-US" alt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886654346"/>
              </p:ext>
            </p:extLst>
          </p:nvPr>
        </p:nvGraphicFramePr>
        <p:xfrm>
          <a:off x="592217" y="1475211"/>
          <a:ext cx="4703300" cy="4474069"/>
        </p:xfrm>
        <a:graphic>
          <a:graphicData uri="http://schemas.openxmlformats.org/drawingml/2006/table">
            <a:tbl>
              <a:tblPr firstRow="1" firstCol="1" bandRow="1">
                <a:tableStyleId>{5C22544A-7EE6-4342-B048-85BDC9FD1C3A}</a:tableStyleId>
              </a:tblPr>
              <a:tblGrid>
                <a:gridCol w="1623716">
                  <a:extLst>
                    <a:ext uri="{9D8B030D-6E8A-4147-A177-3AD203B41FA5}">
                      <a16:colId xmlns:a16="http://schemas.microsoft.com/office/drawing/2014/main" val="2975531417"/>
                    </a:ext>
                  </a:extLst>
                </a:gridCol>
                <a:gridCol w="1203939">
                  <a:extLst>
                    <a:ext uri="{9D8B030D-6E8A-4147-A177-3AD203B41FA5}">
                      <a16:colId xmlns:a16="http://schemas.microsoft.com/office/drawing/2014/main" val="3004922381"/>
                    </a:ext>
                  </a:extLst>
                </a:gridCol>
                <a:gridCol w="293449">
                  <a:extLst>
                    <a:ext uri="{9D8B030D-6E8A-4147-A177-3AD203B41FA5}">
                      <a16:colId xmlns:a16="http://schemas.microsoft.com/office/drawing/2014/main" val="2002129546"/>
                    </a:ext>
                  </a:extLst>
                </a:gridCol>
                <a:gridCol w="1582196">
                  <a:extLst>
                    <a:ext uri="{9D8B030D-6E8A-4147-A177-3AD203B41FA5}">
                      <a16:colId xmlns:a16="http://schemas.microsoft.com/office/drawing/2014/main" val="4206028353"/>
                    </a:ext>
                  </a:extLst>
                </a:gridCol>
              </a:tblGrid>
              <a:tr h="351759">
                <a:tc>
                  <a:txBody>
                    <a:bodyPr/>
                    <a:lstStyle/>
                    <a:p>
                      <a:pPr algn="ctr">
                        <a:lnSpc>
                          <a:spcPct val="107000"/>
                        </a:lnSpc>
                        <a:spcAft>
                          <a:spcPts val="0"/>
                        </a:spcAft>
                      </a:pPr>
                      <a:r>
                        <a:rPr lang="en-GB" sz="1600" dirty="0">
                          <a:effectLst/>
                        </a:rPr>
                        <a:t> </a:t>
                      </a:r>
                      <a:endParaRPr lang="en-GB"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ts val="0"/>
                        </a:spcAft>
                      </a:pPr>
                      <a:r>
                        <a:rPr lang="ja-JP" altLang="en-US" sz="1600" dirty="0">
                          <a:solidFill>
                            <a:schemeClr val="tx1"/>
                          </a:solidFill>
                          <a:effectLst/>
                          <a:latin typeface="+mn-lt"/>
                          <a:ea typeface="Malgun Gothic" panose="020B0503020000020004" pitchFamily="34" charset="-127"/>
                          <a:cs typeface="Times New Roman" panose="02020603050405020304" pitchFamily="18" charset="0"/>
                        </a:rPr>
                        <a:t>引用に</a:t>
                      </a:r>
                      <a:r>
                        <a:rPr lang="ja-JP" altLang="en-US" sz="1600" dirty="0" smtClean="0">
                          <a:solidFill>
                            <a:schemeClr val="tx1"/>
                          </a:solidFill>
                          <a:effectLst/>
                          <a:latin typeface="+mn-lt"/>
                          <a:ea typeface="Malgun Gothic" panose="020B0503020000020004" pitchFamily="34" charset="-127"/>
                          <a:cs typeface="Times New Roman" panose="02020603050405020304" pitchFamily="18" charset="0"/>
                        </a:rPr>
                        <a:t>よる補充</a:t>
                      </a:r>
                      <a:endParaRPr lang="en-GB" sz="1600" dirty="0">
                        <a:solidFill>
                          <a:schemeClr val="tx1"/>
                        </a:solidFill>
                        <a:effectLst/>
                        <a:latin typeface="+mn-lt"/>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dirty="0"/>
                    </a:p>
                  </a:txBody>
                  <a:tcPr/>
                </a:tc>
                <a:extLst>
                  <a:ext uri="{0D108BD9-81ED-4DB2-BD59-A6C34878D82A}">
                    <a16:rowId xmlns:a16="http://schemas.microsoft.com/office/drawing/2014/main" val="3871838791"/>
                  </a:ext>
                </a:extLst>
              </a:tr>
              <a:tr h="782765">
                <a:tc>
                  <a:txBody>
                    <a:bodyPr/>
                    <a:lstStyle/>
                    <a:p>
                      <a:pPr algn="ctr">
                        <a:lnSpc>
                          <a:spcPct val="107000"/>
                        </a:lnSpc>
                        <a:spcAft>
                          <a:spcPts val="0"/>
                        </a:spcAft>
                      </a:pPr>
                      <a:r>
                        <a:rPr lang="en-GB" sz="1600" dirty="0">
                          <a:solidFill>
                            <a:schemeClr val="tx1"/>
                          </a:solidFill>
                          <a:effectLst/>
                          <a:latin typeface="+mn-lt"/>
                        </a:rPr>
                        <a:t> </a:t>
                      </a:r>
                      <a:endParaRPr lang="en-GB" sz="1600" dirty="0">
                        <a:solidFill>
                          <a:schemeClr val="tx1"/>
                        </a:solidFill>
                        <a:effectLst/>
                        <a:latin typeface="+mn-lt"/>
                        <a:ea typeface="Malgun Gothic" panose="020B0503020000020004" pitchFamily="34" charset="-127"/>
                        <a:cs typeface="Times New Roman" panose="02020603050405020304" pitchFamily="18" charset="0"/>
                      </a:endParaRPr>
                    </a:p>
                  </a:txBody>
                  <a:tcPr marL="68580" marR="68580" marT="0" marB="0"/>
                </a:tc>
                <a:tc gridSpan="2">
                  <a:txBody>
                    <a:bodyPr/>
                    <a:lstStyle/>
                    <a:p>
                      <a:pPr algn="ctr">
                        <a:lnSpc>
                          <a:spcPct val="107000"/>
                        </a:lnSpc>
                        <a:spcAft>
                          <a:spcPts val="0"/>
                        </a:spcAft>
                      </a:pPr>
                      <a:r>
                        <a:rPr lang="ja-JP" altLang="en-US" sz="1600" dirty="0">
                          <a:effectLst/>
                          <a:latin typeface="+mn-lt"/>
                          <a:ea typeface="Malgun Gothic" panose="020B0503020000020004" pitchFamily="34" charset="-127"/>
                          <a:cs typeface="Times New Roman" panose="02020603050405020304" pitchFamily="18" charset="0"/>
                        </a:rPr>
                        <a:t>欠落部分</a:t>
                      </a:r>
                      <a:endParaRPr lang="en-GB" sz="1600" dirty="0">
                        <a:effectLst/>
                        <a:latin typeface="+mn-lt"/>
                        <a:ea typeface="Malgun Gothic" panose="020B0503020000020004" pitchFamily="34" charset="-127"/>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algn="ctr">
                        <a:lnSpc>
                          <a:spcPct val="107000"/>
                        </a:lnSpc>
                        <a:spcAft>
                          <a:spcPts val="0"/>
                        </a:spcAft>
                      </a:pPr>
                      <a:r>
                        <a:rPr lang="ja-JP" altLang="en-US" sz="1600" dirty="0">
                          <a:effectLst/>
                          <a:latin typeface="+mn-lt"/>
                          <a:ea typeface="Malgun Gothic" panose="020B0503020000020004" pitchFamily="34" charset="-127"/>
                          <a:cs typeface="Times New Roman" panose="02020603050405020304" pitchFamily="18" charset="0"/>
                        </a:rPr>
                        <a:t>誤って提出された要素または　部分</a:t>
                      </a:r>
                      <a:endParaRPr lang="en-GB" sz="1600" dirty="0">
                        <a:effectLst/>
                        <a:latin typeface="+mn-lt"/>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17627406"/>
                  </a:ext>
                </a:extLst>
              </a:tr>
              <a:tr h="571923">
                <a:tc>
                  <a:txBody>
                    <a:bodyPr/>
                    <a:lstStyle/>
                    <a:p>
                      <a:pPr algn="ctr">
                        <a:lnSpc>
                          <a:spcPct val="107000"/>
                        </a:lnSpc>
                        <a:spcAft>
                          <a:spcPts val="0"/>
                        </a:spcAft>
                      </a:pPr>
                      <a:r>
                        <a:rPr lang="ja-JP" altLang="en-US" sz="1600" dirty="0">
                          <a:solidFill>
                            <a:schemeClr val="tx1"/>
                          </a:solidFill>
                          <a:effectLst/>
                          <a:latin typeface="+mn-lt"/>
                          <a:ea typeface="Malgun Gothic" panose="020B0503020000020004" pitchFamily="34" charset="-127"/>
                          <a:cs typeface="Times New Roman" panose="02020603050405020304" pitchFamily="18" charset="0"/>
                        </a:rPr>
                        <a:t>主な規則</a:t>
                      </a:r>
                      <a:endParaRPr lang="en-GB" sz="1600" dirty="0">
                        <a:solidFill>
                          <a:schemeClr val="tx1"/>
                        </a:solidFill>
                        <a:effectLst/>
                        <a:latin typeface="+mn-lt"/>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GB" sz="1600" dirty="0">
                          <a:solidFill>
                            <a:schemeClr val="tx1"/>
                          </a:solidFill>
                          <a:effectLst/>
                          <a:latin typeface="+mn-lt"/>
                          <a:ea typeface="Malgun Gothic" panose="020B0503020000020004" pitchFamily="34" charset="-127"/>
                        </a:rPr>
                        <a:t>20.5(d)</a:t>
                      </a:r>
                      <a:r>
                        <a:rPr lang="ja-JP" altLang="en-US" sz="1600" dirty="0">
                          <a:solidFill>
                            <a:schemeClr val="tx1"/>
                          </a:solidFill>
                          <a:effectLst/>
                          <a:latin typeface="+mn-lt"/>
                          <a:ea typeface="Malgun Gothic" panose="020B0503020000020004" pitchFamily="34" charset="-127"/>
                        </a:rPr>
                        <a:t>、</a:t>
                      </a:r>
                      <a:r>
                        <a:rPr lang="en-GB" sz="1600" dirty="0">
                          <a:solidFill>
                            <a:schemeClr val="tx1"/>
                          </a:solidFill>
                          <a:effectLst/>
                          <a:latin typeface="+mn-lt"/>
                          <a:ea typeface="Malgun Gothic" panose="020B0503020000020004" pitchFamily="34" charset="-127"/>
                        </a:rPr>
                        <a:t>20.5</a:t>
                      </a:r>
                      <a:r>
                        <a:rPr lang="ja-JP" altLang="en-US" sz="1600" i="0" dirty="0" smtClean="0">
                          <a:solidFill>
                            <a:schemeClr val="tx1"/>
                          </a:solidFill>
                          <a:effectLst/>
                          <a:latin typeface="+mn-lt"/>
                          <a:ea typeface="Malgun Gothic" panose="020B0503020000020004" pitchFamily="34" charset="-127"/>
                        </a:rPr>
                        <a:t>の</a:t>
                      </a:r>
                      <a:r>
                        <a:rPr lang="en-US" altLang="ja-JP" sz="1600" i="0" dirty="0" smtClean="0">
                          <a:solidFill>
                            <a:schemeClr val="tx1"/>
                          </a:solidFill>
                          <a:effectLst/>
                          <a:latin typeface="+mn-lt"/>
                          <a:ea typeface="Malgun Gothic" panose="020B0503020000020004" pitchFamily="34" charset="-127"/>
                        </a:rPr>
                        <a:t>2</a:t>
                      </a:r>
                      <a:r>
                        <a:rPr lang="en-GB" sz="1600" dirty="0" smtClean="0">
                          <a:solidFill>
                            <a:schemeClr val="tx1"/>
                          </a:solidFill>
                          <a:effectLst/>
                          <a:latin typeface="+mn-lt"/>
                          <a:ea typeface="Malgun Gothic" panose="020B0503020000020004" pitchFamily="34" charset="-127"/>
                        </a:rPr>
                        <a:t>(d</a:t>
                      </a:r>
                      <a:r>
                        <a:rPr lang="en-GB" sz="1600" dirty="0">
                          <a:solidFill>
                            <a:schemeClr val="tx1"/>
                          </a:solidFill>
                          <a:effectLst/>
                          <a:latin typeface="+mn-lt"/>
                          <a:ea typeface="Malgun Gothic" panose="020B0503020000020004" pitchFamily="34" charset="-127"/>
                        </a:rPr>
                        <a:t>)</a:t>
                      </a:r>
                      <a:r>
                        <a:rPr lang="ja-JP" altLang="en-US" sz="1600" dirty="0">
                          <a:solidFill>
                            <a:schemeClr val="tx1"/>
                          </a:solidFill>
                          <a:effectLst/>
                          <a:latin typeface="+mn-lt"/>
                          <a:ea typeface="Malgun Gothic" panose="020B0503020000020004" pitchFamily="34" charset="-127"/>
                        </a:rPr>
                        <a:t>、</a:t>
                      </a:r>
                      <a:r>
                        <a:rPr lang="en-GB" sz="1600" dirty="0">
                          <a:solidFill>
                            <a:schemeClr val="tx1"/>
                          </a:solidFill>
                          <a:effectLst/>
                          <a:latin typeface="+mn-lt"/>
                          <a:ea typeface="Malgun Gothic" panose="020B0503020000020004" pitchFamily="34" charset="-127"/>
                        </a:rPr>
                        <a:t>20.6</a:t>
                      </a:r>
                      <a:endParaRPr lang="en-GB" sz="1600" dirty="0">
                        <a:solidFill>
                          <a:schemeClr val="tx1"/>
                        </a:solidFill>
                        <a:effectLst/>
                        <a:latin typeface="+mn-lt"/>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883091591"/>
                  </a:ext>
                </a:extLst>
              </a:tr>
              <a:tr h="260922">
                <a:tc>
                  <a:txBody>
                    <a:bodyPr/>
                    <a:lstStyle/>
                    <a:p>
                      <a:pPr algn="ctr">
                        <a:lnSpc>
                          <a:spcPct val="107000"/>
                        </a:lnSpc>
                        <a:spcAft>
                          <a:spcPts val="0"/>
                        </a:spcAft>
                      </a:pPr>
                      <a:r>
                        <a:rPr lang="ja-JP" altLang="en-US" sz="1600" dirty="0">
                          <a:solidFill>
                            <a:schemeClr val="tx1"/>
                          </a:solidFill>
                          <a:effectLst/>
                          <a:latin typeface="+mn-lt"/>
                          <a:ea typeface="Malgun Gothic" panose="020B0503020000020004" pitchFamily="34" charset="-127"/>
                          <a:cs typeface="Times New Roman" panose="02020603050405020304" pitchFamily="18" charset="0"/>
                        </a:rPr>
                        <a:t>国際出願日</a:t>
                      </a:r>
                      <a:endParaRPr lang="en-GB" sz="1600" dirty="0">
                        <a:solidFill>
                          <a:schemeClr val="tx1"/>
                        </a:solidFill>
                        <a:effectLst/>
                        <a:latin typeface="+mn-lt"/>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ts val="0"/>
                        </a:spcAft>
                      </a:pPr>
                      <a:r>
                        <a:rPr lang="ja-JP" altLang="en-US" sz="1600" dirty="0" smtClean="0">
                          <a:effectLst/>
                          <a:latin typeface="+mn-lt"/>
                          <a:ea typeface="Malgun Gothic" panose="020B0503020000020004" pitchFamily="34" charset="-127"/>
                          <a:cs typeface="Times New Roman" panose="02020603050405020304" pitchFamily="18" charset="0"/>
                        </a:rPr>
                        <a:t>維持される</a:t>
                      </a:r>
                      <a:endParaRPr lang="en-GB" sz="1600" dirty="0">
                        <a:effectLst/>
                        <a:latin typeface="+mn-lt"/>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1598942851"/>
                  </a:ext>
                </a:extLst>
              </a:tr>
              <a:tr h="580192">
                <a:tc>
                  <a:txBody>
                    <a:bodyPr/>
                    <a:lstStyle/>
                    <a:p>
                      <a:pPr algn="ctr">
                        <a:lnSpc>
                          <a:spcPct val="107000"/>
                        </a:lnSpc>
                        <a:spcAft>
                          <a:spcPts val="0"/>
                        </a:spcAft>
                      </a:pPr>
                      <a:r>
                        <a:rPr lang="ja-JP" altLang="en-US" sz="1600" dirty="0">
                          <a:solidFill>
                            <a:schemeClr val="tx1"/>
                          </a:solidFill>
                          <a:effectLst/>
                          <a:latin typeface="+mn-lt"/>
                          <a:ea typeface="Malgun Gothic" panose="020B0503020000020004" pitchFamily="34" charset="-127"/>
                          <a:cs typeface="Times New Roman" panose="02020603050405020304" pitchFamily="18" charset="0"/>
                        </a:rPr>
                        <a:t>官庁による適用</a:t>
                      </a:r>
                      <a:endParaRPr lang="en-GB" sz="1600" dirty="0">
                        <a:solidFill>
                          <a:schemeClr val="tx1"/>
                        </a:solidFill>
                        <a:effectLst/>
                        <a:latin typeface="+mn-lt"/>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ts val="0"/>
                        </a:spcAft>
                      </a:pPr>
                      <a:r>
                        <a:rPr lang="ja-JP" altLang="en-US" sz="1600" dirty="0">
                          <a:effectLst/>
                          <a:latin typeface="+mn-lt"/>
                          <a:ea typeface="Malgun Gothic" panose="020B0503020000020004" pitchFamily="34" charset="-127"/>
                          <a:cs typeface="Times New Roman" panose="02020603050405020304" pitchFamily="18" charset="0"/>
                        </a:rPr>
                        <a:t>一部の</a:t>
                      </a:r>
                      <a:r>
                        <a:rPr lang="en-GB" sz="1600" b="0" dirty="0">
                          <a:solidFill>
                            <a:schemeClr val="tx1"/>
                          </a:solidFill>
                          <a:effectLst/>
                          <a:latin typeface="+mn-lt"/>
                          <a:ea typeface="Malgun Gothic" panose="020B0503020000020004" pitchFamily="34" charset="-127"/>
                        </a:rPr>
                        <a:t>RO</a:t>
                      </a:r>
                      <a:r>
                        <a:rPr lang="ja-JP" altLang="en-US" sz="1600" b="0" dirty="0">
                          <a:solidFill>
                            <a:schemeClr val="tx1"/>
                          </a:solidFill>
                          <a:effectLst/>
                          <a:latin typeface="+mn-lt"/>
                          <a:ea typeface="Malgun Gothic" panose="020B0503020000020004" pitchFamily="34" charset="-127"/>
                        </a:rPr>
                        <a:t>および</a:t>
                      </a:r>
                      <a:r>
                        <a:rPr lang="en-GB" sz="1600" b="0" dirty="0">
                          <a:solidFill>
                            <a:schemeClr val="tx1"/>
                          </a:solidFill>
                          <a:effectLst/>
                          <a:latin typeface="+mn-lt"/>
                          <a:ea typeface="Malgun Gothic" panose="020B0503020000020004" pitchFamily="34" charset="-127"/>
                        </a:rPr>
                        <a:t>DO</a:t>
                      </a:r>
                      <a:r>
                        <a:rPr lang="ja-JP" altLang="en-US" sz="1600" b="0" dirty="0">
                          <a:solidFill>
                            <a:schemeClr val="tx1"/>
                          </a:solidFill>
                          <a:effectLst/>
                          <a:latin typeface="+mn-lt"/>
                          <a:ea typeface="Malgun Gothic" panose="020B0503020000020004" pitchFamily="34" charset="-127"/>
                        </a:rPr>
                        <a:t>では適用　されない</a:t>
                      </a:r>
                      <a:endParaRPr lang="en-GB" sz="1600" dirty="0">
                        <a:effectLst/>
                        <a:latin typeface="+mn-lt"/>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4167125589"/>
                  </a:ext>
                </a:extLst>
              </a:tr>
              <a:tr h="1926508">
                <a:tc>
                  <a:txBody>
                    <a:bodyPr/>
                    <a:lstStyle/>
                    <a:p>
                      <a:pPr algn="ctr">
                        <a:lnSpc>
                          <a:spcPct val="107000"/>
                        </a:lnSpc>
                        <a:spcAft>
                          <a:spcPts val="0"/>
                        </a:spcAft>
                      </a:pPr>
                      <a:r>
                        <a:rPr lang="ja-JP" altLang="en-US" sz="1600" dirty="0">
                          <a:solidFill>
                            <a:schemeClr val="tx1"/>
                          </a:solidFill>
                          <a:effectLst/>
                          <a:latin typeface="+mn-lt"/>
                          <a:ea typeface="Malgun Gothic" panose="020B0503020000020004" pitchFamily="34" charset="-127"/>
                          <a:cs typeface="Times New Roman" panose="02020603050405020304" pitchFamily="18" charset="0"/>
                        </a:rPr>
                        <a:t>誤って提出された用紙の処理</a:t>
                      </a:r>
                      <a:endParaRPr lang="en-GB" sz="1600" dirty="0">
                        <a:solidFill>
                          <a:schemeClr val="tx1"/>
                        </a:solidFill>
                        <a:effectLst/>
                        <a:latin typeface="+mn-lt"/>
                        <a:ea typeface="Malgun Gothic" panose="020B0503020000020004" pitchFamily="34" charset="-127"/>
                        <a:cs typeface="Times New Roman" panose="02020603050405020304" pitchFamily="18" charset="0"/>
                      </a:endParaRPr>
                    </a:p>
                  </a:txBody>
                  <a:tcPr marL="68580" marR="68580" marT="0" marB="0"/>
                </a:tc>
                <a:tc>
                  <a:txBody>
                    <a:bodyPr/>
                    <a:lstStyle/>
                    <a:p>
                      <a:pPr algn="ctr">
                        <a:lnSpc>
                          <a:spcPct val="107000"/>
                        </a:lnSpc>
                        <a:spcAft>
                          <a:spcPts val="0"/>
                        </a:spcAft>
                      </a:pPr>
                      <a:endParaRPr lang="en-US" altLang="ja-JP" sz="1600" dirty="0" smtClean="0">
                        <a:effectLst/>
                        <a:latin typeface="+mn-lt"/>
                        <a:ea typeface="Malgun Gothic" panose="020B0503020000020004" pitchFamily="34" charset="-127"/>
                        <a:cs typeface="Times New Roman" panose="02020603050405020304" pitchFamily="18" charset="0"/>
                      </a:endParaRPr>
                    </a:p>
                    <a:p>
                      <a:pPr algn="ctr">
                        <a:lnSpc>
                          <a:spcPct val="107000"/>
                        </a:lnSpc>
                        <a:spcAft>
                          <a:spcPts val="0"/>
                        </a:spcAft>
                      </a:pPr>
                      <a:r>
                        <a:rPr lang="ja-JP" altLang="en-US" sz="1600" dirty="0" smtClean="0">
                          <a:effectLst/>
                          <a:latin typeface="+mn-lt"/>
                          <a:ea typeface="Malgun Gothic" panose="020B0503020000020004" pitchFamily="34" charset="-127"/>
                          <a:cs typeface="Times New Roman" panose="02020603050405020304" pitchFamily="18" charset="0"/>
                        </a:rPr>
                        <a:t>該当なし</a:t>
                      </a:r>
                      <a:endParaRPr lang="en-GB" sz="1600" dirty="0">
                        <a:effectLst/>
                        <a:latin typeface="+mn-lt"/>
                        <a:ea typeface="Malgun Gothic" panose="020B0503020000020004" pitchFamily="34" charset="-127"/>
                        <a:cs typeface="Times New Roman" panose="02020603050405020304" pitchFamily="18" charset="0"/>
                      </a:endParaRPr>
                    </a:p>
                  </a:txBody>
                  <a:tcPr marL="68580" marR="68580" marT="0" marB="0"/>
                </a:tc>
                <a:tc gridSpan="2">
                  <a:txBody>
                    <a:bodyPr/>
                    <a:lstStyle/>
                    <a:p>
                      <a:pPr algn="ctr">
                        <a:lnSpc>
                          <a:spcPct val="107000"/>
                        </a:lnSpc>
                        <a:spcAft>
                          <a:spcPts val="0"/>
                        </a:spcAft>
                      </a:pPr>
                      <a:endParaRPr lang="en-US" altLang="ja-JP" sz="1600" dirty="0" smtClean="0">
                        <a:solidFill>
                          <a:schemeClr val="tx1"/>
                        </a:solidFill>
                        <a:effectLst/>
                        <a:latin typeface="+mn-lt"/>
                        <a:ea typeface="Malgun Gothic" panose="020B0503020000020004" pitchFamily="34" charset="-127"/>
                      </a:endParaRPr>
                    </a:p>
                    <a:p>
                      <a:pPr algn="ctr">
                        <a:lnSpc>
                          <a:spcPct val="107000"/>
                        </a:lnSpc>
                        <a:spcAft>
                          <a:spcPts val="0"/>
                        </a:spcAft>
                      </a:pPr>
                      <a:r>
                        <a:rPr lang="ja-JP" altLang="en-US" sz="1600" dirty="0" smtClean="0">
                          <a:solidFill>
                            <a:schemeClr val="tx1"/>
                          </a:solidFill>
                          <a:effectLst/>
                          <a:latin typeface="+mn-lt"/>
                          <a:ea typeface="Malgun Gothic" panose="020B0503020000020004" pitchFamily="34" charset="-127"/>
                        </a:rPr>
                        <a:t>出願</a:t>
                      </a:r>
                      <a:r>
                        <a:rPr lang="ja-JP" altLang="en-US" sz="1600" dirty="0">
                          <a:solidFill>
                            <a:schemeClr val="tx1"/>
                          </a:solidFill>
                          <a:effectLst/>
                          <a:latin typeface="+mn-lt"/>
                          <a:ea typeface="Malgun Gothic" panose="020B0503020000020004" pitchFamily="34" charset="-127"/>
                        </a:rPr>
                        <a:t>に残る</a:t>
                      </a:r>
                      <a:endParaRPr lang="en-GB" sz="1600" dirty="0">
                        <a:effectLst/>
                        <a:latin typeface="+mn-lt"/>
                        <a:ea typeface="Malgun Gothic" panose="020B0503020000020004" pitchFamily="34" charset="-127"/>
                      </a:endParaRPr>
                    </a:p>
                    <a:p>
                      <a:pPr algn="ctr">
                        <a:lnSpc>
                          <a:spcPct val="107000"/>
                        </a:lnSpc>
                        <a:spcAft>
                          <a:spcPts val="0"/>
                        </a:spcAft>
                      </a:pPr>
                      <a:r>
                        <a:rPr lang="en-GB" sz="1600" dirty="0">
                          <a:effectLst/>
                          <a:latin typeface="+mn-lt"/>
                          <a:ea typeface="Malgun Gothic" panose="020B0503020000020004" pitchFamily="34" charset="-127"/>
                        </a:rPr>
                        <a:t>(</a:t>
                      </a:r>
                      <a:r>
                        <a:rPr lang="ja-JP" altLang="en-US" sz="1600" dirty="0">
                          <a:solidFill>
                            <a:schemeClr val="tx1"/>
                          </a:solidFill>
                          <a:effectLst/>
                          <a:latin typeface="+mn-lt"/>
                          <a:ea typeface="Malgun Gothic" panose="020B0503020000020004" pitchFamily="34" charset="-127"/>
                        </a:rPr>
                        <a:t>出願の一部として国際公開され、例えば明細書など、関連する要素の　末尾に移動</a:t>
                      </a:r>
                      <a:r>
                        <a:rPr lang="en-GB" sz="1600" dirty="0">
                          <a:effectLst/>
                          <a:latin typeface="+mn-lt"/>
                          <a:ea typeface="Malgun Gothic" panose="020B0503020000020004" pitchFamily="34" charset="-127"/>
                        </a:rPr>
                        <a:t>)</a:t>
                      </a:r>
                      <a:endParaRPr lang="en-GB" sz="1600" dirty="0">
                        <a:effectLst/>
                        <a:latin typeface="+mn-lt"/>
                        <a:ea typeface="Malgun Gothic" panose="020B0503020000020004" pitchFamily="34" charset="-127"/>
                        <a:cs typeface="Times New Roman" panose="02020603050405020304" pitchFamily="18" charset="0"/>
                      </a:endParaRPr>
                    </a:p>
                  </a:txBody>
                  <a:tcPr marL="68580" marR="68580" marT="0" marB="0"/>
                </a:tc>
                <a:tc hMerge="1">
                  <a:txBody>
                    <a:bodyPr/>
                    <a:lstStyle/>
                    <a:p>
                      <a:pPr algn="ctr">
                        <a:lnSpc>
                          <a:spcPct val="107000"/>
                        </a:lnSpc>
                        <a:spcAft>
                          <a:spcPts val="0"/>
                        </a:spcAft>
                      </a:pPr>
                      <a:r>
                        <a:rPr lang="en-GB" sz="1600" dirty="0">
                          <a:solidFill>
                            <a:schemeClr val="tx1"/>
                          </a:solidFill>
                          <a:effectLst/>
                        </a:rPr>
                        <a:t>Remain</a:t>
                      </a:r>
                      <a:r>
                        <a:rPr lang="en-GB" sz="1600" baseline="0" dirty="0">
                          <a:solidFill>
                            <a:schemeClr val="tx1"/>
                          </a:solidFill>
                          <a:effectLst/>
                        </a:rPr>
                        <a:t> in </a:t>
                      </a:r>
                      <a:r>
                        <a:rPr lang="en-GB" sz="1600" dirty="0">
                          <a:effectLst/>
                        </a:rPr>
                        <a:t>the application</a:t>
                      </a:r>
                    </a:p>
                    <a:p>
                      <a:pPr algn="ctr">
                        <a:lnSpc>
                          <a:spcPct val="107000"/>
                        </a:lnSpc>
                        <a:spcAft>
                          <a:spcPts val="0"/>
                        </a:spcAft>
                      </a:pPr>
                      <a:r>
                        <a:rPr lang="en-GB" sz="1600" dirty="0">
                          <a:effectLst/>
                        </a:rPr>
                        <a:t>(</a:t>
                      </a:r>
                      <a:r>
                        <a:rPr lang="en-GB" sz="1600" dirty="0">
                          <a:solidFill>
                            <a:schemeClr val="tx1"/>
                          </a:solidFill>
                          <a:effectLst/>
                        </a:rPr>
                        <a:t>published as part of the application —</a:t>
                      </a:r>
                      <a:r>
                        <a:rPr lang="en-GB" sz="1600" dirty="0">
                          <a:effectLst/>
                        </a:rPr>
                        <a:t>moved to the end of the respective element, e.g. description)</a:t>
                      </a:r>
                      <a:endParaRPr lang="en-GB"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157334573"/>
                  </a:ext>
                </a:extLst>
              </a:tr>
            </a:tbl>
          </a:graphicData>
        </a:graphic>
      </p:graphicFrame>
      <p:graphicFrame>
        <p:nvGraphicFramePr>
          <p:cNvPr id="5" name="Table 4">
            <a:extLst>
              <a:ext uri="{FF2B5EF4-FFF2-40B4-BE49-F238E27FC236}">
                <a16:creationId xmlns:a16="http://schemas.microsoft.com/office/drawing/2014/main" id="{21163EAA-96E8-43A2-BF6E-70C498CEA1D9}"/>
              </a:ext>
            </a:extLst>
          </p:cNvPr>
          <p:cNvGraphicFramePr>
            <a:graphicFrameLocks noGrp="1"/>
          </p:cNvGraphicFramePr>
          <p:nvPr>
            <p:extLst>
              <p:ext uri="{D42A27DB-BD31-4B8C-83A1-F6EECF244321}">
                <p14:modId xmlns:p14="http://schemas.microsoft.com/office/powerpoint/2010/main" val="1877825238"/>
              </p:ext>
            </p:extLst>
          </p:nvPr>
        </p:nvGraphicFramePr>
        <p:xfrm>
          <a:off x="5295517" y="1475210"/>
          <a:ext cx="3388408" cy="4474070"/>
        </p:xfrm>
        <a:graphic>
          <a:graphicData uri="http://schemas.openxmlformats.org/drawingml/2006/table">
            <a:tbl>
              <a:tblPr firstRow="1" firstCol="1" bandRow="1">
                <a:tableStyleId>{5C22544A-7EE6-4342-B048-85BDC9FD1C3A}</a:tableStyleId>
              </a:tblPr>
              <a:tblGrid>
                <a:gridCol w="1580739">
                  <a:extLst>
                    <a:ext uri="{9D8B030D-6E8A-4147-A177-3AD203B41FA5}">
                      <a16:colId xmlns:a16="http://schemas.microsoft.com/office/drawing/2014/main" val="1677838068"/>
                    </a:ext>
                  </a:extLst>
                </a:gridCol>
                <a:gridCol w="113465">
                  <a:extLst>
                    <a:ext uri="{9D8B030D-6E8A-4147-A177-3AD203B41FA5}">
                      <a16:colId xmlns:a16="http://schemas.microsoft.com/office/drawing/2014/main" val="2221790016"/>
                    </a:ext>
                  </a:extLst>
                </a:gridCol>
                <a:gridCol w="1694204">
                  <a:extLst>
                    <a:ext uri="{9D8B030D-6E8A-4147-A177-3AD203B41FA5}">
                      <a16:colId xmlns:a16="http://schemas.microsoft.com/office/drawing/2014/main" val="2449135286"/>
                    </a:ext>
                  </a:extLst>
                </a:gridCol>
              </a:tblGrid>
              <a:tr h="339531">
                <a:tc gridSpan="3">
                  <a:txBody>
                    <a:bodyPr/>
                    <a:lstStyle/>
                    <a:p>
                      <a:pPr algn="ctr">
                        <a:lnSpc>
                          <a:spcPct val="107000"/>
                        </a:lnSpc>
                        <a:spcAft>
                          <a:spcPts val="0"/>
                        </a:spcAft>
                      </a:pPr>
                      <a:r>
                        <a:rPr lang="ja-JP" altLang="en-US" sz="1600" dirty="0" smtClean="0">
                          <a:solidFill>
                            <a:schemeClr val="tx1"/>
                          </a:solidFill>
                          <a:effectLst/>
                          <a:latin typeface="+mn-lt"/>
                          <a:ea typeface="Malgun Gothic" panose="020B0503020000020004" pitchFamily="34" charset="-127"/>
                          <a:cs typeface="Times New Roman" panose="02020603050405020304" pitchFamily="18" charset="0"/>
                        </a:rPr>
                        <a:t>欠落部分</a:t>
                      </a:r>
                      <a:r>
                        <a:rPr lang="en-US" altLang="ja-JP" sz="1600" dirty="0" smtClean="0">
                          <a:solidFill>
                            <a:schemeClr val="tx1"/>
                          </a:solidFill>
                          <a:effectLst/>
                          <a:latin typeface="+mn-lt"/>
                          <a:ea typeface="Malgun Gothic" panose="020B0503020000020004" pitchFamily="34" charset="-127"/>
                          <a:cs typeface="Times New Roman" panose="02020603050405020304" pitchFamily="18" charset="0"/>
                        </a:rPr>
                        <a:t>/</a:t>
                      </a:r>
                      <a:r>
                        <a:rPr lang="ja-JP" altLang="en-US" sz="1600" dirty="0" smtClean="0">
                          <a:solidFill>
                            <a:schemeClr val="tx1"/>
                          </a:solidFill>
                          <a:effectLst/>
                          <a:latin typeface="+mn-lt"/>
                          <a:ea typeface="Malgun Gothic" panose="020B0503020000020004" pitchFamily="34" charset="-127"/>
                          <a:cs typeface="Times New Roman" panose="02020603050405020304" pitchFamily="18" charset="0"/>
                        </a:rPr>
                        <a:t>正しい要素・部分の提出</a:t>
                      </a:r>
                      <a:endParaRPr lang="en-GB" sz="1600" dirty="0">
                        <a:solidFill>
                          <a:schemeClr val="tx1"/>
                        </a:solidFill>
                        <a:effectLst/>
                        <a:latin typeface="+mn-lt"/>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4248504134"/>
                  </a:ext>
                </a:extLst>
              </a:tr>
              <a:tr h="797304">
                <a:tc gridSpan="2">
                  <a:txBody>
                    <a:bodyPr/>
                    <a:lstStyle/>
                    <a:p>
                      <a:pPr algn="ctr">
                        <a:lnSpc>
                          <a:spcPct val="107000"/>
                        </a:lnSpc>
                        <a:spcAft>
                          <a:spcPts val="0"/>
                        </a:spcAft>
                      </a:pPr>
                      <a:r>
                        <a:rPr lang="ja-JP" altLang="en-US" sz="16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rPr>
                        <a:t>欠落部分</a:t>
                      </a:r>
                      <a:endParaRPr lang="en-GB" sz="16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solidFill>
                      <a:srgbClr val="E8F5F8"/>
                    </a:solidFill>
                  </a:tcPr>
                </a:tc>
                <a:tc hMerge="1">
                  <a:txBody>
                    <a:bodyPr/>
                    <a:lstStyle/>
                    <a:p>
                      <a:pPr algn="ctr">
                        <a:lnSpc>
                          <a:spcPct val="107000"/>
                        </a:lnSpc>
                        <a:spcAft>
                          <a:spcPts val="0"/>
                        </a:spcAft>
                      </a:pPr>
                      <a:endParaRPr lang="en-GB" sz="1600" b="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ja-JP" altLang="en-US" sz="1600" dirty="0">
                          <a:effectLst/>
                          <a:latin typeface="Malgun Gothic" panose="020B0503020000020004" pitchFamily="34" charset="-127"/>
                          <a:ea typeface="Malgun Gothic" panose="020B0503020000020004" pitchFamily="34" charset="-127"/>
                          <a:cs typeface="Times New Roman" panose="02020603050405020304" pitchFamily="18" charset="0"/>
                        </a:rPr>
                        <a:t>誤って提出された要素または　部分</a:t>
                      </a:r>
                      <a:endParaRPr lang="en-GB" sz="1600" dirty="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solidFill>
                      <a:srgbClr val="E8F5F8"/>
                    </a:solidFill>
                  </a:tcPr>
                </a:tc>
                <a:extLst>
                  <a:ext uri="{0D108BD9-81ED-4DB2-BD59-A6C34878D82A}">
                    <a16:rowId xmlns:a16="http://schemas.microsoft.com/office/drawing/2014/main" val="1336780552"/>
                  </a:ext>
                </a:extLst>
              </a:tr>
              <a:tr h="591790">
                <a:tc gridSpan="2">
                  <a:txBody>
                    <a:bodyPr/>
                    <a:lstStyle/>
                    <a:p>
                      <a:pPr algn="ctr">
                        <a:lnSpc>
                          <a:spcPct val="107000"/>
                        </a:lnSpc>
                        <a:spcAft>
                          <a:spcPts val="0"/>
                        </a:spcAft>
                      </a:pPr>
                      <a:r>
                        <a:rPr lang="en-GB" sz="1600" b="0" dirty="0">
                          <a:solidFill>
                            <a:schemeClr val="tx1"/>
                          </a:solidFill>
                          <a:effectLst/>
                          <a:latin typeface="Malgun Gothic" panose="020B0503020000020004" pitchFamily="34" charset="-127"/>
                          <a:ea typeface="Malgun Gothic" panose="020B0503020000020004" pitchFamily="34" charset="-127"/>
                        </a:rPr>
                        <a:t>20.5(b)</a:t>
                      </a:r>
                      <a:r>
                        <a:rPr lang="ja-JP" altLang="en-US" sz="1600" b="0" dirty="0">
                          <a:solidFill>
                            <a:schemeClr val="tx1"/>
                          </a:solidFill>
                          <a:effectLst/>
                          <a:latin typeface="Malgun Gothic" panose="020B0503020000020004" pitchFamily="34" charset="-127"/>
                          <a:ea typeface="Malgun Gothic" panose="020B0503020000020004" pitchFamily="34" charset="-127"/>
                        </a:rPr>
                        <a:t>および</a:t>
                      </a:r>
                      <a:r>
                        <a:rPr lang="en-GB" sz="1600" b="0" dirty="0">
                          <a:solidFill>
                            <a:schemeClr val="tx1"/>
                          </a:solidFill>
                          <a:effectLst/>
                          <a:latin typeface="Malgun Gothic" panose="020B0503020000020004" pitchFamily="34" charset="-127"/>
                          <a:ea typeface="Malgun Gothic" panose="020B0503020000020004" pitchFamily="34" charset="-127"/>
                        </a:rPr>
                        <a:t>(c)</a:t>
                      </a:r>
                      <a:endParaRPr lang="en-GB" sz="16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solidFill>
                      <a:srgbClr val="F6FBFC"/>
                    </a:solidFill>
                  </a:tcPr>
                </a:tc>
                <a:tc hMerge="1">
                  <a:txBody>
                    <a:bodyPr/>
                    <a:lstStyle/>
                    <a:p>
                      <a:pPr algn="ctr">
                        <a:lnSpc>
                          <a:spcPct val="107000"/>
                        </a:lnSpc>
                        <a:spcAft>
                          <a:spcPts val="0"/>
                        </a:spcAft>
                      </a:pPr>
                      <a:endParaRPr lang="en-GB" sz="1600" b="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F6FBFC"/>
                    </a:solidFill>
                  </a:tcPr>
                </a:tc>
                <a:tc>
                  <a:txBody>
                    <a:bodyPr/>
                    <a:lstStyle/>
                    <a:p>
                      <a:pPr algn="ctr">
                        <a:lnSpc>
                          <a:spcPct val="107000"/>
                        </a:lnSpc>
                        <a:spcAft>
                          <a:spcPts val="0"/>
                        </a:spcAft>
                      </a:pPr>
                      <a:r>
                        <a:rPr lang="en-GB" sz="1600" b="0" dirty="0" smtClean="0">
                          <a:solidFill>
                            <a:schemeClr val="tx1"/>
                          </a:solidFill>
                          <a:effectLst/>
                          <a:latin typeface="Malgun Gothic" panose="020B0503020000020004" pitchFamily="34" charset="-127"/>
                          <a:ea typeface="Malgun Gothic" panose="020B0503020000020004" pitchFamily="34" charset="-127"/>
                        </a:rPr>
                        <a:t>20.5</a:t>
                      </a:r>
                      <a:r>
                        <a:rPr lang="ja-JP" altLang="en-US" sz="1600" b="0" i="0" dirty="0" smtClean="0">
                          <a:solidFill>
                            <a:schemeClr val="tx1"/>
                          </a:solidFill>
                          <a:effectLst/>
                          <a:latin typeface="Malgun Gothic" panose="020B0503020000020004" pitchFamily="34" charset="-127"/>
                          <a:ea typeface="Malgun Gothic" panose="020B0503020000020004" pitchFamily="34" charset="-127"/>
                        </a:rPr>
                        <a:t>の２</a:t>
                      </a:r>
                      <a:r>
                        <a:rPr lang="en-GB" sz="1600" b="0" dirty="0" smtClean="0">
                          <a:solidFill>
                            <a:schemeClr val="tx1"/>
                          </a:solidFill>
                          <a:effectLst/>
                          <a:latin typeface="Malgun Gothic" panose="020B0503020000020004" pitchFamily="34" charset="-127"/>
                          <a:ea typeface="Malgun Gothic" panose="020B0503020000020004" pitchFamily="34" charset="-127"/>
                        </a:rPr>
                        <a:t>(b</a:t>
                      </a:r>
                      <a:r>
                        <a:rPr lang="en-GB" sz="1600" b="0" dirty="0">
                          <a:solidFill>
                            <a:schemeClr val="tx1"/>
                          </a:solidFill>
                          <a:effectLst/>
                          <a:latin typeface="Malgun Gothic" panose="020B0503020000020004" pitchFamily="34" charset="-127"/>
                          <a:ea typeface="Malgun Gothic" panose="020B0503020000020004" pitchFamily="34" charset="-127"/>
                        </a:rPr>
                        <a:t>) </a:t>
                      </a:r>
                      <a:endParaRPr lang="en-GB" sz="1600" b="0" dirty="0" smtClean="0">
                        <a:solidFill>
                          <a:schemeClr val="tx1"/>
                        </a:solidFill>
                        <a:effectLst/>
                        <a:latin typeface="Malgun Gothic" panose="020B0503020000020004" pitchFamily="34" charset="-127"/>
                        <a:ea typeface="Malgun Gothic" panose="020B0503020000020004" pitchFamily="34" charset="-127"/>
                      </a:endParaRPr>
                    </a:p>
                    <a:p>
                      <a:pPr algn="ctr">
                        <a:lnSpc>
                          <a:spcPct val="107000"/>
                        </a:lnSpc>
                        <a:spcAft>
                          <a:spcPts val="0"/>
                        </a:spcAft>
                      </a:pPr>
                      <a:r>
                        <a:rPr lang="ja-JP" altLang="en-US" sz="1600" b="0" dirty="0" smtClean="0">
                          <a:solidFill>
                            <a:schemeClr val="tx1"/>
                          </a:solidFill>
                          <a:effectLst/>
                          <a:latin typeface="Malgun Gothic" panose="020B0503020000020004" pitchFamily="34" charset="-127"/>
                          <a:ea typeface="Malgun Gothic" panose="020B0503020000020004" pitchFamily="34" charset="-127"/>
                        </a:rPr>
                        <a:t>および</a:t>
                      </a:r>
                      <a:r>
                        <a:rPr lang="en-GB" sz="1600" b="0" dirty="0">
                          <a:solidFill>
                            <a:schemeClr val="tx1"/>
                          </a:solidFill>
                          <a:effectLst/>
                          <a:latin typeface="Malgun Gothic" panose="020B0503020000020004" pitchFamily="34" charset="-127"/>
                          <a:ea typeface="Malgun Gothic" panose="020B0503020000020004" pitchFamily="34" charset="-127"/>
                        </a:rPr>
                        <a:t>(c)</a:t>
                      </a:r>
                      <a:endParaRPr lang="en-GB" sz="16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solidFill>
                      <a:srgbClr val="F6FBFC"/>
                    </a:solidFill>
                  </a:tcPr>
                </a:tc>
                <a:extLst>
                  <a:ext uri="{0D108BD9-81ED-4DB2-BD59-A6C34878D82A}">
                    <a16:rowId xmlns:a16="http://schemas.microsoft.com/office/drawing/2014/main" val="603946504"/>
                  </a:ext>
                </a:extLst>
              </a:tr>
              <a:tr h="225394">
                <a:tc gridSpan="3">
                  <a:txBody>
                    <a:bodyPr/>
                    <a:lstStyle/>
                    <a:p>
                      <a:pPr algn="ctr">
                        <a:lnSpc>
                          <a:spcPct val="107000"/>
                        </a:lnSpc>
                        <a:spcAft>
                          <a:spcPts val="0"/>
                        </a:spcAft>
                      </a:pPr>
                      <a:r>
                        <a:rPr lang="ja-JP" altLang="en-US" sz="16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rPr>
                        <a:t>変更される</a:t>
                      </a:r>
                      <a:endParaRPr lang="en-GB" sz="16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solidFill>
                      <a:srgbClr val="E8F5F8"/>
                    </a:solidFill>
                  </a:tcPr>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3118642264"/>
                  </a:ext>
                </a:extLst>
              </a:tr>
              <a:tr h="545748">
                <a:tc gridSpan="3">
                  <a:txBody>
                    <a:bodyPr/>
                    <a:lstStyle/>
                    <a:p>
                      <a:pPr algn="ctr">
                        <a:lnSpc>
                          <a:spcPct val="107000"/>
                        </a:lnSpc>
                        <a:spcAft>
                          <a:spcPts val="0"/>
                        </a:spcAft>
                      </a:pPr>
                      <a:r>
                        <a:rPr lang="ja-JP" altLang="en-US" sz="1600" b="0" dirty="0">
                          <a:solidFill>
                            <a:schemeClr val="tx1"/>
                          </a:solidFill>
                          <a:effectLst/>
                          <a:latin typeface="Malgun Gothic" panose="020B0503020000020004" pitchFamily="34" charset="-127"/>
                          <a:ea typeface="Malgun Gothic" panose="020B0503020000020004" pitchFamily="34" charset="-127"/>
                        </a:rPr>
                        <a:t>すべての</a:t>
                      </a:r>
                      <a:r>
                        <a:rPr lang="en-GB" sz="1600" b="0" dirty="0">
                          <a:solidFill>
                            <a:schemeClr val="tx1"/>
                          </a:solidFill>
                          <a:effectLst/>
                          <a:latin typeface="Malgun Gothic" panose="020B0503020000020004" pitchFamily="34" charset="-127"/>
                          <a:ea typeface="Malgun Gothic" panose="020B0503020000020004" pitchFamily="34" charset="-127"/>
                        </a:rPr>
                        <a:t>RO</a:t>
                      </a:r>
                      <a:r>
                        <a:rPr lang="ja-JP" altLang="en-US" sz="1600" b="0" dirty="0">
                          <a:solidFill>
                            <a:schemeClr val="tx1"/>
                          </a:solidFill>
                          <a:effectLst/>
                          <a:latin typeface="Malgun Gothic" panose="020B0503020000020004" pitchFamily="34" charset="-127"/>
                          <a:ea typeface="Malgun Gothic" panose="020B0503020000020004" pitchFamily="34" charset="-127"/>
                        </a:rPr>
                        <a:t>および</a:t>
                      </a:r>
                      <a:r>
                        <a:rPr lang="en-GB" sz="1600" b="0" dirty="0">
                          <a:solidFill>
                            <a:schemeClr val="tx1"/>
                          </a:solidFill>
                          <a:effectLst/>
                          <a:latin typeface="Malgun Gothic" panose="020B0503020000020004" pitchFamily="34" charset="-127"/>
                          <a:ea typeface="Malgun Gothic" panose="020B0503020000020004" pitchFamily="34" charset="-127"/>
                        </a:rPr>
                        <a:t>DO</a:t>
                      </a:r>
                      <a:r>
                        <a:rPr lang="ja-JP" altLang="en-US" sz="1600" b="0" dirty="0">
                          <a:solidFill>
                            <a:schemeClr val="tx1"/>
                          </a:solidFill>
                          <a:effectLst/>
                          <a:latin typeface="Malgun Gothic" panose="020B0503020000020004" pitchFamily="34" charset="-127"/>
                          <a:ea typeface="Malgun Gothic" panose="020B0503020000020004" pitchFamily="34" charset="-127"/>
                        </a:rPr>
                        <a:t>により適用　される</a:t>
                      </a:r>
                      <a:endParaRPr lang="en-GB" sz="16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solidFill>
                      <a:srgbClr val="F6FBFC"/>
                    </a:solidFill>
                  </a:tcPr>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3566114735"/>
                  </a:ext>
                </a:extLst>
              </a:tr>
              <a:tr h="1938775">
                <a:tc>
                  <a:txBody>
                    <a:bodyPr/>
                    <a:lstStyle/>
                    <a:p>
                      <a:pPr algn="ctr">
                        <a:lnSpc>
                          <a:spcPct val="107000"/>
                        </a:lnSpc>
                        <a:spcAft>
                          <a:spcPts val="0"/>
                        </a:spcAft>
                      </a:pPr>
                      <a:endParaRPr lang="en-US" altLang="ja-JP" sz="1600" b="0" dirty="0" smtClean="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a:p>
                      <a:pPr algn="ctr">
                        <a:lnSpc>
                          <a:spcPct val="107000"/>
                        </a:lnSpc>
                        <a:spcAft>
                          <a:spcPts val="0"/>
                        </a:spcAft>
                      </a:pPr>
                      <a:r>
                        <a:rPr lang="ja-JP" altLang="en-US" sz="1600" b="0" dirty="0" smtClean="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rPr>
                        <a:t>該当なし</a:t>
                      </a:r>
                      <a:endParaRPr lang="en-GB" sz="16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68580" marR="68580" marT="0" marB="0">
                    <a:solidFill>
                      <a:srgbClr val="E8F5F8"/>
                    </a:solidFill>
                  </a:tcPr>
                </a:tc>
                <a:tc gridSpan="2">
                  <a:txBody>
                    <a:bodyPr/>
                    <a:lstStyle/>
                    <a:p>
                      <a:pPr algn="ctr">
                        <a:lnSpc>
                          <a:spcPct val="107000"/>
                        </a:lnSpc>
                        <a:spcAft>
                          <a:spcPts val="0"/>
                        </a:spcAft>
                      </a:pPr>
                      <a:endParaRPr lang="en-US" altLang="ja-JP" sz="1600" dirty="0" smtClean="0">
                        <a:effectLst/>
                        <a:latin typeface="Malgun Gothic" panose="020B0503020000020004" pitchFamily="34" charset="-127"/>
                        <a:ea typeface="Malgun Gothic" panose="020B0503020000020004" pitchFamily="34" charset="-127"/>
                      </a:endParaRPr>
                    </a:p>
                    <a:p>
                      <a:pPr algn="ctr">
                        <a:lnSpc>
                          <a:spcPct val="107000"/>
                        </a:lnSpc>
                        <a:spcAft>
                          <a:spcPts val="0"/>
                        </a:spcAft>
                      </a:pPr>
                      <a:r>
                        <a:rPr lang="ja-JP" altLang="en-US" sz="1600" dirty="0" smtClean="0">
                          <a:effectLst/>
                          <a:latin typeface="Malgun Gothic" panose="020B0503020000020004" pitchFamily="34" charset="-127"/>
                          <a:ea typeface="Malgun Gothic" panose="020B0503020000020004" pitchFamily="34" charset="-127"/>
                        </a:rPr>
                        <a:t>出願</a:t>
                      </a:r>
                      <a:r>
                        <a:rPr lang="ja-JP" altLang="en-US" sz="1600" dirty="0">
                          <a:effectLst/>
                          <a:latin typeface="Malgun Gothic" panose="020B0503020000020004" pitchFamily="34" charset="-127"/>
                          <a:ea typeface="Malgun Gothic" panose="020B0503020000020004" pitchFamily="34" charset="-127"/>
                        </a:rPr>
                        <a:t>から削除　　される</a:t>
                      </a:r>
                      <a:endParaRPr lang="en-GB" sz="1600" dirty="0">
                        <a:effectLst/>
                        <a:latin typeface="Malgun Gothic" panose="020B0503020000020004" pitchFamily="34" charset="-127"/>
                        <a:ea typeface="Malgun Gothic" panose="020B0503020000020004" pitchFamily="34" charset="-127"/>
                      </a:endParaRPr>
                    </a:p>
                    <a:p>
                      <a:pPr algn="ctr">
                        <a:lnSpc>
                          <a:spcPct val="107000"/>
                        </a:lnSpc>
                        <a:spcAft>
                          <a:spcPts val="0"/>
                        </a:spcAft>
                      </a:pPr>
                      <a:r>
                        <a:rPr lang="en-GB" sz="1600" dirty="0">
                          <a:effectLst/>
                          <a:latin typeface="Malgun Gothic" panose="020B0503020000020004" pitchFamily="34" charset="-127"/>
                          <a:ea typeface="Malgun Gothic" panose="020B0503020000020004" pitchFamily="34" charset="-127"/>
                        </a:rPr>
                        <a:t>(PATENTSCOPE</a:t>
                      </a:r>
                      <a:r>
                        <a:rPr lang="ja-JP" altLang="en-US" sz="1600" dirty="0">
                          <a:effectLst/>
                          <a:latin typeface="Malgun Gothic" panose="020B0503020000020004" pitchFamily="34" charset="-127"/>
                          <a:ea typeface="Malgun Gothic" panose="020B0503020000020004" pitchFamily="34" charset="-127"/>
                        </a:rPr>
                        <a:t>上で表示されない</a:t>
                      </a:r>
                      <a:r>
                        <a:rPr lang="en-US" altLang="ja-JP" sz="1600" dirty="0">
                          <a:effectLst/>
                          <a:latin typeface="Malgun Gothic" panose="020B0503020000020004" pitchFamily="34" charset="-127"/>
                          <a:ea typeface="Malgun Gothic" panose="020B0503020000020004" pitchFamily="34" charset="-127"/>
                        </a:rPr>
                        <a:t>)</a:t>
                      </a:r>
                    </a:p>
                    <a:p>
                      <a:pPr algn="ctr">
                        <a:lnSpc>
                          <a:spcPct val="107000"/>
                        </a:lnSpc>
                        <a:spcAft>
                          <a:spcPts val="0"/>
                        </a:spcAft>
                      </a:pPr>
                      <a:endParaRPr lang="en-GB" sz="1600" dirty="0">
                        <a:effectLst/>
                        <a:latin typeface="Malgun Gothic" panose="020B0503020000020004" pitchFamily="34" charset="-127"/>
                        <a:ea typeface="Malgun Gothic" panose="020B0503020000020004" pitchFamily="34" charset="-127"/>
                      </a:endParaRPr>
                    </a:p>
                  </a:txBody>
                  <a:tcPr marL="68580" marR="68580" marT="0" marB="0">
                    <a:solidFill>
                      <a:srgbClr val="E8F5F8"/>
                    </a:solidFill>
                  </a:tcPr>
                </a:tc>
                <a:tc hMerge="1">
                  <a:txBody>
                    <a:bodyPr/>
                    <a:lstStyle/>
                    <a:p>
                      <a:pPr algn="ctr">
                        <a:lnSpc>
                          <a:spcPct val="107000"/>
                        </a:lnSpc>
                        <a:spcAft>
                          <a:spcPts val="0"/>
                        </a:spcAft>
                      </a:pPr>
                      <a:r>
                        <a:rPr lang="en-GB" sz="1600" dirty="0">
                          <a:effectLst/>
                        </a:rPr>
                        <a:t>Removed from the application</a:t>
                      </a:r>
                    </a:p>
                    <a:p>
                      <a:pPr algn="ctr">
                        <a:lnSpc>
                          <a:spcPct val="107000"/>
                        </a:lnSpc>
                        <a:spcAft>
                          <a:spcPts val="0"/>
                        </a:spcAft>
                      </a:pPr>
                      <a:r>
                        <a:rPr lang="en-GB" sz="1600" dirty="0">
                          <a:effectLst/>
                        </a:rPr>
                        <a:t>(and not visible on PATENTSCOPE)</a:t>
                      </a:r>
                    </a:p>
                    <a:p>
                      <a:pPr algn="ctr">
                        <a:lnSpc>
                          <a:spcPct val="107000"/>
                        </a:lnSpc>
                        <a:spcAft>
                          <a:spcPts val="0"/>
                        </a:spcAft>
                      </a:pPr>
                      <a:endParaRPr lang="en-GB"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extLst>
                  <a:ext uri="{0D108BD9-81ED-4DB2-BD59-A6C34878D82A}">
                    <a16:rowId xmlns:a16="http://schemas.microsoft.com/office/drawing/2014/main" val="1783631533"/>
                  </a:ext>
                </a:extLst>
              </a:tr>
            </a:tbl>
          </a:graphicData>
        </a:graphic>
      </p:graphicFrame>
    </p:spTree>
    <p:extLst>
      <p:ext uri="{BB962C8B-B14F-4D97-AF65-F5344CB8AC3E}">
        <p14:creationId xmlns:p14="http://schemas.microsoft.com/office/powerpoint/2010/main" val="3073941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2683" y="260647"/>
            <a:ext cx="8229600" cy="864097"/>
          </a:xfrm>
        </p:spPr>
        <p:txBody>
          <a:bodyPr/>
          <a:lstStyle/>
          <a:p>
            <a:r>
              <a:rPr lang="ja-JP" altLang="en-US" sz="2800" dirty="0"/>
              <a:t>誤って提出された要素または部分の手続に関して考慮すべき主な事項</a:t>
            </a:r>
            <a:endParaRPr lang="en-GB" altLang="en-US" sz="2800" dirty="0"/>
          </a:p>
        </p:txBody>
      </p:sp>
      <p:sp>
        <p:nvSpPr>
          <p:cNvPr id="4099" name="Rectangle 3"/>
          <p:cNvSpPr>
            <a:spLocks noGrp="1" noChangeArrowheads="1"/>
          </p:cNvSpPr>
          <p:nvPr>
            <p:ph type="body" idx="1"/>
          </p:nvPr>
        </p:nvSpPr>
        <p:spPr>
          <a:xfrm>
            <a:off x="339904" y="1196752"/>
            <a:ext cx="8804096" cy="5496475"/>
          </a:xfrm>
        </p:spPr>
        <p:txBody>
          <a:bodyPr/>
          <a:lstStyle/>
          <a:p>
            <a:pPr eaLnBrk="1" hangingPunct="1">
              <a:spcBef>
                <a:spcPts val="600"/>
              </a:spcBef>
              <a:spcAft>
                <a:spcPts val="400"/>
              </a:spcAft>
            </a:pPr>
            <a:r>
              <a:rPr lang="ja-JP" altLang="en-US" sz="2200" dirty="0" smtClean="0"/>
              <a:t>管轄の受理</a:t>
            </a:r>
            <a:r>
              <a:rPr lang="ja-JP" altLang="en-US" sz="2200" dirty="0"/>
              <a:t>官庁 </a:t>
            </a:r>
            <a:r>
              <a:rPr lang="en-US" altLang="ja-JP" sz="2200" dirty="0"/>
              <a:t>(RO) </a:t>
            </a:r>
            <a:r>
              <a:rPr lang="ja-JP" altLang="en-US" sz="2200" dirty="0"/>
              <a:t>は誤って提出された要素または部分に関して引用に</a:t>
            </a:r>
            <a:r>
              <a:rPr lang="ja-JP" altLang="en-US" sz="2200" dirty="0" smtClean="0"/>
              <a:t>よる補充を適用する</a:t>
            </a:r>
            <a:r>
              <a:rPr lang="ja-JP" altLang="en-US" sz="2200" dirty="0"/>
              <a:t>か</a:t>
            </a:r>
            <a:r>
              <a:rPr lang="ja-JP" altLang="en-US" sz="2200" dirty="0" smtClean="0"/>
              <a:t>？</a:t>
            </a:r>
            <a:endParaRPr lang="fr-CH" altLang="ja-JP" sz="2200" dirty="0" smtClean="0"/>
          </a:p>
          <a:p>
            <a:pPr lvl="1">
              <a:spcBef>
                <a:spcPts val="600"/>
              </a:spcBef>
              <a:spcAft>
                <a:spcPts val="400"/>
              </a:spcAft>
            </a:pPr>
            <a:r>
              <a:rPr lang="ja-JP" altLang="en-US" sz="1800" dirty="0" smtClean="0"/>
              <a:t>適用して</a:t>
            </a:r>
            <a:r>
              <a:rPr lang="ja-JP" altLang="en-US" sz="1800" dirty="0"/>
              <a:t>いない場合</a:t>
            </a:r>
            <a:r>
              <a:rPr lang="ja-JP" altLang="en-US" sz="1800" dirty="0" smtClean="0"/>
              <a:t>、</a:t>
            </a:r>
            <a:r>
              <a:rPr lang="en-US" altLang="ja-JP" sz="1800" dirty="0" smtClean="0"/>
              <a:t>RO/IB</a:t>
            </a:r>
            <a:r>
              <a:rPr lang="ja-JP" altLang="en-US" sz="1800" dirty="0" err="1" smtClean="0"/>
              <a:t>への</a:t>
            </a:r>
            <a:r>
              <a:rPr lang="ja-JP" altLang="en-US" sz="1800" dirty="0" smtClean="0"/>
              <a:t>直接出願は可能か？</a:t>
            </a:r>
            <a:endParaRPr lang="en-US" altLang="en-US" sz="1800" dirty="0"/>
          </a:p>
          <a:p>
            <a:pPr eaLnBrk="1" hangingPunct="1">
              <a:spcBef>
                <a:spcPts val="600"/>
              </a:spcBef>
              <a:spcAft>
                <a:spcPts val="400"/>
              </a:spcAft>
            </a:pPr>
            <a:r>
              <a:rPr lang="ja-JP" altLang="en-US" sz="2200" dirty="0"/>
              <a:t>国際出願</a:t>
            </a:r>
            <a:r>
              <a:rPr lang="ja-JP" altLang="en-US" sz="2200" dirty="0" smtClean="0"/>
              <a:t>日が変更してしまうことは許容できる</a:t>
            </a:r>
            <a:r>
              <a:rPr lang="ja-JP" altLang="en-US" sz="2200" dirty="0"/>
              <a:t>か</a:t>
            </a:r>
            <a:r>
              <a:rPr lang="ja-JP" altLang="en-US" sz="2200" dirty="0" smtClean="0"/>
              <a:t>？</a:t>
            </a:r>
            <a:endParaRPr lang="fr-CH" altLang="ja-JP" sz="2200" dirty="0" smtClean="0"/>
          </a:p>
          <a:p>
            <a:pPr lvl="1">
              <a:spcBef>
                <a:spcPts val="600"/>
              </a:spcBef>
              <a:spcAft>
                <a:spcPts val="400"/>
              </a:spcAft>
            </a:pPr>
            <a:r>
              <a:rPr lang="ja-JP" altLang="en-US" sz="1800" dirty="0" smtClean="0"/>
              <a:t>新</a:t>
            </a:r>
            <a:r>
              <a:rPr lang="ja-JP" altLang="en-US" sz="1800" dirty="0"/>
              <a:t>しい国際出願日が優先期間内であれば問題</a:t>
            </a:r>
            <a:r>
              <a:rPr lang="ja-JP" altLang="en-US" sz="1800" dirty="0" smtClean="0"/>
              <a:t>ないか？</a:t>
            </a:r>
            <a:endParaRPr lang="fr-CH" altLang="ja-JP" sz="1800" dirty="0" smtClean="0"/>
          </a:p>
          <a:p>
            <a:pPr lvl="1">
              <a:spcBef>
                <a:spcPts val="600"/>
              </a:spcBef>
              <a:spcAft>
                <a:spcPts val="400"/>
              </a:spcAft>
            </a:pPr>
            <a:r>
              <a:rPr lang="ja-JP" altLang="en-US" sz="1800" dirty="0" smtClean="0"/>
              <a:t>新</a:t>
            </a:r>
            <a:r>
              <a:rPr lang="ja-JP" altLang="en-US" sz="1800" dirty="0"/>
              <a:t>しい国際出願日が優先期間外であれば、優先権の回復の請求はできるか？</a:t>
            </a:r>
            <a:endParaRPr lang="en-US" altLang="en-US" sz="1800" dirty="0"/>
          </a:p>
          <a:p>
            <a:pPr>
              <a:spcBef>
                <a:spcPts val="600"/>
              </a:spcBef>
              <a:spcAft>
                <a:spcPts val="400"/>
              </a:spcAft>
            </a:pPr>
            <a:r>
              <a:rPr lang="ja-JP" altLang="en-US" sz="2200" dirty="0"/>
              <a:t>誤って提出された要素または部分は</a:t>
            </a:r>
            <a:r>
              <a:rPr lang="ja-JP" altLang="en-US" sz="2200" dirty="0" smtClean="0"/>
              <a:t>出願書類の一部となり、国際公開されることは許容できる</a:t>
            </a:r>
            <a:r>
              <a:rPr lang="ja-JP" altLang="en-US" sz="2200" dirty="0"/>
              <a:t>か</a:t>
            </a:r>
            <a:r>
              <a:rPr lang="ja-JP" altLang="en-US" sz="2200" dirty="0" smtClean="0"/>
              <a:t>？</a:t>
            </a:r>
            <a:endParaRPr lang="fr-CH" altLang="ja-JP" sz="2200" dirty="0" smtClean="0"/>
          </a:p>
          <a:p>
            <a:pPr lvl="1">
              <a:spcBef>
                <a:spcPts val="600"/>
              </a:spcBef>
              <a:spcAft>
                <a:spcPts val="400"/>
              </a:spcAft>
            </a:pPr>
            <a:r>
              <a:rPr lang="ja-JP" altLang="en-US" sz="1800" dirty="0" smtClean="0"/>
              <a:t>許容できない</a:t>
            </a:r>
            <a:r>
              <a:rPr lang="ja-JP" altLang="en-US" sz="1800" dirty="0"/>
              <a:t>のであれば、引用に</a:t>
            </a:r>
            <a:r>
              <a:rPr lang="ja-JP" altLang="en-US" sz="1800" dirty="0" smtClean="0"/>
              <a:t>よる補充は避けるべき</a:t>
            </a:r>
            <a:endParaRPr lang="fr-CH" altLang="ja-JP" sz="1800" dirty="0" smtClean="0"/>
          </a:p>
          <a:p>
            <a:pPr lvl="1">
              <a:spcBef>
                <a:spcPts val="600"/>
              </a:spcBef>
              <a:spcAft>
                <a:spcPts val="400"/>
              </a:spcAft>
            </a:pPr>
            <a:r>
              <a:rPr lang="ja-JP" altLang="en-US" sz="1800" dirty="0" smtClean="0"/>
              <a:t>誤って提出した要素又は部分が国際事務局が保管する一件書類中に残ることを望まない場合、出願</a:t>
            </a:r>
            <a:r>
              <a:rPr lang="ja-JP" altLang="en-US" sz="1800" dirty="0"/>
              <a:t>の取下げおよび再出願の可能性を検討</a:t>
            </a:r>
            <a:endParaRPr lang="en-US" altLang="en-US" sz="1800" dirty="0"/>
          </a:p>
          <a:p>
            <a:pPr>
              <a:spcBef>
                <a:spcPts val="600"/>
              </a:spcBef>
              <a:spcAft>
                <a:spcPts val="400"/>
              </a:spcAft>
            </a:pPr>
            <a:r>
              <a:rPr lang="ja-JP" altLang="en-US" sz="2200" dirty="0" smtClean="0"/>
              <a:t>手数料に</a:t>
            </a:r>
            <a:r>
              <a:rPr lang="ja-JP" altLang="en-US" sz="2200" dirty="0"/>
              <a:t>関する</a:t>
            </a:r>
            <a:r>
              <a:rPr lang="ja-JP" altLang="en-US" sz="2200" dirty="0" smtClean="0"/>
              <a:t>事項</a:t>
            </a:r>
            <a:endParaRPr lang="fr-CH" altLang="ja-JP" sz="2200" dirty="0" smtClean="0"/>
          </a:p>
          <a:p>
            <a:pPr lvl="1">
              <a:spcBef>
                <a:spcPts val="600"/>
              </a:spcBef>
              <a:spcAft>
                <a:spcPts val="400"/>
              </a:spcAft>
            </a:pPr>
            <a:r>
              <a:rPr lang="en-US" altLang="ja-JP" sz="1800" dirty="0" smtClean="0"/>
              <a:t>ISA</a:t>
            </a:r>
            <a:r>
              <a:rPr lang="ja-JP" altLang="en-US" sz="1800" dirty="0" smtClean="0"/>
              <a:t>による追加手数料、</a:t>
            </a:r>
            <a:r>
              <a:rPr lang="en-US" altLang="ja-JP" sz="1800" dirty="0" smtClean="0"/>
              <a:t>RO</a:t>
            </a:r>
            <a:r>
              <a:rPr lang="ja-JP" altLang="en-US" sz="1800" dirty="0" smtClean="0"/>
              <a:t>による手数料返還の可能性</a:t>
            </a:r>
            <a:endParaRPr lang="en-US" altLang="en-US" sz="1800" dirty="0"/>
          </a:p>
          <a:p>
            <a:pPr lvl="1">
              <a:spcBef>
                <a:spcPts val="600"/>
              </a:spcBef>
              <a:spcAft>
                <a:spcPts val="400"/>
              </a:spcAft>
            </a:pPr>
            <a:endParaRPr lang="en-US" altLang="en-US" sz="2200" dirty="0"/>
          </a:p>
        </p:txBody>
      </p:sp>
    </p:spTree>
    <p:extLst>
      <p:ext uri="{BB962C8B-B14F-4D97-AF65-F5344CB8AC3E}">
        <p14:creationId xmlns:p14="http://schemas.microsoft.com/office/powerpoint/2010/main" val="3204858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05" y="-21323"/>
            <a:ext cx="7692784" cy="1334912"/>
          </a:xfrm>
        </p:spPr>
        <p:txBody>
          <a:bodyPr/>
          <a:lstStyle/>
          <a:p>
            <a:r>
              <a:rPr lang="en-US" altLang="ja-JP" dirty="0" smtClean="0"/>
              <a:t>PCT</a:t>
            </a:r>
            <a:r>
              <a:rPr lang="ja-JP" altLang="en-US" dirty="0" smtClean="0"/>
              <a:t>総会における合意</a:t>
            </a:r>
            <a:endParaRPr lang="en-US" dirty="0"/>
          </a:p>
        </p:txBody>
      </p:sp>
      <p:sp>
        <p:nvSpPr>
          <p:cNvPr id="3" name="Content Placeholder 2"/>
          <p:cNvSpPr>
            <a:spLocks noGrp="1"/>
          </p:cNvSpPr>
          <p:nvPr>
            <p:ph idx="1"/>
          </p:nvPr>
        </p:nvSpPr>
        <p:spPr>
          <a:xfrm>
            <a:off x="383464" y="1313588"/>
            <a:ext cx="7920880" cy="4779707"/>
          </a:xfrm>
        </p:spPr>
        <p:txBody>
          <a:bodyPr/>
          <a:lstStyle/>
          <a:p>
            <a:pPr>
              <a:spcBef>
                <a:spcPts val="600"/>
              </a:spcBef>
              <a:spcAft>
                <a:spcPts val="1000"/>
              </a:spcAft>
            </a:pPr>
            <a:r>
              <a:rPr lang="fr-CH" altLang="en-US" sz="2000" dirty="0" smtClean="0"/>
              <a:t>PCT </a:t>
            </a:r>
            <a:r>
              <a:rPr lang="ja-JP" altLang="en-US" sz="2000" dirty="0" smtClean="0"/>
              <a:t>規則 </a:t>
            </a:r>
            <a:r>
              <a:rPr lang="fr-CH" altLang="en-US" sz="2000" dirty="0" smtClean="0"/>
              <a:t>20.5</a:t>
            </a:r>
            <a:r>
              <a:rPr lang="ja-JP" altLang="en-US" sz="2000" dirty="0" smtClean="0"/>
              <a:t>の</a:t>
            </a:r>
            <a:r>
              <a:rPr lang="en-US" altLang="ja-JP" sz="2000" dirty="0" smtClean="0"/>
              <a:t>2 </a:t>
            </a:r>
            <a:r>
              <a:rPr lang="ja-JP" altLang="en-US" sz="2000" dirty="0" smtClean="0"/>
              <a:t>の採択にあたり、本総会は、</a:t>
            </a:r>
            <a:r>
              <a:rPr lang="fr-CH" altLang="en-US" sz="2000" dirty="0" smtClean="0"/>
              <a:t>PCT </a:t>
            </a:r>
            <a:r>
              <a:rPr lang="ja-JP" altLang="en-US" sz="2000" dirty="0" smtClean="0"/>
              <a:t>規則 </a:t>
            </a:r>
            <a:r>
              <a:rPr lang="fr-CH" altLang="en-US" sz="2000" dirty="0" smtClean="0"/>
              <a:t>20.5</a:t>
            </a:r>
            <a:r>
              <a:rPr lang="ja-JP" altLang="en-US" sz="2000" dirty="0" smtClean="0"/>
              <a:t>の</a:t>
            </a:r>
            <a:r>
              <a:rPr lang="en-US" altLang="ja-JP" sz="2000" dirty="0" smtClean="0"/>
              <a:t>2(d) </a:t>
            </a:r>
            <a:r>
              <a:rPr lang="ja-JP" altLang="en-US" sz="2000" dirty="0" smtClean="0"/>
              <a:t>に基づき正しい要素または部分が引用により補充された場合、国際調査機関 </a:t>
            </a:r>
            <a:r>
              <a:rPr lang="en-US" altLang="ja-JP" sz="2000" dirty="0" smtClean="0"/>
              <a:t>(ISA) </a:t>
            </a:r>
            <a:r>
              <a:rPr lang="ja-JP" altLang="en-US" sz="2000" dirty="0" smtClean="0"/>
              <a:t>は国際出願に残る誤って提出された要素または部分を考慮する必要はないことに合意</a:t>
            </a:r>
            <a:endParaRPr lang="en-US" altLang="ja-JP" sz="2000" dirty="0" smtClean="0"/>
          </a:p>
          <a:p>
            <a:pPr>
              <a:spcBef>
                <a:spcPts val="600"/>
              </a:spcBef>
              <a:spcAft>
                <a:spcPts val="1000"/>
              </a:spcAft>
            </a:pPr>
            <a:r>
              <a:rPr lang="fr-CH" altLang="en-US" sz="2000" dirty="0"/>
              <a:t>PCT </a:t>
            </a:r>
            <a:r>
              <a:rPr lang="ja-JP" altLang="en-US" sz="2000" dirty="0"/>
              <a:t>規則 </a:t>
            </a:r>
            <a:r>
              <a:rPr lang="fr-CH" altLang="en-US" sz="2000" dirty="0"/>
              <a:t>20.</a:t>
            </a:r>
            <a:r>
              <a:rPr lang="en-US" altLang="ja-JP" sz="2000" dirty="0"/>
              <a:t>8(a</a:t>
            </a:r>
            <a:r>
              <a:rPr lang="ja-JP" altLang="en-US" sz="2000" dirty="0"/>
              <a:t>の</a:t>
            </a:r>
            <a:r>
              <a:rPr lang="en-US" altLang="ja-JP" sz="2000" dirty="0"/>
              <a:t>2) </a:t>
            </a:r>
            <a:r>
              <a:rPr lang="ja-JP" altLang="en-US" sz="2000" dirty="0"/>
              <a:t>の採択にあたり、本総会は、受理官庁</a:t>
            </a:r>
            <a:r>
              <a:rPr lang="en-US" altLang="ja-JP" sz="2000" dirty="0"/>
              <a:t>(RO) </a:t>
            </a:r>
            <a:r>
              <a:rPr lang="ja-JP" altLang="en-US" sz="2000" dirty="0" smtClean="0"/>
              <a:t>が、当該</a:t>
            </a:r>
            <a:r>
              <a:rPr lang="ja-JP" altLang="en-US" sz="2000" dirty="0"/>
              <a:t>規則に基づく不適合を通知していることにより</a:t>
            </a:r>
            <a:r>
              <a:rPr lang="ja-JP" altLang="en-US" sz="2000" dirty="0" smtClean="0"/>
              <a:t>、正しい</a:t>
            </a:r>
            <a:r>
              <a:rPr lang="ja-JP" altLang="en-US" sz="2000" dirty="0"/>
              <a:t>要素または部分を補充することができない場合、当該 </a:t>
            </a:r>
            <a:r>
              <a:rPr lang="en-US" altLang="ja-JP" sz="2000" dirty="0"/>
              <a:t>RO</a:t>
            </a:r>
            <a:r>
              <a:rPr lang="ja-JP" altLang="en-US" sz="2000" dirty="0"/>
              <a:t> と </a:t>
            </a:r>
            <a:r>
              <a:rPr lang="en-US" altLang="ja-JP" sz="2000" dirty="0"/>
              <a:t>IB </a:t>
            </a:r>
            <a:r>
              <a:rPr lang="ja-JP" altLang="en-US" sz="2000" dirty="0"/>
              <a:t>は出願人の承諾を得て、</a:t>
            </a:r>
            <a:r>
              <a:rPr lang="en-US" altLang="ja-JP" sz="2000" dirty="0"/>
              <a:t>PCT </a:t>
            </a:r>
            <a:r>
              <a:rPr lang="ja-JP" altLang="en-US" sz="2000" dirty="0"/>
              <a:t>規則 </a:t>
            </a:r>
            <a:r>
              <a:rPr lang="en-US" altLang="ja-JP" sz="2000" dirty="0"/>
              <a:t>19.4 </a:t>
            </a:r>
            <a:r>
              <a:rPr lang="ja-JP" altLang="en-US" sz="2000" dirty="0"/>
              <a:t>に規定する手続を適用することに</a:t>
            </a:r>
            <a:r>
              <a:rPr lang="ja-JP" altLang="en-US" sz="2000" dirty="0" smtClean="0"/>
              <a:t>合意</a:t>
            </a:r>
            <a:endParaRPr lang="en-US" altLang="ja-JP" sz="2000" dirty="0" smtClean="0"/>
          </a:p>
          <a:p>
            <a:pPr>
              <a:spcBef>
                <a:spcPts val="600"/>
              </a:spcBef>
              <a:spcAft>
                <a:spcPts val="1000"/>
              </a:spcAft>
            </a:pPr>
            <a:r>
              <a:rPr lang="ja-JP" altLang="en-US" sz="2000" dirty="0"/>
              <a:t>出願人が追加手数料の支払い </a:t>
            </a:r>
            <a:r>
              <a:rPr lang="en-US" altLang="ja-JP" sz="2000" dirty="0"/>
              <a:t>(</a:t>
            </a:r>
            <a:r>
              <a:rPr lang="fr-CH" altLang="en-US" sz="2000" dirty="0"/>
              <a:t>PCT </a:t>
            </a:r>
            <a:r>
              <a:rPr lang="ja-JP" altLang="en-US" sz="2000" dirty="0"/>
              <a:t>規則 </a:t>
            </a:r>
            <a:r>
              <a:rPr lang="fr-CH" altLang="en-US" sz="2000" dirty="0"/>
              <a:t>40</a:t>
            </a:r>
            <a:r>
              <a:rPr lang="ja-JP" altLang="en-US" sz="2000" dirty="0"/>
              <a:t>の</a:t>
            </a:r>
            <a:r>
              <a:rPr lang="en-US" altLang="ja-JP" sz="2000" dirty="0"/>
              <a:t>2</a:t>
            </a:r>
            <a:r>
              <a:rPr lang="fr-CH" altLang="en-US" sz="2000" dirty="0"/>
              <a:t>) (</a:t>
            </a:r>
            <a:r>
              <a:rPr lang="en-US" altLang="ja-JP" sz="2000" dirty="0"/>
              <a:t>ISA </a:t>
            </a:r>
            <a:r>
              <a:rPr lang="ja-JP" altLang="en-US" sz="2000" dirty="0"/>
              <a:t>が国際調査報告 </a:t>
            </a:r>
            <a:r>
              <a:rPr lang="en-US" altLang="ja-JP" sz="2000" dirty="0"/>
              <a:t>(ISR) </a:t>
            </a:r>
            <a:r>
              <a:rPr lang="ja-JP" altLang="en-US" sz="2000" dirty="0"/>
              <a:t>の作成を開始した後に、正しい要素または部分が国際出願に含められたもしくは引用により補充された旨が </a:t>
            </a:r>
            <a:r>
              <a:rPr lang="en-US" altLang="ja-JP" sz="2000" dirty="0"/>
              <a:t>ISA</a:t>
            </a:r>
            <a:r>
              <a:rPr lang="ja-JP" altLang="en-US" sz="2000" dirty="0"/>
              <a:t> に通知された場合</a:t>
            </a:r>
            <a:r>
              <a:rPr lang="en-US" altLang="ja-JP" sz="2000" dirty="0"/>
              <a:t>)</a:t>
            </a:r>
            <a:r>
              <a:rPr lang="ja-JP" altLang="en-US" sz="2000" dirty="0"/>
              <a:t>を行わなかった場合、</a:t>
            </a:r>
            <a:r>
              <a:rPr lang="fr-CH" altLang="en-US" sz="2000" dirty="0"/>
              <a:t>ISA </a:t>
            </a:r>
            <a:r>
              <a:rPr lang="ja-JP" altLang="en-US" sz="2000" dirty="0"/>
              <a:t>は国際調査の対象として正しい要素または部分を考慮する必要はない</a:t>
            </a:r>
            <a:endParaRPr lang="fr-CH" altLang="en-US" sz="2000" dirty="0"/>
          </a:p>
          <a:p>
            <a:pPr marL="0" indent="0">
              <a:spcBef>
                <a:spcPts val="600"/>
              </a:spcBef>
              <a:spcAft>
                <a:spcPts val="1000"/>
              </a:spcAft>
              <a:buNone/>
            </a:pPr>
            <a:endParaRPr lang="fr-CH" altLang="en-US" sz="2000" dirty="0" smtClean="0"/>
          </a:p>
          <a:p>
            <a:pPr lvl="1">
              <a:spcBef>
                <a:spcPts val="600"/>
              </a:spcBef>
              <a:spcAft>
                <a:spcPts val="1000"/>
              </a:spcAft>
            </a:pPr>
            <a:endParaRPr lang="en-GB" altLang="en-US" sz="1800" dirty="0"/>
          </a:p>
          <a:p>
            <a:pPr lvl="1">
              <a:spcBef>
                <a:spcPts val="600"/>
              </a:spcBef>
              <a:spcAft>
                <a:spcPts val="1000"/>
              </a:spcAft>
            </a:pPr>
            <a:endParaRPr lang="fr-CH" altLang="en-US" sz="1800" dirty="0"/>
          </a:p>
          <a:p>
            <a:pPr lvl="1">
              <a:spcBef>
                <a:spcPts val="600"/>
              </a:spcBef>
              <a:spcAft>
                <a:spcPts val="1000"/>
              </a:spcAft>
            </a:pPr>
            <a:endParaRPr lang="en-GB" altLang="en-US" sz="1800" dirty="0"/>
          </a:p>
          <a:p>
            <a:pPr marL="457200" lvl="1" indent="0">
              <a:spcBef>
                <a:spcPts val="600"/>
              </a:spcBef>
              <a:spcAft>
                <a:spcPts val="1000"/>
              </a:spcAft>
              <a:buNone/>
            </a:pPr>
            <a:endParaRPr lang="en-US" altLang="en-US" dirty="0"/>
          </a:p>
        </p:txBody>
      </p:sp>
    </p:spTree>
    <p:extLst>
      <p:ext uri="{BB962C8B-B14F-4D97-AF65-F5344CB8AC3E}">
        <p14:creationId xmlns:p14="http://schemas.microsoft.com/office/powerpoint/2010/main" val="1179613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00" y="122116"/>
            <a:ext cx="8003232" cy="1146643"/>
          </a:xfrm>
        </p:spPr>
        <p:txBody>
          <a:bodyPr/>
          <a:lstStyle/>
          <a:p>
            <a:r>
              <a:rPr lang="en-US" dirty="0"/>
              <a:t>2020</a:t>
            </a:r>
            <a:r>
              <a:rPr lang="ja-JP" altLang="en-US" dirty="0"/>
              <a:t>年</a:t>
            </a:r>
            <a:r>
              <a:rPr lang="en-US" dirty="0"/>
              <a:t>7</a:t>
            </a:r>
            <a:r>
              <a:rPr lang="ja-JP" altLang="en-US" dirty="0"/>
              <a:t>月</a:t>
            </a:r>
            <a:r>
              <a:rPr lang="en-US" dirty="0"/>
              <a:t>1</a:t>
            </a:r>
            <a:r>
              <a:rPr lang="ja-JP" altLang="en-US" dirty="0"/>
              <a:t>日発効の</a:t>
            </a:r>
            <a:r>
              <a:rPr lang="en-US" altLang="ja-JP" dirty="0"/>
              <a:t>PCT</a:t>
            </a:r>
            <a:r>
              <a:rPr lang="ja-JP" altLang="en-US" dirty="0"/>
              <a:t>規則改正 </a:t>
            </a:r>
            <a:r>
              <a:rPr lang="en-US" sz="3400" dirty="0" smtClean="0"/>
              <a:t>(2)</a:t>
            </a:r>
            <a:endParaRPr lang="en-US" sz="3400" dirty="0"/>
          </a:p>
        </p:txBody>
      </p:sp>
      <p:sp>
        <p:nvSpPr>
          <p:cNvPr id="3" name="Content Placeholder 2"/>
          <p:cNvSpPr>
            <a:spLocks noGrp="1"/>
          </p:cNvSpPr>
          <p:nvPr>
            <p:ph idx="1"/>
          </p:nvPr>
        </p:nvSpPr>
        <p:spPr>
          <a:xfrm>
            <a:off x="418700" y="1340767"/>
            <a:ext cx="8290402" cy="4752529"/>
          </a:xfrm>
        </p:spPr>
        <p:txBody>
          <a:bodyPr/>
          <a:lstStyle/>
          <a:p>
            <a:pPr>
              <a:spcBef>
                <a:spcPts val="600"/>
              </a:spcBef>
              <a:spcAft>
                <a:spcPts val="800"/>
              </a:spcAft>
            </a:pPr>
            <a:r>
              <a:rPr lang="en-GB" altLang="en-US" sz="2200" dirty="0"/>
              <a:t>PCT</a:t>
            </a:r>
            <a:r>
              <a:rPr lang="ja-JP" altLang="en-US" sz="2200" dirty="0"/>
              <a:t> 規則 </a:t>
            </a:r>
            <a:r>
              <a:rPr lang="en-GB" altLang="en-US" sz="2200" dirty="0"/>
              <a:t>82</a:t>
            </a:r>
            <a:r>
              <a:rPr lang="ja-JP" altLang="en-US" sz="2200" dirty="0"/>
              <a:t>の</a:t>
            </a:r>
            <a:r>
              <a:rPr lang="en-US" altLang="ja-JP" sz="2200" dirty="0"/>
              <a:t>4 </a:t>
            </a:r>
            <a:r>
              <a:rPr lang="ja-JP" altLang="en-US" sz="2200" dirty="0"/>
              <a:t>の修</a:t>
            </a:r>
            <a:r>
              <a:rPr lang="ja-JP" altLang="en-US" sz="2200" dirty="0" smtClean="0"/>
              <a:t>正</a:t>
            </a:r>
            <a:endParaRPr lang="fr-CH" altLang="ja-JP" sz="2200" dirty="0" smtClean="0"/>
          </a:p>
          <a:p>
            <a:pPr lvl="1">
              <a:spcBef>
                <a:spcPts val="600"/>
              </a:spcBef>
              <a:spcAft>
                <a:spcPts val="800"/>
              </a:spcAft>
            </a:pPr>
            <a:r>
              <a:rPr lang="ja-JP" altLang="en-US" sz="2200" dirty="0" smtClean="0"/>
              <a:t>予</a:t>
            </a:r>
            <a:r>
              <a:rPr lang="ja-JP" altLang="en-US" sz="2200" dirty="0"/>
              <a:t>測不能な </a:t>
            </a:r>
            <a:r>
              <a:rPr lang="en-US" altLang="ja-JP" sz="2200" dirty="0"/>
              <a:t>IT </a:t>
            </a:r>
            <a:r>
              <a:rPr lang="ja-JP" altLang="en-US" sz="2200" dirty="0"/>
              <a:t>機能</a:t>
            </a:r>
            <a:r>
              <a:rPr lang="ja-JP" altLang="en-US" sz="2200" dirty="0" smtClean="0"/>
              <a:t>の停止また</a:t>
            </a:r>
            <a:r>
              <a:rPr lang="ja-JP" altLang="en-US" sz="2200" dirty="0"/>
              <a:t>は予定された </a:t>
            </a:r>
            <a:r>
              <a:rPr lang="en-US" altLang="ja-JP" sz="2200" dirty="0"/>
              <a:t>IT </a:t>
            </a:r>
            <a:r>
              <a:rPr lang="ja-JP" altLang="en-US" sz="2200" dirty="0"/>
              <a:t>メンテナンスのように、官庁が</a:t>
            </a:r>
            <a:r>
              <a:rPr lang="ja-JP" altLang="en-US" sz="2200" dirty="0" smtClean="0"/>
              <a:t>認める電子的な通信手段の</a:t>
            </a:r>
            <a:r>
              <a:rPr lang="ja-JP" altLang="en-US" sz="2200" dirty="0"/>
              <a:t>いずれかの不通に</a:t>
            </a:r>
            <a:r>
              <a:rPr lang="ja-JP" altLang="en-US" sz="2200" dirty="0" smtClean="0"/>
              <a:t>より期間が</a:t>
            </a:r>
            <a:r>
              <a:rPr lang="ja-JP" altLang="en-US" sz="2200" dirty="0"/>
              <a:t>遵守</a:t>
            </a:r>
            <a:r>
              <a:rPr lang="ja-JP" altLang="en-US" sz="2200" dirty="0" smtClean="0"/>
              <a:t>されなかった遅滞</a:t>
            </a:r>
            <a:r>
              <a:rPr lang="ja-JP" altLang="en-US" sz="2200" dirty="0"/>
              <a:t>を当該官庁が</a:t>
            </a:r>
            <a:r>
              <a:rPr lang="ja-JP" altLang="en-US" sz="2200" dirty="0" smtClean="0"/>
              <a:t>許容</a:t>
            </a:r>
            <a:endParaRPr lang="fr-CH" altLang="ja-JP" sz="2200" dirty="0" smtClean="0"/>
          </a:p>
          <a:p>
            <a:pPr lvl="1">
              <a:spcBef>
                <a:spcPts val="600"/>
              </a:spcBef>
              <a:spcAft>
                <a:spcPts val="800"/>
              </a:spcAft>
            </a:pPr>
            <a:r>
              <a:rPr lang="ja-JP" altLang="en-US" sz="2200" dirty="0" smtClean="0"/>
              <a:t>優</a:t>
            </a:r>
            <a:r>
              <a:rPr lang="ja-JP" altLang="en-US" sz="2200" dirty="0"/>
              <a:t>先期間および国内段階移行</a:t>
            </a:r>
            <a:r>
              <a:rPr lang="ja-JP" altLang="en-US" sz="2200" dirty="0" smtClean="0"/>
              <a:t>の期間</a:t>
            </a:r>
            <a:r>
              <a:rPr lang="ja-JP" altLang="en-US" sz="2200" dirty="0"/>
              <a:t>には適用されな</a:t>
            </a:r>
            <a:r>
              <a:rPr lang="ja-JP" altLang="en-US" sz="2200" dirty="0" smtClean="0"/>
              <a:t>い</a:t>
            </a:r>
            <a:endParaRPr lang="fr-CH" altLang="ja-JP" sz="2200" dirty="0" smtClean="0"/>
          </a:p>
          <a:p>
            <a:pPr lvl="1">
              <a:spcBef>
                <a:spcPts val="600"/>
              </a:spcBef>
              <a:spcAft>
                <a:spcPts val="800"/>
              </a:spcAft>
            </a:pPr>
            <a:r>
              <a:rPr lang="en-US" altLang="en-US" sz="2200" dirty="0" smtClean="0"/>
              <a:t>2020</a:t>
            </a:r>
            <a:r>
              <a:rPr lang="ja-JP" altLang="en-US" sz="2200" dirty="0"/>
              <a:t>年</a:t>
            </a:r>
            <a:r>
              <a:rPr lang="en-US" altLang="ja-JP" sz="2200" dirty="0"/>
              <a:t>7</a:t>
            </a:r>
            <a:r>
              <a:rPr lang="ja-JP" altLang="en-US" sz="2200" dirty="0"/>
              <a:t>月</a:t>
            </a:r>
            <a:r>
              <a:rPr lang="en-US" altLang="ja-JP" sz="2200" dirty="0"/>
              <a:t>1</a:t>
            </a:r>
            <a:r>
              <a:rPr lang="ja-JP" altLang="en-US" sz="2200" dirty="0"/>
              <a:t>日以降に満了する</a:t>
            </a:r>
            <a:r>
              <a:rPr lang="en-US" altLang="ja-JP" sz="2200" dirty="0" smtClean="0"/>
              <a:t>PCT</a:t>
            </a:r>
            <a:r>
              <a:rPr lang="ja-JP" altLang="en-US" sz="2200" dirty="0" smtClean="0"/>
              <a:t>規則上の期間</a:t>
            </a:r>
            <a:r>
              <a:rPr lang="ja-JP" altLang="en-US" sz="2200" dirty="0"/>
              <a:t>に適</a:t>
            </a:r>
            <a:r>
              <a:rPr lang="ja-JP" altLang="en-US" sz="2200" dirty="0" smtClean="0"/>
              <a:t>用</a:t>
            </a:r>
            <a:endParaRPr lang="fr-CH" altLang="ja-JP" sz="2200" dirty="0" smtClean="0"/>
          </a:p>
          <a:p>
            <a:pPr lvl="1">
              <a:spcBef>
                <a:spcPts val="600"/>
              </a:spcBef>
              <a:spcAft>
                <a:spcPts val="800"/>
              </a:spcAft>
            </a:pPr>
            <a:r>
              <a:rPr lang="ja-JP" altLang="en-US" sz="2200" dirty="0" smtClean="0"/>
              <a:t>国</a:t>
            </a:r>
            <a:r>
              <a:rPr lang="ja-JP" altLang="en-US" sz="2200" dirty="0"/>
              <a:t>内法</a:t>
            </a:r>
            <a:r>
              <a:rPr lang="en-US" altLang="ja-JP" sz="2200" dirty="0"/>
              <a:t>/</a:t>
            </a:r>
            <a:r>
              <a:rPr lang="ja-JP" altLang="en-US" sz="2200" dirty="0"/>
              <a:t>広域法が上記のような救済措置を規定している官庁は、国際事務局に通知するこ</a:t>
            </a:r>
            <a:r>
              <a:rPr lang="ja-JP" altLang="en-US" sz="2200" dirty="0" smtClean="0"/>
              <a:t>と</a:t>
            </a:r>
            <a:endParaRPr lang="fr-CH" altLang="ja-JP" sz="2200" dirty="0" smtClean="0"/>
          </a:p>
          <a:p>
            <a:pPr lvl="2">
              <a:spcBef>
                <a:spcPts val="600"/>
              </a:spcBef>
              <a:spcAft>
                <a:spcPts val="800"/>
              </a:spcAft>
            </a:pPr>
            <a:r>
              <a:rPr lang="ja-JP" altLang="en-US" sz="2200" dirty="0" smtClean="0"/>
              <a:t>上</a:t>
            </a:r>
            <a:r>
              <a:rPr lang="ja-JP" altLang="en-US" sz="2200" dirty="0"/>
              <a:t>記のような一般的な規定につい</a:t>
            </a:r>
            <a:r>
              <a:rPr lang="ja-JP" altLang="en-US" sz="2200" dirty="0" smtClean="0"/>
              <a:t>て</a:t>
            </a:r>
            <a:endParaRPr lang="fr-CH" altLang="ja-JP" sz="2200" dirty="0" smtClean="0"/>
          </a:p>
          <a:p>
            <a:pPr lvl="2">
              <a:spcBef>
                <a:spcPts val="600"/>
              </a:spcBef>
              <a:spcAft>
                <a:spcPts val="800"/>
              </a:spcAft>
            </a:pPr>
            <a:r>
              <a:rPr lang="en-US" altLang="ja-JP" sz="2200" dirty="0" smtClean="0"/>
              <a:t>IT</a:t>
            </a:r>
            <a:r>
              <a:rPr lang="ja-JP" altLang="en-US" sz="2200" dirty="0"/>
              <a:t>機能の停止が起こった特定の状況について</a:t>
            </a:r>
            <a:endParaRPr lang="en-US" altLang="en-US" sz="2200" dirty="0"/>
          </a:p>
          <a:p>
            <a:pPr>
              <a:spcBef>
                <a:spcPts val="600"/>
              </a:spcBef>
              <a:spcAft>
                <a:spcPts val="800"/>
              </a:spcAft>
            </a:pPr>
            <a:endParaRPr lang="fr-CH" altLang="en-US" sz="2000" dirty="0"/>
          </a:p>
        </p:txBody>
      </p:sp>
    </p:spTree>
    <p:extLst>
      <p:ext uri="{BB962C8B-B14F-4D97-AF65-F5344CB8AC3E}">
        <p14:creationId xmlns:p14="http://schemas.microsoft.com/office/powerpoint/2010/main" val="3630960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_2010_pct background png">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2142</TotalTime>
  <Words>2691</Words>
  <Application>Microsoft Office PowerPoint</Application>
  <PresentationFormat>On-screen Show (4:3)</PresentationFormat>
  <Paragraphs>141</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Malgun Gothic</vt:lpstr>
      <vt:lpstr>MS PGothic</vt:lpstr>
      <vt:lpstr>ヒラギノ角ゴ Pro W3</vt:lpstr>
      <vt:lpstr>Arial</vt:lpstr>
      <vt:lpstr>Calibri</vt:lpstr>
      <vt:lpstr>Microsoft Sans Serif</vt:lpstr>
      <vt:lpstr>Symbol</vt:lpstr>
      <vt:lpstr>Times New Roman</vt:lpstr>
      <vt:lpstr>Wingdings</vt:lpstr>
      <vt:lpstr>EN_2010_pct background png</vt:lpstr>
      <vt:lpstr>  PCT – 2020年7月 規則改正</vt:lpstr>
      <vt:lpstr>PowerPoint Presentation</vt:lpstr>
      <vt:lpstr>2020年7月1日発効のPCT規則改正 – 概要</vt:lpstr>
      <vt:lpstr>2020年7月1日発効のPCT規則改正 (1)</vt:lpstr>
      <vt:lpstr>欠落   誤って提出  欠落部分/正しい部分の提出</vt:lpstr>
      <vt:lpstr>欠落部分もしくは誤って提出された要素または部分の手続に関する概要</vt:lpstr>
      <vt:lpstr>誤って提出された要素または部分の手続に関して考慮すべき主な事項</vt:lpstr>
      <vt:lpstr>PCT総会における合意</vt:lpstr>
      <vt:lpstr>2020年7月1日発効のPCT規則改正 (2)</vt:lpstr>
      <vt:lpstr>2020年7月1日発効のPCT規則改正 (3)</vt:lpstr>
      <vt:lpstr>2020年7月1日発効のPCT規則改正 (4) (5)</vt:lpstr>
      <vt:lpstr>PCT 関連情報および研修</vt:lpstr>
      <vt:lpstr>PCTお問い合わせ先</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ARGANOZA Rosalina</dc:creator>
  <cp:keywords>PUBLIC</cp:keywords>
  <cp:lastModifiedBy>JULLIARD Corinne</cp:lastModifiedBy>
  <cp:revision>399</cp:revision>
  <cp:lastPrinted>2020-07-02T14:35:15Z</cp:lastPrinted>
  <dcterms:created xsi:type="dcterms:W3CDTF">2013-11-19T11:19:13Z</dcterms:created>
  <dcterms:modified xsi:type="dcterms:W3CDTF">2020-07-06T12:27:20Z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86fa5ddd-c46c-4981-9404-10006cb9e9da</vt:lpwstr>
  </property>
  <property fmtid="{D5CDD505-2E9C-101B-9397-08002B2CF9AE}" pid="3" name="Classification">
    <vt:lpwstr>Public</vt:lpwstr>
  </property>
  <property fmtid="{D5CDD505-2E9C-101B-9397-08002B2CF9AE}" pid="4" name="VisualMarkings">
    <vt:lpwstr>None</vt:lpwstr>
  </property>
  <property fmtid="{D5CDD505-2E9C-101B-9397-08002B2CF9AE}" pid="5" name="JustificationReason">
    <vt:lpwstr>
    </vt:lpwstr>
  </property>
  <property fmtid="{D5CDD505-2E9C-101B-9397-08002B2CF9AE}" pid="6" name="Alignment">
    <vt:lpwstr>Centre</vt:lpwstr>
  </property>
  <property fmtid="{D5CDD505-2E9C-101B-9397-08002B2CF9AE}" pid="7" name="Language">
    <vt:lpwstr>English</vt:lpwstr>
  </property>
</Properties>
</file>