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1907" r:id="rId2"/>
    <p:sldId id="1905" r:id="rId3"/>
    <p:sldId id="1906" r:id="rId4"/>
  </p:sldIdLst>
  <p:sldSz cx="9144000" cy="6858000" type="screen4x3"/>
  <p:notesSz cx="6797675" cy="9926638"/>
  <p:custDataLst>
    <p:tags r:id="rId7"/>
  </p:custDataLst>
  <p:defaultTextStyle>
    <a:defPPr rtl="0">
      <a:defRPr lang="en-US"/>
    </a:defPPr>
    <a:lvl1pPr algn="l" rtl="0" fontAlgn="base">
      <a:spcBef>
        <a:spcPct val="50000"/>
      </a:spcBef>
      <a:spcAft>
        <a:spcPct val="0"/>
      </a:spcAft>
      <a:defRPr sz="2400" kern="1200">
        <a:solidFill>
          <a:schemeClr val="tx1"/>
        </a:solidFill>
        <a:latin typeface="Arial"/>
        <a:ea typeface="+mn-ea"/>
        <a:cs typeface="Arial"/>
      </a:defRPr>
    </a:lvl1pPr>
    <a:lvl2pPr marL="457200" algn="l" rtl="0" fontAlgn="base">
      <a:spcBef>
        <a:spcPct val="50000"/>
      </a:spcBef>
      <a:spcAft>
        <a:spcPct val="0"/>
      </a:spcAft>
      <a:defRPr sz="2400" kern="1200">
        <a:solidFill>
          <a:schemeClr val="tx1"/>
        </a:solidFill>
        <a:latin typeface="Arial"/>
        <a:ea typeface="+mn-ea"/>
        <a:cs typeface="Arial"/>
      </a:defRPr>
    </a:lvl2pPr>
    <a:lvl3pPr marL="914400" algn="l" rtl="0" fontAlgn="base">
      <a:spcBef>
        <a:spcPct val="50000"/>
      </a:spcBef>
      <a:spcAft>
        <a:spcPct val="0"/>
      </a:spcAft>
      <a:defRPr sz="2400" kern="1200">
        <a:solidFill>
          <a:schemeClr val="tx1"/>
        </a:solidFill>
        <a:latin typeface="Arial"/>
        <a:ea typeface="+mn-ea"/>
        <a:cs typeface="Arial"/>
      </a:defRPr>
    </a:lvl3pPr>
    <a:lvl4pPr marL="1371600" algn="l" rtl="0" fontAlgn="base">
      <a:spcBef>
        <a:spcPct val="50000"/>
      </a:spcBef>
      <a:spcAft>
        <a:spcPct val="0"/>
      </a:spcAft>
      <a:defRPr sz="2400" kern="1200">
        <a:solidFill>
          <a:schemeClr val="tx1"/>
        </a:solidFill>
        <a:latin typeface="Arial"/>
        <a:ea typeface="+mn-ea"/>
        <a:cs typeface="Arial"/>
      </a:defRPr>
    </a:lvl4pPr>
    <a:lvl5pPr marL="1828800" algn="l" rtl="0" fontAlgn="base">
      <a:spcBef>
        <a:spcPct val="50000"/>
      </a:spcBef>
      <a:spcAft>
        <a:spcPct val="0"/>
      </a:spcAft>
      <a:defRPr sz="2400" kern="1200">
        <a:solidFill>
          <a:schemeClr val="tx1"/>
        </a:solidFill>
        <a:latin typeface="Arial"/>
        <a:ea typeface="+mn-ea"/>
        <a:cs typeface="Arial"/>
      </a:defRPr>
    </a:lvl5pPr>
    <a:lvl6pPr marL="2286000" algn="l" defTabSz="914400" rtl="0" eaLnBrk="1" latinLnBrk="0" hangingPunct="1">
      <a:defRPr sz="2400" kern="1200">
        <a:solidFill>
          <a:schemeClr val="tx1"/>
        </a:solidFill>
        <a:latin typeface="Arial"/>
        <a:ea typeface="+mn-ea"/>
        <a:cs typeface="Arial"/>
      </a:defRPr>
    </a:lvl6pPr>
    <a:lvl7pPr marL="2743200" algn="l" defTabSz="914400" rtl="0" eaLnBrk="1" latinLnBrk="0" hangingPunct="1">
      <a:defRPr sz="2400" kern="1200">
        <a:solidFill>
          <a:schemeClr val="tx1"/>
        </a:solidFill>
        <a:latin typeface="Arial"/>
        <a:ea typeface="+mn-ea"/>
        <a:cs typeface="Arial"/>
      </a:defRPr>
    </a:lvl7pPr>
    <a:lvl8pPr marL="3200400" algn="l" defTabSz="914400" rtl="0" eaLnBrk="1" latinLnBrk="0" hangingPunct="1">
      <a:defRPr sz="2400" kern="1200">
        <a:solidFill>
          <a:schemeClr val="tx1"/>
        </a:solidFill>
        <a:latin typeface="Arial"/>
        <a:ea typeface="+mn-ea"/>
        <a:cs typeface="Arial"/>
      </a:defRPr>
    </a:lvl8pPr>
    <a:lvl9pPr marL="3657600" algn="l" defTabSz="914400" rtl="0" eaLnBrk="1" latinLnBrk="0" hangingPunct="1">
      <a:defRPr sz="2400" kern="1200">
        <a:solidFill>
          <a:schemeClr val="tx1"/>
        </a:solidFill>
        <a:latin typeface="Arial"/>
        <a:ea typeface="+mn-ea"/>
        <a:cs typeface="Arial"/>
      </a:defRPr>
    </a:lvl9pPr>
  </p:defaultTextStyle>
  <p:extLst>
    <p:ext uri="{EFAFB233-063F-42B5-8137-9DF3F51BA10A}">
      <p15:sldGuideLst xmlns:p15="http://schemas.microsoft.com/office/powerpoint/2012/main">
        <p15:guide id="1" orient="horz" pos="1026" userDrawn="1">
          <p15:clr>
            <a:srgbClr val="A4A3A4"/>
          </p15:clr>
        </p15:guide>
        <p15:guide id="2" pos="1791" userDrawn="1">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60A8C5F-820E-0FF7-CE40-6C31A2B7E200}" name="Eri Kato" initials="EK" userId="S::eri.kato@wipo.int::db820885-f643-40ed-9972-13d62511daee" providerId="AD"/>
  <p188:author id="{2EBEC994-BAD8-76CF-FA62-35431899D81B}" name="HI" initials="HI" userId="HI"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98" autoAdjust="0"/>
    <p:restoredTop sz="78833" autoAdjust="0"/>
  </p:normalViewPr>
  <p:slideViewPr>
    <p:cSldViewPr>
      <p:cViewPr varScale="1">
        <p:scale>
          <a:sx n="64" d="100"/>
          <a:sy n="64" d="100"/>
        </p:scale>
        <p:origin x="2309" y="67"/>
      </p:cViewPr>
      <p:guideLst>
        <p:guide orient="horz" pos="1026"/>
        <p:guide pos="1791"/>
      </p:guideLst>
    </p:cSldViewPr>
  </p:slideViewPr>
  <p:outlineViewPr>
    <p:cViewPr>
      <p:scale>
        <a:sx n="33" d="100"/>
        <a:sy n="33" d="100"/>
      </p:scale>
      <p:origin x="0" y="-1532"/>
    </p:cViewPr>
  </p:outlin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77" d="100"/>
          <a:sy n="77" d="100"/>
        </p:scale>
        <p:origin x="-2094" y="-90"/>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spcBef>
                <a:spcPct val="0"/>
              </a:spcBef>
              <a:defRPr sz="1300" smtClean="0"/>
            </a:lvl1pPr>
          </a:lstStyle>
          <a:p>
            <a:pPr>
              <a:defRPr/>
            </a:pPr>
            <a:endParaRPr lang="en-US"/>
          </a:p>
        </p:txBody>
      </p:sp>
      <p:sp>
        <p:nvSpPr>
          <p:cNvPr id="12291" name="Rectangle 3"/>
          <p:cNvSpPr>
            <a:spLocks noGrp="1" noChangeArrowheads="1"/>
          </p:cNvSpPr>
          <p:nvPr>
            <p:ph type="dt" idx="1"/>
          </p:nvPr>
        </p:nvSpPr>
        <p:spPr bwMode="auto">
          <a:xfrm>
            <a:off x="3850445"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lgn="r">
              <a:spcBef>
                <a:spcPct val="0"/>
              </a:spcBef>
              <a:defRPr sz="13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9163" y="744538"/>
            <a:ext cx="4959350" cy="3719512"/>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spcBef>
                <a:spcPct val="0"/>
              </a:spcBef>
              <a:defRPr sz="1300" smtClean="0"/>
            </a:lvl1pPr>
          </a:lstStyle>
          <a:p>
            <a:pPr>
              <a:defRPr/>
            </a:pPr>
            <a:endParaRPr lang="en-US"/>
          </a:p>
        </p:txBody>
      </p:sp>
      <p:sp>
        <p:nvSpPr>
          <p:cNvPr id="12295" name="Rectangle 7"/>
          <p:cNvSpPr>
            <a:spLocks noGrp="1" noChangeArrowheads="1"/>
          </p:cNvSpPr>
          <p:nvPr>
            <p:ph type="sldNum" sz="quarter" idx="5"/>
          </p:nvPr>
        </p:nvSpPr>
        <p:spPr bwMode="auto">
          <a:xfrm>
            <a:off x="3850445"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lgn="r">
              <a:spcBef>
                <a:spcPct val="0"/>
              </a:spcBef>
              <a:defRPr sz="13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a:ea typeface="+mn-ea"/>
        <a:cs typeface="Arial"/>
      </a:defRPr>
    </a:lvl1pPr>
    <a:lvl2pPr marL="457200" algn="l" rtl="0" eaLnBrk="0" fontAlgn="base" hangingPunct="0">
      <a:spcBef>
        <a:spcPct val="30000"/>
      </a:spcBef>
      <a:spcAft>
        <a:spcPct val="0"/>
      </a:spcAft>
      <a:defRPr sz="1200" kern="1200">
        <a:solidFill>
          <a:schemeClr val="tx1"/>
        </a:solidFill>
        <a:latin typeface="Arial"/>
        <a:ea typeface="+mn-ea"/>
        <a:cs typeface="Arial"/>
      </a:defRPr>
    </a:lvl2pPr>
    <a:lvl3pPr marL="914400" algn="l" rtl="0" eaLnBrk="0" fontAlgn="base" hangingPunct="0">
      <a:spcBef>
        <a:spcPct val="30000"/>
      </a:spcBef>
      <a:spcAft>
        <a:spcPct val="0"/>
      </a:spcAft>
      <a:defRPr sz="1200" kern="1200">
        <a:solidFill>
          <a:schemeClr val="tx1"/>
        </a:solidFill>
        <a:latin typeface="Arial"/>
        <a:ea typeface="+mn-ea"/>
        <a:cs typeface="Arial"/>
      </a:defRPr>
    </a:lvl3pPr>
    <a:lvl4pPr marL="1371600" algn="l" rtl="0" eaLnBrk="0" fontAlgn="base" hangingPunct="0">
      <a:spcBef>
        <a:spcPct val="30000"/>
      </a:spcBef>
      <a:spcAft>
        <a:spcPct val="0"/>
      </a:spcAft>
      <a:defRPr sz="1200" kern="1200">
        <a:solidFill>
          <a:schemeClr val="tx1"/>
        </a:solidFill>
        <a:latin typeface="Arial"/>
        <a:ea typeface="+mn-ea"/>
        <a:cs typeface="Arial"/>
      </a:defRPr>
    </a:lvl4pPr>
    <a:lvl5pPr marL="1828800" algn="l" rtl="0" eaLnBrk="0" fontAlgn="base" hangingPunct="0">
      <a:spcBef>
        <a:spcPct val="30000"/>
      </a:spcBef>
      <a:spcAft>
        <a:spcPct val="0"/>
      </a:spcAft>
      <a:defRPr sz="1200" kern="1200">
        <a:solidFill>
          <a:schemeClr val="tx1"/>
        </a:solidFill>
        <a:latin typeface="Arial"/>
        <a:ea typeface="+mn-ea"/>
        <a:cs typeface="Arial"/>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5"/>
          </p:nvPr>
        </p:nvSpPr>
        <p:spPr/>
        <p:txBody>
          <a:bodyPr/>
          <a:lstStyle/>
          <a:p>
            <a:pPr>
              <a:defRPr/>
            </a:pPr>
            <a:fld id="{CA84FE9B-D5D4-4B76-87EA-A08EA8B20C62}" type="slidenum">
              <a:rPr lang="en-US" smtClean="0"/>
              <a:pPr>
                <a:defRPr/>
              </a:pPr>
              <a:t>1</a:t>
            </a:fld>
            <a:endParaRPr lang="en-US"/>
          </a:p>
        </p:txBody>
      </p:sp>
    </p:spTree>
    <p:extLst>
      <p:ext uri="{BB962C8B-B14F-4D97-AF65-F5344CB8AC3E}">
        <p14:creationId xmlns:p14="http://schemas.microsoft.com/office/powerpoint/2010/main" val="2665939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2</a:t>
            </a:fld>
            <a:endParaRPr lang="en-US"/>
          </a:p>
        </p:txBody>
      </p:sp>
    </p:spTree>
    <p:extLst>
      <p:ext uri="{BB962C8B-B14F-4D97-AF65-F5344CB8AC3E}">
        <p14:creationId xmlns:p14="http://schemas.microsoft.com/office/powerpoint/2010/main" val="1639635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3</a:t>
            </a:fld>
            <a:endParaRPr lang="en-US"/>
          </a:p>
        </p:txBody>
      </p:sp>
    </p:spTree>
    <p:extLst>
      <p:ext uri="{BB962C8B-B14F-4D97-AF65-F5344CB8AC3E}">
        <p14:creationId xmlns:p14="http://schemas.microsoft.com/office/powerpoint/2010/main" val="28743570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a:solidFill>
                  <a:srgbClr val="9D0A2B"/>
                </a:solidFill>
              </a:rPr>
              <a:t>The International </a:t>
            </a:r>
            <a:br>
              <a:rPr lang="fr-CH" sz="1200" b="1">
                <a:solidFill>
                  <a:srgbClr val="9D0A2B"/>
                </a:solidFill>
              </a:rPr>
            </a:br>
            <a:r>
              <a:rPr lang="fr-CH" sz="1200" b="1">
                <a:solidFill>
                  <a:srgbClr val="9D0A2B"/>
                </a:solidFill>
              </a:rPr>
              <a:t>Patent System</a:t>
            </a:r>
          </a:p>
        </p:txBody>
      </p:sp>
    </p:spTree>
    <p:extLst>
      <p:ext uri="{BB962C8B-B14F-4D97-AF65-F5344CB8AC3E}">
        <p14:creationId xmlns:p14="http://schemas.microsoft.com/office/powerpoint/2010/main" val="290496180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a:t>Click to edit Master title style</a:t>
            </a:r>
            <a:endParaRPr lang="fr-CH"/>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Tx/>
              <a:buFont typeface="Wingdings" pitchFamily="2" charset="2"/>
              <a:buChar char="q"/>
              <a:defRPr/>
            </a:lvl2pPr>
            <a:lvl3pPr marL="1143000" indent="-228600">
              <a:buClr>
                <a:srgbClr val="9D0A2B"/>
              </a:buClr>
              <a:buSzTx/>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Box 4"/>
          <p:cNvSpPr txBox="1"/>
          <p:nvPr userDrawn="1"/>
        </p:nvSpPr>
        <p:spPr>
          <a:xfrm>
            <a:off x="5768" y="6500265"/>
            <a:ext cx="1133644" cy="369332"/>
          </a:xfrm>
          <a:prstGeom prst="rect">
            <a:avLst/>
          </a:prstGeom>
          <a:noFill/>
        </p:spPr>
        <p:txBody>
          <a:bodyPr wrap="none" rtlCol="0">
            <a:spAutoFit/>
          </a:bodyPr>
          <a:lstStyle/>
          <a:p>
            <a:pPr>
              <a:spcBef>
                <a:spcPct val="0"/>
              </a:spcBef>
              <a:defRPr/>
            </a:pPr>
            <a:r>
              <a:rPr lang="en-US" sz="900"/>
              <a:t>2024 rule changes</a:t>
            </a:r>
          </a:p>
          <a:p>
            <a:pPr>
              <a:spcBef>
                <a:spcPct val="0"/>
              </a:spcBef>
              <a:defRPr/>
            </a:pPr>
            <a:r>
              <a:rPr lang="en-US" sz="900"/>
              <a:t>14-05-2024</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a:solidFill>
                  <a:srgbClr val="9D0A2B"/>
                </a:solidFill>
              </a:rPr>
              <a:t>The International </a:t>
            </a:r>
            <a:br>
              <a:rPr lang="fr-CH" sz="800" b="1">
                <a:solidFill>
                  <a:srgbClr val="9D0A2B"/>
                </a:solidFill>
              </a:rPr>
            </a:br>
            <a:r>
              <a:rPr lang="fr-CH" sz="800" b="1">
                <a:solidFill>
                  <a:srgbClr val="9D0A2B"/>
                </a:solidFill>
              </a:rPr>
              <a:t>Patent System</a:t>
            </a:r>
          </a:p>
        </p:txBody>
      </p:sp>
    </p:spTree>
    <p:extLst>
      <p:ext uri="{BB962C8B-B14F-4D97-AF65-F5344CB8AC3E}">
        <p14:creationId xmlns:p14="http://schemas.microsoft.com/office/powerpoint/2010/main" val="243934665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n-GB"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a:cs typeface="Arial"/>
        </a:defRPr>
      </a:lvl2pPr>
      <a:lvl3pPr algn="l" rtl="0" eaLnBrk="1" fontAlgn="base" hangingPunct="1">
        <a:spcBef>
          <a:spcPct val="0"/>
        </a:spcBef>
        <a:spcAft>
          <a:spcPct val="0"/>
        </a:spcAft>
        <a:defRPr sz="3600">
          <a:solidFill>
            <a:srgbClr val="00408C"/>
          </a:solidFill>
          <a:latin typeface="Arial"/>
          <a:cs typeface="Arial"/>
        </a:defRPr>
      </a:lvl3pPr>
      <a:lvl4pPr algn="l" rtl="0" eaLnBrk="1" fontAlgn="base" hangingPunct="1">
        <a:spcBef>
          <a:spcPct val="0"/>
        </a:spcBef>
        <a:spcAft>
          <a:spcPct val="0"/>
        </a:spcAft>
        <a:defRPr sz="3600">
          <a:solidFill>
            <a:srgbClr val="00408C"/>
          </a:solidFill>
          <a:latin typeface="Arial"/>
          <a:cs typeface="Arial"/>
        </a:defRPr>
      </a:lvl4pPr>
      <a:lvl5pPr algn="l" rtl="0" eaLnBrk="1" fontAlgn="base" hangingPunct="1">
        <a:spcBef>
          <a:spcPct val="0"/>
        </a:spcBef>
        <a:spcAft>
          <a:spcPct val="0"/>
        </a:spcAft>
        <a:defRPr sz="3600">
          <a:solidFill>
            <a:srgbClr val="00408C"/>
          </a:solidFill>
          <a:latin typeface="Arial"/>
          <a:cs typeface="Arial"/>
        </a:defRPr>
      </a:lvl5pPr>
      <a:lvl6pPr marL="457200" algn="l" rtl="0" eaLnBrk="1" fontAlgn="base" hangingPunct="1">
        <a:spcBef>
          <a:spcPct val="0"/>
        </a:spcBef>
        <a:spcAft>
          <a:spcPct val="0"/>
        </a:spcAft>
        <a:defRPr sz="3600">
          <a:solidFill>
            <a:srgbClr val="00408C"/>
          </a:solidFill>
          <a:latin typeface="Arial"/>
          <a:cs typeface="Arial"/>
        </a:defRPr>
      </a:lvl6pPr>
      <a:lvl7pPr marL="914400" algn="l" rtl="0" eaLnBrk="1" fontAlgn="base" hangingPunct="1">
        <a:spcBef>
          <a:spcPct val="0"/>
        </a:spcBef>
        <a:spcAft>
          <a:spcPct val="0"/>
        </a:spcAft>
        <a:defRPr sz="3600">
          <a:solidFill>
            <a:srgbClr val="00408C"/>
          </a:solidFill>
          <a:latin typeface="Arial"/>
          <a:cs typeface="Arial"/>
        </a:defRPr>
      </a:lvl7pPr>
      <a:lvl8pPr marL="1371600" algn="l" rtl="0" eaLnBrk="1" fontAlgn="base" hangingPunct="1">
        <a:spcBef>
          <a:spcPct val="0"/>
        </a:spcBef>
        <a:spcAft>
          <a:spcPct val="0"/>
        </a:spcAft>
        <a:defRPr sz="3600">
          <a:solidFill>
            <a:srgbClr val="00408C"/>
          </a:solidFill>
          <a:latin typeface="Arial"/>
          <a:cs typeface="Arial"/>
        </a:defRPr>
      </a:lvl8pPr>
      <a:lvl9pPr marL="1828800" algn="l" rtl="0" eaLnBrk="1" fontAlgn="base" hangingPunct="1">
        <a:spcBef>
          <a:spcPct val="0"/>
        </a:spcBef>
        <a:spcAft>
          <a:spcPct val="0"/>
        </a:spcAft>
        <a:defRPr sz="3600">
          <a:solidFill>
            <a:srgbClr val="00408C"/>
          </a:solidFill>
          <a:latin typeface="Arial"/>
          <a:cs typeface="Arial"/>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065CE52-45C2-72D1-3652-9BCA4E5AA092}"/>
              </a:ext>
            </a:extLst>
          </p:cNvPr>
          <p:cNvSpPr>
            <a:spLocks noGrp="1"/>
          </p:cNvSpPr>
          <p:nvPr>
            <p:ph type="subTitle" idx="1"/>
          </p:nvPr>
        </p:nvSpPr>
        <p:spPr>
          <a:xfrm>
            <a:off x="827584" y="3284984"/>
            <a:ext cx="7920880" cy="2328417"/>
          </a:xfrm>
        </p:spPr>
        <p:txBody>
          <a:bodyPr/>
          <a:lstStyle/>
          <a:p>
            <a:pPr rtl="0"/>
            <a:r>
              <a:rPr lang="en-US" sz="3400" b="1">
                <a:solidFill>
                  <a:srgbClr val="70899B"/>
                </a:solidFill>
              </a:rPr>
              <a:t>2024年7月1日発効のPCT規則改正</a:t>
            </a:r>
          </a:p>
          <a:p>
            <a:endParaRPr lang="fr-CH"/>
          </a:p>
        </p:txBody>
      </p:sp>
      <p:pic>
        <p:nvPicPr>
          <p:cNvPr id="4" name="Picture 8" descr="Puce-3_pct">
            <a:extLst>
              <a:ext uri="{FF2B5EF4-FFF2-40B4-BE49-F238E27FC236}">
                <a16:creationId xmlns:a16="http://schemas.microsoft.com/office/drawing/2014/main" id="{BFDD34BC-F0FA-1FD0-273E-D10CA0F01FA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27584" y="2780928"/>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936465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0"/>
            <a:ext cx="9144000" cy="706090"/>
          </a:xfrm>
        </p:spPr>
        <p:txBody>
          <a:bodyPr/>
          <a:lstStyle/>
          <a:p>
            <a:pPr algn="ctr" rtl="0"/>
            <a:r>
              <a:rPr lang="en-US" sz="3200"/>
              <a:t>2024年7月1日発効のPCT規則改正 (1)</a:t>
            </a:r>
          </a:p>
        </p:txBody>
      </p:sp>
      <p:sp>
        <p:nvSpPr>
          <p:cNvPr id="3" name="Content Placeholder 2"/>
          <p:cNvSpPr>
            <a:spLocks noGrp="1"/>
          </p:cNvSpPr>
          <p:nvPr>
            <p:ph idx="1"/>
          </p:nvPr>
        </p:nvSpPr>
        <p:spPr>
          <a:xfrm>
            <a:off x="215516" y="836712"/>
            <a:ext cx="8712968" cy="5256584"/>
          </a:xfrm>
        </p:spPr>
        <p:txBody>
          <a:bodyPr>
            <a:normAutofit fontScale="92500" lnSpcReduction="10000"/>
          </a:bodyPr>
          <a:lstStyle/>
          <a:p>
            <a:pPr rtl="0">
              <a:lnSpc>
                <a:spcPct val="110000"/>
              </a:lnSpc>
              <a:spcAft>
                <a:spcPts val="600"/>
              </a:spcAft>
            </a:pPr>
            <a:r>
              <a:rPr kumimoji="0" lang="en-US" altLang="ja-JP" sz="2600" b="0" i="0" u="none" strike="noStrike" kern="1200" cap="none" spc="0" normalizeH="0" baseline="0" dirty="0">
                <a:uLnTx/>
                <a:uFillTx/>
                <a:latin typeface="Arial"/>
                <a:ea typeface="Arial"/>
                <a:cs typeface="Arial"/>
                <a:sym typeface="Wingdings"/>
              </a:rPr>
              <a:t>PCT</a:t>
            </a:r>
            <a:r>
              <a:rPr kumimoji="0" lang="ja-JP" altLang="en-US" sz="2600" b="0" i="0" u="none" strike="noStrike" kern="1200" cap="none" spc="0" normalizeH="0" baseline="0" dirty="0">
                <a:uLnTx/>
                <a:uFillTx/>
                <a:latin typeface="Arial"/>
                <a:ea typeface="Arial"/>
                <a:cs typeface="Arial"/>
                <a:sym typeface="Wingdings"/>
              </a:rPr>
              <a:t>規則</a:t>
            </a:r>
            <a:r>
              <a:rPr kumimoji="0" lang="en-US" altLang="ja-JP" sz="2600" b="0" i="0" u="none" strike="noStrike" kern="1200" cap="none" spc="0" normalizeH="0" baseline="0" dirty="0">
                <a:uLnTx/>
                <a:uFillTx/>
                <a:latin typeface="Arial"/>
                <a:ea typeface="Arial"/>
                <a:cs typeface="Arial"/>
                <a:sym typeface="Wingdings"/>
              </a:rPr>
              <a:t>26.3</a:t>
            </a:r>
            <a:r>
              <a:rPr kumimoji="0" lang="ja-JP" altLang="en-US" sz="2600" b="0" i="0" u="none" strike="noStrike" kern="1200" cap="none" spc="0" normalizeH="0" baseline="0" dirty="0">
                <a:uLnTx/>
                <a:uFillTx/>
                <a:latin typeface="Arial"/>
                <a:ea typeface="Arial"/>
                <a:cs typeface="Arial"/>
                <a:sym typeface="Wingdings"/>
              </a:rPr>
              <a:t>及び規則</a:t>
            </a:r>
            <a:r>
              <a:rPr kumimoji="0" lang="en-US" altLang="ja-JP" sz="2600" b="0" i="0" u="none" strike="noStrike" kern="1200" cap="none" spc="0" normalizeH="0" baseline="0" dirty="0">
                <a:uLnTx/>
                <a:uFillTx/>
                <a:latin typeface="Arial"/>
                <a:ea typeface="Arial"/>
                <a:cs typeface="Arial"/>
                <a:sym typeface="Wingdings"/>
              </a:rPr>
              <a:t>29.1</a:t>
            </a:r>
            <a:r>
              <a:rPr kumimoji="0" lang="ja-JP" altLang="en-US" sz="2600" b="0" i="0" u="none" strike="noStrike" kern="1200" cap="none" spc="0" normalizeH="0" baseline="0" dirty="0">
                <a:uLnTx/>
                <a:uFillTx/>
                <a:latin typeface="Arial"/>
                <a:ea typeface="Arial"/>
                <a:cs typeface="Arial"/>
                <a:sym typeface="Wingdings"/>
              </a:rPr>
              <a:t>の変更、並びに</a:t>
            </a:r>
            <a:br>
              <a:rPr kumimoji="0" lang="en-GB" altLang="ja-JP" sz="2600" b="0" i="0" u="none" strike="noStrike" kern="1200" cap="none" spc="0" normalizeH="0" baseline="0" dirty="0">
                <a:uLnTx/>
                <a:uFillTx/>
                <a:latin typeface="Arial"/>
                <a:ea typeface="Arial"/>
                <a:cs typeface="Arial"/>
                <a:sym typeface="Wingdings"/>
              </a:rPr>
            </a:br>
            <a:r>
              <a:rPr kumimoji="0" lang="ja-JP" altLang="en-US" sz="2600" b="0" i="0" u="none" strike="noStrike" kern="1200" cap="none" spc="0" normalizeH="0" baseline="0" dirty="0">
                <a:uLnTx/>
                <a:uFillTx/>
                <a:latin typeface="Arial"/>
                <a:ea typeface="Arial"/>
                <a:cs typeface="Arial"/>
                <a:sym typeface="Wingdings"/>
              </a:rPr>
              <a:t>規則</a:t>
            </a:r>
            <a:r>
              <a:rPr kumimoji="0" lang="en-US" altLang="ja-JP" sz="2600" b="0" i="0" u="none" strike="noStrike" kern="1200" cap="none" spc="0" normalizeH="0" baseline="0" dirty="0">
                <a:uLnTx/>
                <a:uFillTx/>
                <a:latin typeface="Arial"/>
                <a:ea typeface="Arial"/>
                <a:cs typeface="Arial"/>
                <a:sym typeface="Wingdings"/>
              </a:rPr>
              <a:t>26.3</a:t>
            </a:r>
            <a:r>
              <a:rPr kumimoji="0" lang="ja-JP" altLang="en-US" sz="2600" b="0" i="0" u="none" strike="noStrike" kern="1200" cap="none" spc="0" normalizeH="0" baseline="0" dirty="0">
                <a:uLnTx/>
                <a:uFillTx/>
                <a:latin typeface="Arial"/>
                <a:ea typeface="Arial"/>
                <a:cs typeface="Arial"/>
                <a:sym typeface="Wingdings"/>
              </a:rPr>
              <a:t>の</a:t>
            </a:r>
            <a:r>
              <a:rPr kumimoji="0" lang="en-US" altLang="ja-JP" sz="2600" b="0" i="0" u="none" strike="noStrike" kern="1200" cap="none" spc="0" normalizeH="0" baseline="0" dirty="0">
                <a:uLnTx/>
                <a:uFillTx/>
                <a:latin typeface="Arial"/>
                <a:ea typeface="Arial"/>
                <a:cs typeface="Arial"/>
                <a:sym typeface="Wingdings"/>
              </a:rPr>
              <a:t>3(e) </a:t>
            </a:r>
            <a:r>
              <a:rPr kumimoji="0" lang="ja-JP" altLang="en-US" sz="2600" b="0" i="0" u="none" strike="noStrike" kern="1200" cap="none" spc="0" normalizeH="0" baseline="0" dirty="0">
                <a:uLnTx/>
                <a:uFillTx/>
                <a:latin typeface="Arial"/>
                <a:ea typeface="Arial"/>
                <a:cs typeface="Arial"/>
                <a:sym typeface="Wingdings"/>
              </a:rPr>
              <a:t>の新設</a:t>
            </a:r>
            <a:r>
              <a:rPr kumimoji="0" lang="en-US" altLang="ja-JP" sz="2600" b="0" i="0" u="none" strike="noStrike" kern="1200" cap="none" spc="0" normalizeH="0" baseline="0" dirty="0">
                <a:uLnTx/>
                <a:uFillTx/>
                <a:latin typeface="Arial"/>
                <a:ea typeface="Arial"/>
                <a:cs typeface="Arial"/>
                <a:sym typeface="Wingdings"/>
              </a:rPr>
              <a:t>: </a:t>
            </a:r>
            <a:r>
              <a:rPr kumimoji="0" lang="ja-JP" altLang="en-US" sz="2600" b="0" i="0" u="none" strike="noStrike" kern="1200" cap="none" spc="0" normalizeH="0" baseline="0" dirty="0">
                <a:uLnTx/>
                <a:uFillTx/>
                <a:latin typeface="Arial"/>
                <a:ea typeface="Arial"/>
                <a:cs typeface="Arial"/>
                <a:sym typeface="Wingdings"/>
              </a:rPr>
              <a:t>複数の言語</a:t>
            </a:r>
            <a:r>
              <a:rPr lang="ja-JP" altLang="en-US" sz="2600" kern="1200" dirty="0">
                <a:latin typeface="Arial"/>
                <a:ea typeface="Arial"/>
                <a:cs typeface="Arial"/>
                <a:sym typeface="Wingdings"/>
              </a:rPr>
              <a:t>を含む</a:t>
            </a:r>
            <a:r>
              <a:rPr kumimoji="0" lang="ja-JP" altLang="en-US" sz="2600" b="0" i="0" u="none" strike="noStrike" kern="1200" cap="none" spc="0" normalizeH="0" baseline="0" dirty="0">
                <a:uLnTx/>
                <a:uFillTx/>
                <a:latin typeface="Arial"/>
                <a:ea typeface="Arial"/>
                <a:cs typeface="Arial"/>
                <a:sym typeface="Wingdings"/>
              </a:rPr>
              <a:t>国際出願</a:t>
            </a:r>
            <a:endParaRPr lang="ja-JP" altLang="en-US" sz="2600" dirty="0"/>
          </a:p>
          <a:p>
            <a:pPr lvl="1" rtl="0"/>
            <a:r>
              <a:rPr lang="ja-JP" altLang="en-US" dirty="0"/>
              <a:t>明細書及び</a:t>
            </a:r>
            <a:r>
              <a:rPr lang="en-US" altLang="ja-JP" dirty="0"/>
              <a:t>/</a:t>
            </a:r>
            <a:r>
              <a:rPr lang="ja-JP" altLang="en-US" dirty="0"/>
              <a:t>又は請求の範囲に複数の言語を含む国際出願において、使用されている言語がすべて受理官庁が認める言語であった場合には、国際出願日が維持されることを</a:t>
            </a:r>
            <a:r>
              <a:rPr kumimoji="0" lang="ja-JP" altLang="en-US" sz="2200" b="0" i="0" strike="noStrike" kern="1200" cap="none" spc="0" normalizeH="0" baseline="0" dirty="0">
                <a:uLnTx/>
                <a:uFillTx/>
                <a:latin typeface="Arial"/>
                <a:ea typeface="Arial"/>
                <a:cs typeface="Arial"/>
                <a:sym typeface="Wingdings"/>
              </a:rPr>
              <a:t>意図</a:t>
            </a:r>
          </a:p>
          <a:p>
            <a:pPr lvl="1">
              <a:tabLst>
                <a:tab pos="914400" algn="l"/>
              </a:tabLst>
            </a:pPr>
            <a:r>
              <a:rPr lang="ja-JP" altLang="en-US" dirty="0"/>
              <a:t>受理官庁は、関連する請求の範囲及び</a:t>
            </a:r>
            <a:r>
              <a:rPr lang="en-US" altLang="ja-JP" dirty="0"/>
              <a:t>/</a:t>
            </a:r>
            <a:r>
              <a:rPr lang="ja-JP" altLang="en-US" dirty="0"/>
              <a:t>又は明細書 </a:t>
            </a:r>
            <a:r>
              <a:rPr lang="en-US" altLang="ja-JP" dirty="0"/>
              <a:t>(</a:t>
            </a:r>
            <a:r>
              <a:rPr lang="ja-JP" altLang="en-US" dirty="0"/>
              <a:t>の全部又は一部</a:t>
            </a:r>
            <a:r>
              <a:rPr lang="en-US" altLang="ja-JP" dirty="0"/>
              <a:t>) </a:t>
            </a:r>
            <a:r>
              <a:rPr lang="ja-JP" altLang="en-US" dirty="0"/>
              <a:t>につき、当該国際出願が国際公開される言語であり、かつ、当該国際出願の国際調査機関が認める言語である単一言語への翻訳文の提出を求める</a:t>
            </a:r>
          </a:p>
          <a:p>
            <a:pPr lvl="1" rtl="0"/>
            <a:r>
              <a:rPr lang="ja-JP" altLang="en-US" dirty="0"/>
              <a:t>使用されているすべての言語を受理官庁が認めない場合には、当該受理官庁は規則</a:t>
            </a:r>
            <a:r>
              <a:rPr lang="en-US" altLang="ja-JP" dirty="0"/>
              <a:t>19.4</a:t>
            </a:r>
            <a:r>
              <a:rPr lang="ja-JP" altLang="en-US" dirty="0"/>
              <a:t>に基づき、当該国際出願を受理官庁としての国際事務局 </a:t>
            </a:r>
            <a:r>
              <a:rPr lang="en-US" altLang="ja-JP" dirty="0"/>
              <a:t>(RO/IB) </a:t>
            </a:r>
            <a:r>
              <a:rPr lang="ja-JP" altLang="en-US" dirty="0"/>
              <a:t>に送付する</a:t>
            </a:r>
          </a:p>
          <a:p>
            <a:pPr lvl="1" rtl="0"/>
            <a:r>
              <a:rPr lang="ja-JP" altLang="en-US" dirty="0"/>
              <a:t>受理官庁は、言語の違いによる影響を受けない用語や、転写もしくは専門用語の翻訳、又は翻訳技術に関連した発明に関する場合は柔軟に除外できる</a:t>
            </a:r>
          </a:p>
          <a:p>
            <a:pPr lvl="1"/>
            <a:endParaRPr lang="ja-JP" altLang="en-US" sz="2300" dirty="0"/>
          </a:p>
          <a:p>
            <a:pPr lvl="1"/>
            <a:endParaRPr lang="ja-JP" altLang="en-US" sz="2300" dirty="0"/>
          </a:p>
          <a:p>
            <a:pPr lvl="1">
              <a:buFont typeface="Wingdings" pitchFamily="2" charset="2"/>
              <a:buChar char="Ø"/>
            </a:pPr>
            <a:endParaRPr lang="ja-JP" altLang="en-US" i="1" dirty="0"/>
          </a:p>
        </p:txBody>
      </p:sp>
    </p:spTree>
    <p:extLst>
      <p:ext uri="{BB962C8B-B14F-4D97-AF65-F5344CB8AC3E}">
        <p14:creationId xmlns:p14="http://schemas.microsoft.com/office/powerpoint/2010/main" val="328180766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0"/>
            <a:ext cx="9144000" cy="706090"/>
          </a:xfrm>
        </p:spPr>
        <p:txBody>
          <a:bodyPr/>
          <a:lstStyle/>
          <a:p>
            <a:pPr algn="ctr" rtl="0"/>
            <a:r>
              <a:rPr lang="en-US" sz="3200"/>
              <a:t>2024年7月1日発効のPCT規則改正 (2)</a:t>
            </a:r>
          </a:p>
        </p:txBody>
      </p:sp>
      <p:sp>
        <p:nvSpPr>
          <p:cNvPr id="3" name="Content Placeholder 2"/>
          <p:cNvSpPr>
            <a:spLocks noGrp="1"/>
          </p:cNvSpPr>
          <p:nvPr>
            <p:ph idx="1"/>
          </p:nvPr>
        </p:nvSpPr>
        <p:spPr>
          <a:xfrm>
            <a:off x="215516" y="836712"/>
            <a:ext cx="8712968" cy="5256584"/>
          </a:xfrm>
        </p:spPr>
        <p:txBody>
          <a:bodyPr>
            <a:normAutofit/>
          </a:bodyPr>
          <a:lstStyle/>
          <a:p>
            <a:endParaRPr lang="en-US" altLang="fr-FR" sz="2300" dirty="0"/>
          </a:p>
          <a:p>
            <a:pPr lvl="1" rtl="0"/>
            <a:r>
              <a:rPr sz="2200" dirty="0" err="1"/>
              <a:t>要約又は図面の文言</a:t>
            </a:r>
            <a:r>
              <a:rPr lang="ja-JP" altLang="en-US" sz="2200" dirty="0"/>
              <a:t>に複数の言語が含まれている</a:t>
            </a:r>
            <a:r>
              <a:rPr sz="2200" dirty="0" err="1"/>
              <a:t>場合に関しては、すでに規定が設けられている</a:t>
            </a:r>
            <a:r>
              <a:rPr sz="2200" dirty="0"/>
              <a:t> (規則26.3の3(a))</a:t>
            </a:r>
          </a:p>
          <a:p>
            <a:pPr lvl="1" rtl="0"/>
            <a:r>
              <a:rPr lang="ja-JP" altLang="en-US" sz="2200" dirty="0"/>
              <a:t>上記の規則改正は、</a:t>
            </a:r>
            <a:r>
              <a:rPr lang="en-US" altLang="fr-FR" sz="2200" dirty="0"/>
              <a:t>2024年7月1日に発効し、同日以降に出願された国際出願に適用する</a:t>
            </a:r>
          </a:p>
          <a:p>
            <a:endParaRPr lang="en-US" altLang="fr-FR" sz="2300" dirty="0"/>
          </a:p>
          <a:p>
            <a:pPr lvl="1"/>
            <a:endParaRPr lang="en-US" altLang="fr-FR" sz="2300" dirty="0"/>
          </a:p>
          <a:p>
            <a:pPr lvl="1"/>
            <a:endParaRPr lang="en-US" altLang="fr-FR" sz="2300" dirty="0"/>
          </a:p>
          <a:p>
            <a:pPr lvl="1">
              <a:buFont typeface="Wingdings" pitchFamily="2" charset="2"/>
              <a:buChar char="Ø"/>
            </a:pPr>
            <a:endParaRPr lang="en-US" altLang="fr-FR" i="1" dirty="0"/>
          </a:p>
        </p:txBody>
      </p:sp>
    </p:spTree>
    <p:extLst>
      <p:ext uri="{BB962C8B-B14F-4D97-AF65-F5344CB8AC3E}">
        <p14:creationId xmlns:p14="http://schemas.microsoft.com/office/powerpoint/2010/main" val="407372423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1.05.31"/>
  <p:tag name="AS_TITLE" val="Aspose.Slides for Java"/>
  <p:tag name="AS_VERSION" val="21.5"/>
</p:tagLst>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377</TotalTime>
  <Words>432</Words>
  <Application>Microsoft Office PowerPoint</Application>
  <PresentationFormat>On-screen Show (4:3)</PresentationFormat>
  <Paragraphs>17</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Microsoft Sans Serif</vt:lpstr>
      <vt:lpstr>Wingdings</vt:lpstr>
      <vt:lpstr>EN_2010_pct background png</vt:lpstr>
      <vt:lpstr>PowerPoint Presentation</vt:lpstr>
      <vt:lpstr>2024年7月1日発効のPCT規則改正 (1)</vt:lpstr>
      <vt:lpstr>2024年7月1日発効のPCT規則改正 (2)</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161</cp:revision>
  <cp:lastPrinted>2023-10-10T07:26:03Z</cp:lastPrinted>
  <dcterms:created xsi:type="dcterms:W3CDTF">2013-10-25T09:07:15Z</dcterms:created>
  <dcterms:modified xsi:type="dcterms:W3CDTF">2024-06-13T12:40:02Z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ignment">
    <vt:lpwstr>Centre</vt:lpwstr>
  </property>
  <property fmtid="{D5CDD505-2E9C-101B-9397-08002B2CF9AE}" pid="3" name="Classification">
    <vt:lpwstr>Public</vt:lpwstr>
  </property>
  <property fmtid="{D5CDD505-2E9C-101B-9397-08002B2CF9AE}" pid="4" name="JustificationReason">
    <vt:lpwstr>
    </vt:lpwstr>
  </property>
  <property fmtid="{D5CDD505-2E9C-101B-9397-08002B2CF9AE}" pid="5" name="Language">
    <vt:lpwstr>English</vt:lpwstr>
  </property>
  <property fmtid="{D5CDD505-2E9C-101B-9397-08002B2CF9AE}" pid="6" name="MSIP_Label_20773ee6-353b-4fb9-a59d-0b94c8c67bea_ActionId">
    <vt:lpwstr>df0fd768-7d5f-41b1-be87-d3f536fe2066</vt:lpwstr>
  </property>
  <property fmtid="{D5CDD505-2E9C-101B-9397-08002B2CF9AE}" pid="7" name="MSIP_Label_20773ee6-353b-4fb9-a59d-0b94c8c67bea_ContentBits">
    <vt:lpwstr>0</vt:lpwstr>
  </property>
  <property fmtid="{D5CDD505-2E9C-101B-9397-08002B2CF9AE}" pid="8" name="MSIP_Label_20773ee6-353b-4fb9-a59d-0b94c8c67bea_Enabled">
    <vt:lpwstr>true</vt:lpwstr>
  </property>
  <property fmtid="{D5CDD505-2E9C-101B-9397-08002B2CF9AE}" pid="9" name="MSIP_Label_20773ee6-353b-4fb9-a59d-0b94c8c67bea_Method">
    <vt:lpwstr>Privileged</vt:lpwstr>
  </property>
  <property fmtid="{D5CDD505-2E9C-101B-9397-08002B2CF9AE}" pid="10" name="MSIP_Label_20773ee6-353b-4fb9-a59d-0b94c8c67bea_Name">
    <vt:lpwstr>No markings</vt:lpwstr>
  </property>
  <property fmtid="{D5CDD505-2E9C-101B-9397-08002B2CF9AE}" pid="11" name="MSIP_Label_20773ee6-353b-4fb9-a59d-0b94c8c67bea_SetDate">
    <vt:lpwstr>2023-05-23T10:32:29Z</vt:lpwstr>
  </property>
  <property fmtid="{D5CDD505-2E9C-101B-9397-08002B2CF9AE}" pid="12" name="MSIP_Label_20773ee6-353b-4fb9-a59d-0b94c8c67bea_SiteId">
    <vt:lpwstr>faa31b06-8ccc-48c9-867f-f7510dd11c02</vt:lpwstr>
  </property>
  <property fmtid="{D5CDD505-2E9C-101B-9397-08002B2CF9AE}" pid="13" name="TCSClassification">
    <vt:lpwstr>PUBLIC</vt:lpwstr>
  </property>
  <property fmtid="{D5CDD505-2E9C-101B-9397-08002B2CF9AE}" pid="14" name="TitusGUID">
    <vt:lpwstr>57c2526b-b672-4577-aa4a-5cdbb8a83d5a</vt:lpwstr>
  </property>
  <property fmtid="{D5CDD505-2E9C-101B-9397-08002B2CF9AE}" pid="15" name="VisualMarkings">
    <vt:lpwstr>None</vt:lpwstr>
  </property>
</Properties>
</file>