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8" r:id="rId2"/>
    <p:sldId id="259" r:id="rId3"/>
    <p:sldId id="260" r:id="rId4"/>
    <p:sldId id="261" r:id="rId5"/>
    <p:sldId id="262" r:id="rId6"/>
    <p:sldId id="263" r:id="rId7"/>
  </p:sldIdLst>
  <p:sldSz cx="9144000" cy="6858000" type="screen4x3"/>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929">
          <p15:clr>
            <a:srgbClr val="A4A3A4"/>
          </p15:clr>
        </p15:guide>
        <p15:guide id="2" pos="48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09" autoAdjust="0"/>
    <p:restoredTop sz="94669"/>
  </p:normalViewPr>
  <p:slideViewPr>
    <p:cSldViewPr>
      <p:cViewPr varScale="1">
        <p:scale>
          <a:sx n="49" d="100"/>
          <a:sy n="49" d="100"/>
        </p:scale>
        <p:origin x="940" y="40"/>
      </p:cViewPr>
      <p:guideLst>
        <p:guide orient="horz" pos="3929"/>
        <p:guide pos="4876"/>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a:p>
        </p:txBody>
      </p:sp>
    </p:spTree>
    <p:extLst>
      <p:ext uri="{BB962C8B-B14F-4D97-AF65-F5344CB8AC3E}">
        <p14:creationId xmlns:p14="http://schemas.microsoft.com/office/powerpoint/2010/main" val="2879512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dirty="0"/>
          </a:p>
        </p:txBody>
      </p:sp>
    </p:spTree>
    <p:extLst>
      <p:ext uri="{BB962C8B-B14F-4D97-AF65-F5344CB8AC3E}">
        <p14:creationId xmlns:p14="http://schemas.microsoft.com/office/powerpoint/2010/main" val="316015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3</a:t>
            </a:fld>
            <a:endParaRPr lang="en-US"/>
          </a:p>
        </p:txBody>
      </p:sp>
    </p:spTree>
    <p:extLst>
      <p:ext uri="{BB962C8B-B14F-4D97-AF65-F5344CB8AC3E}">
        <p14:creationId xmlns:p14="http://schemas.microsoft.com/office/powerpoint/2010/main" val="45507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4</a:t>
            </a:fld>
            <a:endParaRPr lang="en-US"/>
          </a:p>
        </p:txBody>
      </p:sp>
    </p:spTree>
    <p:extLst>
      <p:ext uri="{BB962C8B-B14F-4D97-AF65-F5344CB8AC3E}">
        <p14:creationId xmlns:p14="http://schemas.microsoft.com/office/powerpoint/2010/main" val="2482801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5</a:t>
            </a:fld>
            <a:endParaRPr lang="en-US"/>
          </a:p>
        </p:txBody>
      </p:sp>
    </p:spTree>
    <p:extLst>
      <p:ext uri="{BB962C8B-B14F-4D97-AF65-F5344CB8AC3E}">
        <p14:creationId xmlns:p14="http://schemas.microsoft.com/office/powerpoint/2010/main" val="1209466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6</a:t>
            </a:fld>
            <a:endParaRPr lang="en-US"/>
          </a:p>
        </p:txBody>
      </p:sp>
    </p:spTree>
    <p:extLst>
      <p:ext uri="{BB962C8B-B14F-4D97-AF65-F5344CB8AC3E}">
        <p14:creationId xmlns:p14="http://schemas.microsoft.com/office/powerpoint/2010/main" val="10677688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a:t>Click to edit Master title style</a:t>
            </a:r>
            <a:endParaRPr lang="en-US" noProof="0" dirty="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a:solidFill>
                  <a:srgbClr val="9D0A2B"/>
                </a:solidFill>
              </a:rPr>
              <a:t>The International </a:t>
            </a:r>
            <a:br>
              <a:rPr lang="fr-CH" sz="1200" b="1" dirty="0">
                <a:solidFill>
                  <a:srgbClr val="9D0A2B"/>
                </a:solidFill>
              </a:rPr>
            </a:br>
            <a:r>
              <a:rPr lang="fr-CH" sz="1200" b="1" dirty="0">
                <a:solidFill>
                  <a:srgbClr val="9D0A2B"/>
                </a:solidFill>
              </a:rPr>
              <a:t>Patent System</a:t>
            </a: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dirty="0"/>
          </a:p>
        </p:txBody>
      </p:sp>
      <p:sp>
        <p:nvSpPr>
          <p:cNvPr id="5" name="TextBox 4"/>
          <p:cNvSpPr txBox="1"/>
          <p:nvPr userDrawn="1"/>
        </p:nvSpPr>
        <p:spPr>
          <a:xfrm>
            <a:off x="77854" y="6279112"/>
            <a:ext cx="1216842" cy="507831"/>
          </a:xfrm>
          <a:prstGeom prst="rect">
            <a:avLst/>
          </a:prstGeom>
          <a:noFill/>
        </p:spPr>
        <p:txBody>
          <a:bodyPr wrap="square" rtlCol="0">
            <a:spAutoFit/>
          </a:bodyPr>
          <a:lstStyle/>
          <a:p>
            <a:pPr>
              <a:spcBef>
                <a:spcPts val="0"/>
              </a:spcBef>
              <a:defRPr/>
            </a:pPr>
            <a:r>
              <a:rPr lang="en-US" sz="900" dirty="0"/>
              <a:t>July</a:t>
            </a:r>
            <a:r>
              <a:rPr lang="en-US" sz="900" baseline="0" dirty="0"/>
              <a:t> 2020 rule changes</a:t>
            </a:r>
            <a:r>
              <a:rPr lang="en-US" sz="900" dirty="0"/>
              <a:t>-</a:t>
            </a:r>
            <a:fld id="{DA79EEDA-9492-4994-BB18-1005CD6866B1}" type="slidenum">
              <a:rPr lang="en-US" sz="900" smtClean="0"/>
              <a:pPr>
                <a:spcBef>
                  <a:spcPts val="0"/>
                </a:spcBef>
                <a:defRPr/>
              </a:pPr>
              <a:t>‹#›</a:t>
            </a:fld>
            <a:endParaRPr lang="en-US" sz="900" dirty="0"/>
          </a:p>
          <a:p>
            <a:pPr>
              <a:spcBef>
                <a:spcPts val="0"/>
              </a:spcBef>
              <a:defRPr/>
            </a:pPr>
            <a:r>
              <a:rPr lang="en-US" sz="900" dirty="0"/>
              <a:t>20.04.2020</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a:solidFill>
                  <a:srgbClr val="9D0A2B"/>
                </a:solidFill>
              </a:rPr>
              <a:t>The International </a:t>
            </a:r>
            <a:br>
              <a:rPr lang="fr-CH" sz="800" b="1" dirty="0">
                <a:solidFill>
                  <a:srgbClr val="9D0A2B"/>
                </a:solidFill>
              </a:rPr>
            </a:br>
            <a:r>
              <a:rPr lang="fr-CH" sz="800" b="1" dirty="0">
                <a:solidFill>
                  <a:srgbClr val="9D0A2B"/>
                </a:solidFill>
              </a:rPr>
              <a:t>Patent System</a:t>
            </a: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150" sz="850" b="0" i="0" u="none" baseline="0" smtClean="0">
                <a:solidFill>
                  <a:srgbClr val="000000"/>
                </a:solidFill>
                <a:latin typeface="Microsoft Sans Serif" panose="020B0604020202020204" pitchFamily="34" charset="0"/>
              </a:rPr>
              <a:t> </a:t>
            </a:r>
            <a:endParaRPr lang="en-GB"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3926676"/>
            <a:ext cx="7920532" cy="1406525"/>
          </a:xfrm>
          <a:noFill/>
        </p:spPr>
        <p:txBody>
          <a:bodyPr/>
          <a:lstStyle/>
          <a:p>
            <a:pPr eaLnBrk="1" hangingPunct="1"/>
            <a:r>
              <a:rPr lang="en-US" sz="3600" b="1" dirty="0">
                <a:solidFill>
                  <a:srgbClr val="70899B"/>
                </a:solidFill>
                <a:latin typeface="Meiryo" panose="020B0604030504040204" pitchFamily="34" charset="-128"/>
                <a:ea typeface="Meiryo" panose="020B0604030504040204" pitchFamily="34" charset="-128"/>
              </a:rPr>
              <a:t>2020</a:t>
            </a:r>
            <a:r>
              <a:rPr lang="ja-JP" altLang="en-US" sz="3600" b="1" dirty="0">
                <a:solidFill>
                  <a:srgbClr val="70899B"/>
                </a:solidFill>
                <a:latin typeface="Meiryo" panose="020B0604030504040204" pitchFamily="34" charset="-128"/>
                <a:ea typeface="Meiryo" panose="020B0604030504040204" pitchFamily="34" charset="-128"/>
              </a:rPr>
              <a:t>年</a:t>
            </a:r>
            <a:r>
              <a:rPr lang="en-US" sz="3600" b="1" dirty="0">
                <a:solidFill>
                  <a:srgbClr val="70899B"/>
                </a:solidFill>
                <a:latin typeface="Meiryo" panose="020B0604030504040204" pitchFamily="34" charset="-128"/>
                <a:ea typeface="Meiryo" panose="020B0604030504040204" pitchFamily="34" charset="-128"/>
              </a:rPr>
              <a:t>7</a:t>
            </a:r>
            <a:r>
              <a:rPr lang="ja-JP" altLang="en-US" sz="3600" b="1" dirty="0">
                <a:solidFill>
                  <a:srgbClr val="70899B"/>
                </a:solidFill>
                <a:latin typeface="Meiryo" panose="020B0604030504040204" pitchFamily="34" charset="-128"/>
                <a:ea typeface="Meiryo" panose="020B0604030504040204" pitchFamily="34" charset="-128"/>
              </a:rPr>
              <a:t>月</a:t>
            </a:r>
            <a:r>
              <a:rPr lang="en-US" sz="3600" b="1" dirty="0">
                <a:solidFill>
                  <a:srgbClr val="70899B"/>
                </a:solidFill>
                <a:latin typeface="Meiryo" panose="020B0604030504040204" pitchFamily="34" charset="-128"/>
                <a:ea typeface="Meiryo" panose="020B0604030504040204" pitchFamily="34" charset="-128"/>
              </a:rPr>
              <a:t>1</a:t>
            </a:r>
            <a:r>
              <a:rPr lang="ja-JP" altLang="en-US" sz="3600" b="1" dirty="0">
                <a:solidFill>
                  <a:srgbClr val="70899B"/>
                </a:solidFill>
                <a:latin typeface="Meiryo" panose="020B0604030504040204" pitchFamily="34" charset="-128"/>
                <a:ea typeface="Meiryo" panose="020B0604030504040204" pitchFamily="34" charset="-128"/>
              </a:rPr>
              <a:t>日発効の</a:t>
            </a:r>
            <a:r>
              <a:rPr lang="en-US" altLang="ja-JP" sz="3600" b="1" dirty="0">
                <a:solidFill>
                  <a:srgbClr val="70899B"/>
                </a:solidFill>
                <a:latin typeface="Meiryo" panose="020B0604030504040204" pitchFamily="34" charset="-128"/>
                <a:ea typeface="Meiryo" panose="020B0604030504040204" pitchFamily="34" charset="-128"/>
              </a:rPr>
              <a:t>PCT</a:t>
            </a:r>
            <a:r>
              <a:rPr lang="ja-JP" altLang="en-US" sz="3600" b="1" dirty="0">
                <a:solidFill>
                  <a:srgbClr val="70899B"/>
                </a:solidFill>
                <a:latin typeface="Meiryo" panose="020B0604030504040204" pitchFamily="34" charset="-128"/>
                <a:ea typeface="Meiryo" panose="020B0604030504040204" pitchFamily="34" charset="-128"/>
              </a:rPr>
              <a:t>規則改正</a:t>
            </a:r>
            <a:endParaRPr lang="en-US" sz="3600" b="1" dirty="0">
              <a:solidFill>
                <a:srgbClr val="70899B"/>
              </a:solidFill>
              <a:latin typeface="Meiryo" panose="020B0604030504040204" pitchFamily="34" charset="-128"/>
              <a:ea typeface="Meiryo" panose="020B0604030504040204" pitchFamily="34" charset="-128"/>
            </a:endParaRPr>
          </a:p>
          <a:p>
            <a:pPr eaLnBrk="1" hangingPunct="1"/>
            <a:endParaRPr lang="en-US" sz="3600" dirty="0">
              <a:solidFill>
                <a:srgbClr val="70899B"/>
              </a:solidFill>
              <a:latin typeface="Meiryo" panose="020B0604030504040204" pitchFamily="34" charset="-128"/>
              <a:ea typeface="Meiryo" panose="020B0604030504040204" pitchFamily="34" charset="-128"/>
            </a:endParaRPr>
          </a:p>
        </p:txBody>
      </p:sp>
      <p:pic>
        <p:nvPicPr>
          <p:cNvPr id="3075" name="Picture 8" descr="Puce-3_pc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577" y="3553613"/>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738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3362"/>
            <a:ext cx="8507288" cy="1262904"/>
          </a:xfrm>
        </p:spPr>
        <p:txBody>
          <a:bodyPr/>
          <a:lstStyle/>
          <a:p>
            <a:r>
              <a:rPr lang="en-US" dirty="0">
                <a:latin typeface="Meiryo" panose="020B0604030504040204" pitchFamily="34" charset="-128"/>
                <a:ea typeface="Meiryo" panose="020B0604030504040204" pitchFamily="34" charset="-128"/>
              </a:rPr>
              <a:t>2020</a:t>
            </a:r>
            <a:r>
              <a:rPr lang="ja-JP" altLang="en-US" dirty="0">
                <a:latin typeface="Meiryo" panose="020B0604030504040204" pitchFamily="34" charset="-128"/>
                <a:ea typeface="Meiryo" panose="020B0604030504040204" pitchFamily="34" charset="-128"/>
              </a:rPr>
              <a:t>年</a:t>
            </a:r>
            <a:r>
              <a:rPr lang="en-US" dirty="0">
                <a:latin typeface="Meiryo" panose="020B0604030504040204" pitchFamily="34" charset="-128"/>
                <a:ea typeface="Meiryo" panose="020B0604030504040204" pitchFamily="34" charset="-128"/>
              </a:rPr>
              <a:t>7</a:t>
            </a:r>
            <a:r>
              <a:rPr lang="ja-JP" altLang="en-US" dirty="0">
                <a:latin typeface="Meiryo" panose="020B0604030504040204" pitchFamily="34" charset="-128"/>
                <a:ea typeface="Meiryo" panose="020B0604030504040204" pitchFamily="34" charset="-128"/>
              </a:rPr>
              <a:t>月</a:t>
            </a:r>
            <a:r>
              <a:rPr lang="en-US" dirty="0">
                <a:latin typeface="Meiryo" panose="020B0604030504040204" pitchFamily="34" charset="-128"/>
                <a:ea typeface="Meiryo" panose="020B0604030504040204" pitchFamily="34" charset="-128"/>
              </a:rPr>
              <a:t>1</a:t>
            </a:r>
            <a:r>
              <a:rPr lang="ja-JP" altLang="en-US" dirty="0">
                <a:latin typeface="Meiryo" panose="020B0604030504040204" pitchFamily="34" charset="-128"/>
                <a:ea typeface="Meiryo" panose="020B0604030504040204" pitchFamily="34" charset="-128"/>
              </a:rPr>
              <a:t>日発効の</a:t>
            </a:r>
            <a:r>
              <a:rPr lang="en-US" altLang="ja-JP" dirty="0">
                <a:latin typeface="Meiryo" panose="020B0604030504040204" pitchFamily="34" charset="-128"/>
                <a:ea typeface="Meiryo" panose="020B0604030504040204" pitchFamily="34" charset="-128"/>
              </a:rPr>
              <a:t>PCT</a:t>
            </a:r>
            <a:r>
              <a:rPr lang="ja-JP" altLang="en-US" dirty="0">
                <a:latin typeface="Meiryo" panose="020B0604030504040204" pitchFamily="34" charset="-128"/>
                <a:ea typeface="Meiryo" panose="020B0604030504040204" pitchFamily="34" charset="-128"/>
              </a:rPr>
              <a:t>規則改正</a:t>
            </a:r>
            <a:r>
              <a:rPr lang="en-US" altLang="ja-JP" dirty="0">
                <a:latin typeface="Meiryo" panose="020B0604030504040204" pitchFamily="34" charset="-128"/>
                <a:ea typeface="Meiryo" panose="020B0604030504040204" pitchFamily="34" charset="-128"/>
              </a:rPr>
              <a:t> </a:t>
            </a:r>
            <a:r>
              <a:rPr lang="en-US" dirty="0">
                <a:latin typeface="Meiryo" panose="020B0604030504040204" pitchFamily="34" charset="-128"/>
                <a:ea typeface="Meiryo" panose="020B0604030504040204" pitchFamily="34" charset="-128"/>
              </a:rPr>
              <a:t>(1)</a:t>
            </a:r>
          </a:p>
        </p:txBody>
      </p:sp>
      <p:sp>
        <p:nvSpPr>
          <p:cNvPr id="3" name="Content Placeholder 2"/>
          <p:cNvSpPr>
            <a:spLocks noGrp="1"/>
          </p:cNvSpPr>
          <p:nvPr>
            <p:ph idx="1"/>
          </p:nvPr>
        </p:nvSpPr>
        <p:spPr>
          <a:xfrm>
            <a:off x="371728" y="1476554"/>
            <a:ext cx="8520586" cy="4933253"/>
          </a:xfrm>
        </p:spPr>
        <p:txBody>
          <a:bodyPr/>
          <a:lstStyle/>
          <a:p>
            <a:pPr>
              <a:spcBef>
                <a:spcPts val="600"/>
              </a:spcBef>
              <a:spcAft>
                <a:spcPts val="600"/>
              </a:spcAft>
            </a:pPr>
            <a:r>
              <a:rPr lang="en-US" altLang="ja-JP" sz="2200" dirty="0">
                <a:latin typeface="Meiryo" panose="020B0604030504040204" pitchFamily="34" charset="-128"/>
                <a:ea typeface="Meiryo" panose="020B0604030504040204" pitchFamily="34" charset="-128"/>
              </a:rPr>
              <a:t>PCT </a:t>
            </a:r>
            <a:r>
              <a:rPr lang="ja-JP" altLang="en-US" sz="2200" dirty="0">
                <a:latin typeface="Meiryo" panose="020B0604030504040204" pitchFamily="34" charset="-128"/>
                <a:ea typeface="Meiryo" panose="020B0604030504040204" pitchFamily="34" charset="-128"/>
              </a:rPr>
              <a:t>規則</a:t>
            </a:r>
            <a:r>
              <a:rPr lang="en-GB" altLang="en-US" sz="2200" dirty="0">
                <a:latin typeface="Meiryo" panose="020B0604030504040204" pitchFamily="34" charset="-128"/>
                <a:ea typeface="Meiryo" panose="020B0604030504040204" pitchFamily="34" charset="-128"/>
              </a:rPr>
              <a:t> 4</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12</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20</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48</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51</a:t>
            </a:r>
            <a:r>
              <a:rPr lang="ja-JP" altLang="en-US" sz="2200" dirty="0">
                <a:latin typeface="Meiryo" panose="020B0604030504040204" pitchFamily="34" charset="-128"/>
                <a:ea typeface="Meiryo" panose="020B0604030504040204" pitchFamily="34" charset="-128"/>
              </a:rPr>
              <a:t>の</a:t>
            </a:r>
            <a:r>
              <a:rPr lang="en-US" altLang="ja-JP" sz="2200" dirty="0">
                <a:latin typeface="Meiryo" panose="020B0604030504040204" pitchFamily="34" charset="-128"/>
                <a:ea typeface="Meiryo" panose="020B0604030504040204" pitchFamily="34" charset="-128"/>
              </a:rPr>
              <a:t>2</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55</a:t>
            </a:r>
            <a:r>
              <a:rPr lang="ja-JP" altLang="en-US" sz="2200" dirty="0">
                <a:latin typeface="Meiryo" panose="020B0604030504040204" pitchFamily="34" charset="-128"/>
                <a:ea typeface="Meiryo" panose="020B0604030504040204" pitchFamily="34" charset="-128"/>
              </a:rPr>
              <a:t>及び</a:t>
            </a:r>
            <a:r>
              <a:rPr lang="en-GB" altLang="en-US" sz="2200" dirty="0">
                <a:latin typeface="Meiryo" panose="020B0604030504040204" pitchFamily="34" charset="-128"/>
                <a:ea typeface="Meiryo" panose="020B0604030504040204" pitchFamily="34" charset="-128"/>
              </a:rPr>
              <a:t>82</a:t>
            </a:r>
            <a:r>
              <a:rPr lang="ja-JP" altLang="en-US" sz="2200" dirty="0">
                <a:latin typeface="Meiryo" panose="020B0604030504040204" pitchFamily="34" charset="-128"/>
                <a:ea typeface="Meiryo" panose="020B0604030504040204" pitchFamily="34" charset="-128"/>
              </a:rPr>
              <a:t>の</a:t>
            </a:r>
            <a:r>
              <a:rPr lang="en-US" altLang="ja-JP" sz="2200" dirty="0">
                <a:latin typeface="Meiryo" panose="020B0604030504040204" pitchFamily="34" charset="-128"/>
                <a:ea typeface="Meiryo" panose="020B0604030504040204" pitchFamily="34" charset="-128"/>
              </a:rPr>
              <a:t>3 </a:t>
            </a:r>
            <a:r>
              <a:rPr lang="ja-JP" altLang="en-US" sz="2200" dirty="0">
                <a:latin typeface="Meiryo" panose="020B0604030504040204" pitchFamily="34" charset="-128"/>
                <a:ea typeface="Meiryo" panose="020B0604030504040204" pitchFamily="34" charset="-128"/>
              </a:rPr>
              <a:t>の修正、並びに　新規則 </a:t>
            </a:r>
            <a:r>
              <a:rPr lang="fr-CH" altLang="en-US" sz="2200" dirty="0">
                <a:latin typeface="Meiryo" panose="020B0604030504040204" pitchFamily="34" charset="-128"/>
                <a:ea typeface="Meiryo" panose="020B0604030504040204" pitchFamily="34" charset="-128"/>
              </a:rPr>
              <a:t>20.5</a:t>
            </a:r>
            <a:r>
              <a:rPr lang="ja-JP" altLang="en-US" sz="2200" dirty="0">
                <a:latin typeface="Meiryo" panose="020B0604030504040204" pitchFamily="34" charset="-128"/>
                <a:ea typeface="Meiryo" panose="020B0604030504040204" pitchFamily="34" charset="-128"/>
              </a:rPr>
              <a:t>の</a:t>
            </a:r>
            <a:r>
              <a:rPr lang="en-US" altLang="ja-JP" sz="2200" dirty="0">
                <a:latin typeface="Meiryo" panose="020B0604030504040204" pitchFamily="34" charset="-128"/>
                <a:ea typeface="Meiryo" panose="020B0604030504040204" pitchFamily="34" charset="-128"/>
              </a:rPr>
              <a:t>2</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40</a:t>
            </a:r>
            <a:r>
              <a:rPr lang="ja-JP" altLang="en-US" sz="2200" dirty="0">
                <a:latin typeface="Meiryo" panose="020B0604030504040204" pitchFamily="34" charset="-128"/>
                <a:ea typeface="Meiryo" panose="020B0604030504040204" pitchFamily="34" charset="-128"/>
              </a:rPr>
              <a:t>の</a:t>
            </a:r>
            <a:r>
              <a:rPr lang="en-US" altLang="ja-JP" sz="2200" dirty="0">
                <a:latin typeface="Meiryo" panose="020B0604030504040204" pitchFamily="34" charset="-128"/>
                <a:ea typeface="Meiryo" panose="020B0604030504040204" pitchFamily="34" charset="-128"/>
              </a:rPr>
              <a:t>2</a:t>
            </a:r>
            <a:endParaRPr lang="en-US" altLang="en-US" sz="2200" dirty="0">
              <a:latin typeface="Meiryo" panose="020B0604030504040204" pitchFamily="34" charset="-128"/>
              <a:ea typeface="Meiryo" panose="020B0604030504040204" pitchFamily="34" charset="-128"/>
            </a:endParaRPr>
          </a:p>
          <a:p>
            <a:pPr marL="742950" lvl="2" indent="-342900">
              <a:spcBef>
                <a:spcPts val="600"/>
              </a:spcBef>
              <a:spcAft>
                <a:spcPts val="600"/>
              </a:spcAft>
              <a:buFont typeface="Wingdings" panose="05000000000000000000" pitchFamily="2" charset="2"/>
              <a:buChar char="q"/>
            </a:pPr>
            <a:r>
              <a:rPr lang="ja-JP" altLang="en-US" sz="2200" dirty="0">
                <a:latin typeface="Meiryo" panose="020B0604030504040204" pitchFamily="34" charset="-128"/>
                <a:ea typeface="Meiryo" panose="020B0604030504040204" pitchFamily="34" charset="-128"/>
              </a:rPr>
              <a:t>欠落要素及び部分を引用により含めることの規定に加え、誤って提出された要素又は部分についても、正しい要素又は部分が先の出願に記載されている場合、引用により含めることが可能なことを明確化</a:t>
            </a:r>
            <a:endParaRPr lang="en-US" altLang="en-US" sz="2200" dirty="0">
              <a:latin typeface="Meiryo" panose="020B0604030504040204" pitchFamily="34" charset="-128"/>
              <a:ea typeface="Meiryo" panose="020B0604030504040204" pitchFamily="34" charset="-128"/>
            </a:endParaRPr>
          </a:p>
          <a:p>
            <a:pPr marL="742950" lvl="2" indent="-342900">
              <a:spcBef>
                <a:spcPts val="600"/>
              </a:spcBef>
              <a:spcAft>
                <a:spcPts val="600"/>
              </a:spcAft>
              <a:buFont typeface="Wingdings" panose="05000000000000000000" pitchFamily="2" charset="2"/>
              <a:buChar char="q"/>
            </a:pPr>
            <a:r>
              <a:rPr lang="ja-JP" altLang="en-US" sz="2200" dirty="0">
                <a:latin typeface="Meiryo" panose="020B0604030504040204" pitchFamily="34" charset="-128"/>
                <a:ea typeface="Meiryo" panose="020B0604030504040204" pitchFamily="34" charset="-128"/>
              </a:rPr>
              <a:t>引用により含めることができない又は適用されない場合に、誤って提出された要素又は部分を正しい要素又は部分と差し替えるための新たな法的根拠の規定</a:t>
            </a:r>
            <a:r>
              <a:rPr lang="en-US" altLang="ja-JP" sz="2200" dirty="0">
                <a:latin typeface="Meiryo" panose="020B0604030504040204" pitchFamily="34" charset="-128"/>
                <a:ea typeface="Meiryo" panose="020B0604030504040204" pitchFamily="34" charset="-128"/>
              </a:rPr>
              <a:t> (</a:t>
            </a:r>
            <a:r>
              <a:rPr lang="ja-JP" altLang="en-US" sz="2200" dirty="0">
                <a:latin typeface="Meiryo" panose="020B0604030504040204" pitchFamily="34" charset="-128"/>
                <a:ea typeface="Meiryo" panose="020B0604030504040204" pitchFamily="34" charset="-128"/>
              </a:rPr>
              <a:t>ただし、国際出願日に影響する</a:t>
            </a:r>
            <a:r>
              <a:rPr lang="en-US" altLang="ja-JP" sz="2200" dirty="0">
                <a:latin typeface="Meiryo" panose="020B0604030504040204" pitchFamily="34" charset="-128"/>
                <a:ea typeface="Meiryo" panose="020B0604030504040204" pitchFamily="34" charset="-128"/>
              </a:rPr>
              <a:t>) </a:t>
            </a:r>
            <a:endParaRPr lang="en-US" altLang="en-US" sz="2200" dirty="0">
              <a:latin typeface="Meiryo" panose="020B0604030504040204" pitchFamily="34" charset="-128"/>
              <a:ea typeface="Meiryo" panose="020B0604030504040204" pitchFamily="34" charset="-128"/>
            </a:endParaRPr>
          </a:p>
          <a:p>
            <a:pPr marL="742950" lvl="2" indent="-342900">
              <a:spcBef>
                <a:spcPts val="600"/>
              </a:spcBef>
              <a:spcAft>
                <a:spcPts val="600"/>
              </a:spcAft>
              <a:buFont typeface="Wingdings" panose="05000000000000000000" pitchFamily="2" charset="2"/>
              <a:buChar char="q"/>
            </a:pPr>
            <a:r>
              <a:rPr lang="en-US" altLang="en-US" sz="2200" dirty="0">
                <a:latin typeface="Meiryo" panose="020B0604030504040204" pitchFamily="34" charset="-128"/>
                <a:ea typeface="Meiryo" panose="020B0604030504040204" pitchFamily="34" charset="-128"/>
              </a:rPr>
              <a:t>2020</a:t>
            </a:r>
            <a:r>
              <a:rPr lang="ja-JP" altLang="en-US" sz="2200" dirty="0">
                <a:latin typeface="Meiryo" panose="020B0604030504040204" pitchFamily="34" charset="-128"/>
                <a:ea typeface="Meiryo" panose="020B0604030504040204" pitchFamily="34" charset="-128"/>
              </a:rPr>
              <a:t>年</a:t>
            </a:r>
            <a:r>
              <a:rPr lang="en-US" altLang="en-US" sz="2200" dirty="0">
                <a:latin typeface="Meiryo" panose="020B0604030504040204" pitchFamily="34" charset="-128"/>
                <a:ea typeface="Meiryo" panose="020B0604030504040204" pitchFamily="34" charset="-128"/>
              </a:rPr>
              <a:t>7</a:t>
            </a:r>
            <a:r>
              <a:rPr lang="ja-JP" altLang="en-US" sz="2200" dirty="0">
                <a:latin typeface="Meiryo" panose="020B0604030504040204" pitchFamily="34" charset="-128"/>
                <a:ea typeface="Meiryo" panose="020B0604030504040204" pitchFamily="34" charset="-128"/>
              </a:rPr>
              <a:t>月</a:t>
            </a:r>
            <a:r>
              <a:rPr lang="en-US" altLang="en-US" sz="2200" dirty="0">
                <a:latin typeface="Meiryo" panose="020B0604030504040204" pitchFamily="34" charset="-128"/>
                <a:ea typeface="Meiryo" panose="020B0604030504040204" pitchFamily="34" charset="-128"/>
              </a:rPr>
              <a:t>1</a:t>
            </a:r>
            <a:r>
              <a:rPr lang="ja-JP" altLang="en-US" sz="2200" dirty="0">
                <a:latin typeface="Meiryo" panose="020B0604030504040204" pitchFamily="34" charset="-128"/>
                <a:ea typeface="Meiryo" panose="020B0604030504040204" pitchFamily="34" charset="-128"/>
              </a:rPr>
              <a:t>日以降に提出される国際出願に適用</a:t>
            </a:r>
            <a:endParaRPr lang="en-US" altLang="en-US" sz="2200" dirty="0">
              <a:highlight>
                <a:srgbClr val="FFFF00"/>
              </a:highlight>
              <a:latin typeface="Meiryo" panose="020B0604030504040204" pitchFamily="34" charset="-128"/>
              <a:ea typeface="Meiryo" panose="020B0604030504040204" pitchFamily="34" charset="-128"/>
            </a:endParaRPr>
          </a:p>
          <a:p>
            <a:pPr marL="742950" lvl="2" indent="-342900">
              <a:spcBef>
                <a:spcPts val="600"/>
              </a:spcBef>
              <a:spcAft>
                <a:spcPts val="600"/>
              </a:spcAft>
              <a:buClr>
                <a:srgbClr val="C00000"/>
              </a:buClr>
              <a:buFont typeface="Wingdings" panose="05000000000000000000" pitchFamily="2" charset="2"/>
              <a:buChar char="q"/>
            </a:pPr>
            <a:endParaRPr lang="en-US" altLang="en-US" sz="22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87241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559120" cy="1368152"/>
          </a:xfrm>
        </p:spPr>
        <p:txBody>
          <a:bodyPr/>
          <a:lstStyle/>
          <a:p>
            <a:r>
              <a:rPr lang="en-US" dirty="0">
                <a:latin typeface="Meiryo" panose="020B0604030504040204" pitchFamily="34" charset="-128"/>
                <a:ea typeface="Meiryo" panose="020B0604030504040204" pitchFamily="34" charset="-128"/>
              </a:rPr>
              <a:t>2020</a:t>
            </a:r>
            <a:r>
              <a:rPr lang="ja-JP" altLang="en-US" dirty="0">
                <a:latin typeface="Meiryo" panose="020B0604030504040204" pitchFamily="34" charset="-128"/>
                <a:ea typeface="Meiryo" panose="020B0604030504040204" pitchFamily="34" charset="-128"/>
              </a:rPr>
              <a:t>年</a:t>
            </a:r>
            <a:r>
              <a:rPr lang="en-US" dirty="0">
                <a:latin typeface="Meiryo" panose="020B0604030504040204" pitchFamily="34" charset="-128"/>
                <a:ea typeface="Meiryo" panose="020B0604030504040204" pitchFamily="34" charset="-128"/>
              </a:rPr>
              <a:t>7</a:t>
            </a:r>
            <a:r>
              <a:rPr lang="ja-JP" altLang="en-US" dirty="0">
                <a:latin typeface="Meiryo" panose="020B0604030504040204" pitchFamily="34" charset="-128"/>
                <a:ea typeface="Meiryo" panose="020B0604030504040204" pitchFamily="34" charset="-128"/>
              </a:rPr>
              <a:t>月</a:t>
            </a:r>
            <a:r>
              <a:rPr lang="en-US" dirty="0">
                <a:latin typeface="Meiryo" panose="020B0604030504040204" pitchFamily="34" charset="-128"/>
                <a:ea typeface="Meiryo" panose="020B0604030504040204" pitchFamily="34" charset="-128"/>
              </a:rPr>
              <a:t>1</a:t>
            </a:r>
            <a:r>
              <a:rPr lang="ja-JP" altLang="en-US" dirty="0">
                <a:latin typeface="Meiryo" panose="020B0604030504040204" pitchFamily="34" charset="-128"/>
                <a:ea typeface="Meiryo" panose="020B0604030504040204" pitchFamily="34" charset="-128"/>
              </a:rPr>
              <a:t>日発効の</a:t>
            </a:r>
            <a:r>
              <a:rPr lang="en-US" altLang="ja-JP" dirty="0">
                <a:latin typeface="Meiryo" panose="020B0604030504040204" pitchFamily="34" charset="-128"/>
                <a:ea typeface="Meiryo" panose="020B0604030504040204" pitchFamily="34" charset="-128"/>
              </a:rPr>
              <a:t>PCT</a:t>
            </a:r>
            <a:r>
              <a:rPr lang="ja-JP" altLang="en-US" dirty="0">
                <a:latin typeface="Meiryo" panose="020B0604030504040204" pitchFamily="34" charset="-128"/>
                <a:ea typeface="Meiryo" panose="020B0604030504040204" pitchFamily="34" charset="-128"/>
              </a:rPr>
              <a:t>規則改正 </a:t>
            </a:r>
            <a:r>
              <a:rPr lang="en-US" dirty="0">
                <a:latin typeface="Meiryo" panose="020B0604030504040204" pitchFamily="34" charset="-128"/>
                <a:ea typeface="Meiryo" panose="020B0604030504040204" pitchFamily="34" charset="-128"/>
              </a:rPr>
              <a:t>(2)</a:t>
            </a:r>
          </a:p>
        </p:txBody>
      </p:sp>
      <p:sp>
        <p:nvSpPr>
          <p:cNvPr id="3" name="Content Placeholder 2"/>
          <p:cNvSpPr>
            <a:spLocks noGrp="1"/>
          </p:cNvSpPr>
          <p:nvPr>
            <p:ph idx="1"/>
          </p:nvPr>
        </p:nvSpPr>
        <p:spPr>
          <a:xfrm>
            <a:off x="467544" y="1700808"/>
            <a:ext cx="7920880" cy="4929224"/>
          </a:xfrm>
        </p:spPr>
        <p:txBody>
          <a:bodyPr/>
          <a:lstStyle/>
          <a:p>
            <a:pPr>
              <a:spcBef>
                <a:spcPts val="1200"/>
              </a:spcBef>
              <a:spcAft>
                <a:spcPts val="1200"/>
              </a:spcAft>
            </a:pPr>
            <a:r>
              <a:rPr lang="en-GB" altLang="en-US" sz="2200" dirty="0">
                <a:latin typeface="Meiryo" panose="020B0604030504040204" pitchFamily="34" charset="-128"/>
                <a:ea typeface="Meiryo" panose="020B0604030504040204" pitchFamily="34" charset="-128"/>
              </a:rPr>
              <a:t>PCT</a:t>
            </a:r>
            <a:r>
              <a:rPr lang="ja-JP" altLang="en-US" sz="2200" dirty="0">
                <a:latin typeface="Meiryo" panose="020B0604030504040204" pitchFamily="34" charset="-128"/>
                <a:ea typeface="Meiryo" panose="020B0604030504040204" pitchFamily="34" charset="-128"/>
              </a:rPr>
              <a:t> 規則 </a:t>
            </a:r>
            <a:r>
              <a:rPr lang="en-GB" altLang="en-US" sz="2200" dirty="0">
                <a:latin typeface="Meiryo" panose="020B0604030504040204" pitchFamily="34" charset="-128"/>
                <a:ea typeface="Meiryo" panose="020B0604030504040204" pitchFamily="34" charset="-128"/>
              </a:rPr>
              <a:t>82</a:t>
            </a:r>
            <a:r>
              <a:rPr lang="ja-JP" altLang="en-US" sz="2200" dirty="0">
                <a:latin typeface="Meiryo" panose="020B0604030504040204" pitchFamily="34" charset="-128"/>
                <a:ea typeface="Meiryo" panose="020B0604030504040204" pitchFamily="34" charset="-128"/>
              </a:rPr>
              <a:t>の</a:t>
            </a:r>
            <a:r>
              <a:rPr lang="en-US" altLang="ja-JP" sz="2200" dirty="0">
                <a:latin typeface="Meiryo" panose="020B0604030504040204" pitchFamily="34" charset="-128"/>
                <a:ea typeface="Meiryo" panose="020B0604030504040204" pitchFamily="34" charset="-128"/>
              </a:rPr>
              <a:t>4 </a:t>
            </a:r>
            <a:r>
              <a:rPr lang="ja-JP" altLang="en-US" sz="2200" dirty="0">
                <a:latin typeface="Meiryo" panose="020B0604030504040204" pitchFamily="34" charset="-128"/>
                <a:ea typeface="Meiryo" panose="020B0604030504040204" pitchFamily="34" charset="-128"/>
              </a:rPr>
              <a:t>の修正</a:t>
            </a:r>
            <a:endParaRPr lang="en-GB" altLang="en-US" sz="2200" dirty="0">
              <a:latin typeface="Meiryo" panose="020B0604030504040204" pitchFamily="34" charset="-128"/>
              <a:ea typeface="Meiryo" panose="020B0604030504040204" pitchFamily="34" charset="-128"/>
            </a:endParaRPr>
          </a:p>
          <a:p>
            <a:pPr marL="684000" lvl="2" indent="-342900">
              <a:spcBef>
                <a:spcPts val="1200"/>
              </a:spcBef>
              <a:spcAft>
                <a:spcPts val="1200"/>
              </a:spcAft>
              <a:buClr>
                <a:srgbClr val="C00000"/>
              </a:buClr>
              <a:buFont typeface="Wingdings" panose="05000000000000000000" pitchFamily="2" charset="2"/>
              <a:buChar char="q"/>
            </a:pPr>
            <a:r>
              <a:rPr lang="ja-JP" altLang="en-US" sz="2200" dirty="0">
                <a:latin typeface="Meiryo" panose="020B0604030504040204" pitchFamily="34" charset="-128"/>
                <a:ea typeface="Meiryo" panose="020B0604030504040204" pitchFamily="34" charset="-128"/>
              </a:rPr>
              <a:t>予測不能な </a:t>
            </a:r>
            <a:r>
              <a:rPr lang="en-US" altLang="ja-JP" sz="2200" dirty="0">
                <a:latin typeface="Meiryo" panose="020B0604030504040204" pitchFamily="34" charset="-128"/>
                <a:ea typeface="Meiryo" panose="020B0604030504040204" pitchFamily="34" charset="-128"/>
              </a:rPr>
              <a:t>IT </a:t>
            </a:r>
            <a:r>
              <a:rPr lang="ja-JP" altLang="en-US" sz="2200" dirty="0">
                <a:latin typeface="Meiryo" panose="020B0604030504040204" pitchFamily="34" charset="-128"/>
                <a:ea typeface="Meiryo" panose="020B0604030504040204" pitchFamily="34" charset="-128"/>
              </a:rPr>
              <a:t>機能の停⽌又は予定された </a:t>
            </a:r>
            <a:r>
              <a:rPr lang="en-US" altLang="ja-JP" sz="2200" dirty="0">
                <a:latin typeface="Meiryo" panose="020B0604030504040204" pitchFamily="34" charset="-128"/>
                <a:ea typeface="Meiryo" panose="020B0604030504040204" pitchFamily="34" charset="-128"/>
              </a:rPr>
              <a:t>IT </a:t>
            </a:r>
            <a:r>
              <a:rPr lang="ja-JP" altLang="en-US" sz="2200" dirty="0">
                <a:latin typeface="Meiryo" panose="020B0604030504040204" pitchFamily="34" charset="-128"/>
                <a:ea typeface="Meiryo" panose="020B0604030504040204" pitchFamily="34" charset="-128"/>
              </a:rPr>
              <a:t>メンテナンスのように、官庁が認める電⼦的な通信⼿段のいずれかの不通により期間が遵守されなかったことによる遅滞を当該官庁が許容</a:t>
            </a:r>
            <a:endParaRPr lang="en-US" altLang="en-US" sz="2200" dirty="0">
              <a:latin typeface="Meiryo" panose="020B0604030504040204" pitchFamily="34" charset="-128"/>
              <a:ea typeface="Meiryo" panose="020B0604030504040204" pitchFamily="34" charset="-128"/>
            </a:endParaRPr>
          </a:p>
          <a:p>
            <a:pPr marL="684000" lvl="2" indent="-342900">
              <a:spcBef>
                <a:spcPts val="1200"/>
              </a:spcBef>
              <a:spcAft>
                <a:spcPts val="1200"/>
              </a:spcAft>
              <a:buClr>
                <a:srgbClr val="C00000"/>
              </a:buClr>
              <a:buFont typeface="Wingdings" panose="05000000000000000000" pitchFamily="2" charset="2"/>
              <a:buChar char="q"/>
            </a:pPr>
            <a:r>
              <a:rPr lang="ja-JP" altLang="en-US" sz="2200" dirty="0">
                <a:latin typeface="Meiryo" panose="020B0604030504040204" pitchFamily="34" charset="-128"/>
                <a:ea typeface="Meiryo" panose="020B0604030504040204" pitchFamily="34" charset="-128"/>
              </a:rPr>
              <a:t>優先期間および国内段階移行のための期間には適用されない</a:t>
            </a:r>
            <a:endParaRPr lang="en-US" altLang="en-US" sz="2200" dirty="0">
              <a:latin typeface="Meiryo" panose="020B0604030504040204" pitchFamily="34" charset="-128"/>
              <a:ea typeface="Meiryo" panose="020B0604030504040204" pitchFamily="34" charset="-128"/>
            </a:endParaRPr>
          </a:p>
          <a:p>
            <a:pPr marL="684000" lvl="2" indent="-342900">
              <a:spcBef>
                <a:spcPts val="1200"/>
              </a:spcBef>
              <a:spcAft>
                <a:spcPts val="1200"/>
              </a:spcAft>
              <a:buClr>
                <a:srgbClr val="C00000"/>
              </a:buClr>
              <a:buFont typeface="Wingdings" panose="05000000000000000000" pitchFamily="2" charset="2"/>
              <a:buChar char="q"/>
            </a:pPr>
            <a:r>
              <a:rPr lang="ja-JP" altLang="en-US" sz="2200" dirty="0">
                <a:latin typeface="Meiryo" panose="020B0604030504040204" pitchFamily="34" charset="-128"/>
                <a:ea typeface="Meiryo" panose="020B0604030504040204" pitchFamily="34" charset="-128"/>
              </a:rPr>
              <a:t>規則に定められ、かつ</a:t>
            </a:r>
            <a:r>
              <a:rPr lang="en-US" altLang="en-US" sz="2200" dirty="0">
                <a:latin typeface="Meiryo" panose="020B0604030504040204" pitchFamily="34" charset="-128"/>
                <a:ea typeface="Meiryo" panose="020B0604030504040204" pitchFamily="34" charset="-128"/>
              </a:rPr>
              <a:t>2020</a:t>
            </a:r>
            <a:r>
              <a:rPr lang="ja-JP" altLang="en-US" sz="2200" dirty="0">
                <a:latin typeface="Meiryo" panose="020B0604030504040204" pitchFamily="34" charset="-128"/>
                <a:ea typeface="Meiryo" panose="020B0604030504040204" pitchFamily="34" charset="-128"/>
              </a:rPr>
              <a:t>年</a:t>
            </a:r>
            <a:r>
              <a:rPr lang="en-US" altLang="ja-JP" sz="2200" dirty="0">
                <a:latin typeface="Meiryo" panose="020B0604030504040204" pitchFamily="34" charset="-128"/>
                <a:ea typeface="Meiryo" panose="020B0604030504040204" pitchFamily="34" charset="-128"/>
              </a:rPr>
              <a:t>7</a:t>
            </a:r>
            <a:r>
              <a:rPr lang="ja-JP" altLang="en-US" sz="2200" dirty="0">
                <a:latin typeface="Meiryo" panose="020B0604030504040204" pitchFamily="34" charset="-128"/>
                <a:ea typeface="Meiryo" panose="020B0604030504040204" pitchFamily="34" charset="-128"/>
              </a:rPr>
              <a:t>月</a:t>
            </a:r>
            <a:r>
              <a:rPr lang="en-US" altLang="ja-JP" sz="2200" dirty="0">
                <a:latin typeface="Meiryo" panose="020B0604030504040204" pitchFamily="34" charset="-128"/>
                <a:ea typeface="Meiryo" panose="020B0604030504040204" pitchFamily="34" charset="-128"/>
              </a:rPr>
              <a:t>1</a:t>
            </a:r>
            <a:r>
              <a:rPr lang="ja-JP" altLang="en-US" sz="2200" dirty="0">
                <a:latin typeface="Meiryo" panose="020B0604030504040204" pitchFamily="34" charset="-128"/>
                <a:ea typeface="Meiryo" panose="020B0604030504040204" pitchFamily="34" charset="-128"/>
              </a:rPr>
              <a:t>日以降に満了する期間に適用</a:t>
            </a:r>
            <a:endParaRPr lang="en-US" altLang="en-US" sz="2200" dirty="0">
              <a:highlight>
                <a:srgbClr val="FFFF00"/>
              </a:highlight>
              <a:latin typeface="Meiryo" panose="020B0604030504040204" pitchFamily="34" charset="-128"/>
              <a:ea typeface="Meiryo" panose="020B0604030504040204" pitchFamily="34" charset="-128"/>
            </a:endParaRPr>
          </a:p>
          <a:p>
            <a:pPr>
              <a:spcBef>
                <a:spcPts val="1200"/>
              </a:spcBef>
              <a:spcAft>
                <a:spcPts val="1200"/>
              </a:spcAft>
            </a:pPr>
            <a:endParaRPr lang="fr-CH" altLang="en-US" sz="22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40103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518" y="113164"/>
            <a:ext cx="8507288" cy="1334912"/>
          </a:xfrm>
        </p:spPr>
        <p:txBody>
          <a:bodyPr/>
          <a:lstStyle/>
          <a:p>
            <a:r>
              <a:rPr lang="en-US" dirty="0">
                <a:latin typeface="Meiryo" panose="020B0604030504040204" pitchFamily="34" charset="-128"/>
                <a:ea typeface="Meiryo" panose="020B0604030504040204" pitchFamily="34" charset="-128"/>
              </a:rPr>
              <a:t>2020</a:t>
            </a:r>
            <a:r>
              <a:rPr lang="ja-JP" altLang="en-US" dirty="0">
                <a:latin typeface="Meiryo" panose="020B0604030504040204" pitchFamily="34" charset="-128"/>
                <a:ea typeface="Meiryo" panose="020B0604030504040204" pitchFamily="34" charset="-128"/>
              </a:rPr>
              <a:t>年</a:t>
            </a:r>
            <a:r>
              <a:rPr lang="en-US" dirty="0">
                <a:latin typeface="Meiryo" panose="020B0604030504040204" pitchFamily="34" charset="-128"/>
                <a:ea typeface="Meiryo" panose="020B0604030504040204" pitchFamily="34" charset="-128"/>
              </a:rPr>
              <a:t>7</a:t>
            </a:r>
            <a:r>
              <a:rPr lang="ja-JP" altLang="en-US" dirty="0">
                <a:latin typeface="Meiryo" panose="020B0604030504040204" pitchFamily="34" charset="-128"/>
                <a:ea typeface="Meiryo" panose="020B0604030504040204" pitchFamily="34" charset="-128"/>
              </a:rPr>
              <a:t>月</a:t>
            </a:r>
            <a:r>
              <a:rPr lang="en-US" dirty="0">
                <a:latin typeface="Meiryo" panose="020B0604030504040204" pitchFamily="34" charset="-128"/>
                <a:ea typeface="Meiryo" panose="020B0604030504040204" pitchFamily="34" charset="-128"/>
              </a:rPr>
              <a:t>1</a:t>
            </a:r>
            <a:r>
              <a:rPr lang="ja-JP" altLang="en-US" dirty="0">
                <a:latin typeface="Meiryo" panose="020B0604030504040204" pitchFamily="34" charset="-128"/>
                <a:ea typeface="Meiryo" panose="020B0604030504040204" pitchFamily="34" charset="-128"/>
              </a:rPr>
              <a:t>日発効の</a:t>
            </a:r>
            <a:r>
              <a:rPr lang="en-US" altLang="ja-JP" dirty="0">
                <a:latin typeface="Meiryo" panose="020B0604030504040204" pitchFamily="34" charset="-128"/>
                <a:ea typeface="Meiryo" panose="020B0604030504040204" pitchFamily="34" charset="-128"/>
              </a:rPr>
              <a:t>PCT</a:t>
            </a:r>
            <a:r>
              <a:rPr lang="ja-JP" altLang="en-US" dirty="0">
                <a:latin typeface="Meiryo" panose="020B0604030504040204" pitchFamily="34" charset="-128"/>
                <a:ea typeface="Meiryo" panose="020B0604030504040204" pitchFamily="34" charset="-128"/>
              </a:rPr>
              <a:t>規則改正 </a:t>
            </a:r>
            <a:r>
              <a:rPr lang="en-US" dirty="0">
                <a:latin typeface="Meiryo" panose="020B0604030504040204" pitchFamily="34" charset="-128"/>
                <a:ea typeface="Meiryo" panose="020B0604030504040204" pitchFamily="34" charset="-128"/>
              </a:rPr>
              <a:t>(3)</a:t>
            </a:r>
          </a:p>
        </p:txBody>
      </p:sp>
      <p:sp>
        <p:nvSpPr>
          <p:cNvPr id="3" name="Content Placeholder 2"/>
          <p:cNvSpPr>
            <a:spLocks noGrp="1"/>
          </p:cNvSpPr>
          <p:nvPr>
            <p:ph idx="1"/>
          </p:nvPr>
        </p:nvSpPr>
        <p:spPr>
          <a:xfrm>
            <a:off x="410238" y="1270756"/>
            <a:ext cx="8347174" cy="5240950"/>
          </a:xfrm>
        </p:spPr>
        <p:txBody>
          <a:bodyPr/>
          <a:lstStyle/>
          <a:p>
            <a:pPr>
              <a:spcBef>
                <a:spcPts val="1200"/>
              </a:spcBef>
              <a:spcAft>
                <a:spcPts val="1200"/>
              </a:spcAft>
            </a:pPr>
            <a:r>
              <a:rPr lang="ja-JP" altLang="en-US" sz="2200" dirty="0">
                <a:latin typeface="Meiryo" panose="020B0604030504040204" pitchFamily="34" charset="-128"/>
                <a:ea typeface="Meiryo" panose="020B0604030504040204" pitchFamily="34" charset="-128"/>
              </a:rPr>
              <a:t>新 </a:t>
            </a:r>
            <a:r>
              <a:rPr lang="en-GB" altLang="en-US" sz="2200" dirty="0">
                <a:latin typeface="Meiryo" panose="020B0604030504040204" pitchFamily="34" charset="-128"/>
                <a:ea typeface="Meiryo" panose="020B0604030504040204" pitchFamily="34" charset="-128"/>
              </a:rPr>
              <a:t>PCT </a:t>
            </a:r>
            <a:r>
              <a:rPr lang="ja-JP" altLang="en-US" sz="2200" dirty="0">
                <a:latin typeface="Meiryo" panose="020B0604030504040204" pitchFamily="34" charset="-128"/>
                <a:ea typeface="Meiryo" panose="020B0604030504040204" pitchFamily="34" charset="-128"/>
              </a:rPr>
              <a:t>規則</a:t>
            </a:r>
            <a:r>
              <a:rPr lang="en-GB" altLang="en-US" sz="2200" dirty="0">
                <a:latin typeface="Meiryo" panose="020B0604030504040204" pitchFamily="34" charset="-128"/>
                <a:ea typeface="Meiryo" panose="020B0604030504040204" pitchFamily="34" charset="-128"/>
              </a:rPr>
              <a:t> 26</a:t>
            </a:r>
            <a:r>
              <a:rPr lang="ja-JP" altLang="en-US" sz="2200" dirty="0">
                <a:latin typeface="Meiryo" panose="020B0604030504040204" pitchFamily="34" charset="-128"/>
                <a:ea typeface="Meiryo" panose="020B0604030504040204" pitchFamily="34" charset="-128"/>
              </a:rPr>
              <a:t>の</a:t>
            </a:r>
            <a:r>
              <a:rPr lang="en-US" altLang="ja-JP" sz="2200" dirty="0">
                <a:latin typeface="Meiryo" panose="020B0604030504040204" pitchFamily="34" charset="-128"/>
                <a:ea typeface="Meiryo" panose="020B0604030504040204" pitchFamily="34" charset="-128"/>
              </a:rPr>
              <a:t>4</a:t>
            </a:r>
            <a:endParaRPr lang="en-GB" altLang="en-US" sz="2200" dirty="0">
              <a:latin typeface="Meiryo" panose="020B0604030504040204" pitchFamily="34" charset="-128"/>
              <a:ea typeface="Meiryo" panose="020B0604030504040204" pitchFamily="34" charset="-128"/>
            </a:endParaRPr>
          </a:p>
          <a:p>
            <a:pPr lvl="1">
              <a:spcBef>
                <a:spcPts val="1200"/>
              </a:spcBef>
              <a:spcAft>
                <a:spcPts val="1200"/>
              </a:spcAft>
            </a:pPr>
            <a:r>
              <a:rPr lang="ja-JP" altLang="en-US" sz="2200" dirty="0">
                <a:latin typeface="Meiryo" panose="020B0604030504040204" pitchFamily="34" charset="-128"/>
                <a:ea typeface="Meiryo" panose="020B0604030504040204" pitchFamily="34" charset="-128"/>
              </a:rPr>
              <a:t>願書における規則 </a:t>
            </a:r>
            <a:r>
              <a:rPr lang="en-US" altLang="ja-JP" sz="2200" dirty="0">
                <a:latin typeface="Meiryo" panose="020B0604030504040204" pitchFamily="34" charset="-128"/>
                <a:ea typeface="Meiryo" panose="020B0604030504040204" pitchFamily="34" charset="-128"/>
              </a:rPr>
              <a:t>4.11 </a:t>
            </a:r>
            <a:r>
              <a:rPr lang="ja-JP" altLang="en-US" sz="2200" dirty="0">
                <a:latin typeface="Meiryo" panose="020B0604030504040204" pitchFamily="34" charset="-128"/>
                <a:ea typeface="Meiryo" panose="020B0604030504040204" pitchFamily="34" charset="-128"/>
              </a:rPr>
              <a:t>に規定する表示、すなわち </a:t>
            </a:r>
            <a:r>
              <a:rPr lang="en-US" altLang="ja-JP" sz="2200" dirty="0">
                <a:latin typeface="Meiryo" panose="020B0604030504040204" pitchFamily="34" charset="-128"/>
                <a:ea typeface="Meiryo" panose="020B0604030504040204" pitchFamily="34" charset="-128"/>
              </a:rPr>
              <a:t>PCT </a:t>
            </a:r>
            <a:r>
              <a:rPr lang="ja-JP" altLang="en-US" sz="2200" dirty="0">
                <a:latin typeface="Meiryo" panose="020B0604030504040204" pitchFamily="34" charset="-128"/>
                <a:ea typeface="Meiryo" panose="020B0604030504040204" pitchFamily="34" charset="-128"/>
              </a:rPr>
              <a:t>出願が指定国において以下の出願として取り扱われることを出願人が希望する旨の表示を、国際段階において補充又は追加することができる</a:t>
            </a:r>
            <a:endParaRPr lang="fr-CH" altLang="en-US" sz="2200" dirty="0">
              <a:latin typeface="Meiryo" panose="020B0604030504040204" pitchFamily="34" charset="-128"/>
              <a:ea typeface="Meiryo" panose="020B0604030504040204" pitchFamily="34" charset="-128"/>
            </a:endParaRPr>
          </a:p>
          <a:p>
            <a:pPr lvl="2">
              <a:spcBef>
                <a:spcPts val="1200"/>
              </a:spcBef>
              <a:spcAft>
                <a:spcPts val="1200"/>
              </a:spcAft>
            </a:pPr>
            <a:r>
              <a:rPr lang="ja-JP" altLang="en-US" sz="2200" dirty="0">
                <a:latin typeface="Meiryo" panose="020B0604030504040204" pitchFamily="34" charset="-128"/>
                <a:ea typeface="Meiryo" panose="020B0604030504040204" pitchFamily="34" charset="-128"/>
              </a:rPr>
              <a:t>先の出願の継続出願若しくは⼀部継続出願 </a:t>
            </a:r>
            <a:endParaRPr lang="en-GB" altLang="en-US" sz="2200" dirty="0">
              <a:latin typeface="Meiryo" panose="020B0604030504040204" pitchFamily="34" charset="-128"/>
              <a:ea typeface="Meiryo" panose="020B0604030504040204" pitchFamily="34" charset="-128"/>
            </a:endParaRPr>
          </a:p>
          <a:p>
            <a:pPr lvl="2">
              <a:spcBef>
                <a:spcPts val="1200"/>
              </a:spcBef>
              <a:spcAft>
                <a:spcPts val="1200"/>
              </a:spcAft>
            </a:pPr>
            <a:r>
              <a:rPr lang="ja-JP" altLang="en-US" sz="2200" dirty="0">
                <a:latin typeface="Meiryo" panose="020B0604030504040204" pitchFamily="34" charset="-128"/>
                <a:ea typeface="Meiryo" panose="020B0604030504040204" pitchFamily="34" charset="-128"/>
              </a:rPr>
              <a:t>追加特許、追加証、追加発明者証若しくは追加実⽤証</a:t>
            </a:r>
            <a:endParaRPr lang="fr-CH" altLang="en-US" sz="2200" dirty="0">
              <a:latin typeface="Meiryo" panose="020B0604030504040204" pitchFamily="34" charset="-128"/>
              <a:ea typeface="Meiryo" panose="020B0604030504040204" pitchFamily="34" charset="-128"/>
            </a:endParaRPr>
          </a:p>
          <a:p>
            <a:pPr lvl="1">
              <a:spcBef>
                <a:spcPts val="1200"/>
              </a:spcBef>
              <a:spcAft>
                <a:spcPts val="1200"/>
              </a:spcAft>
            </a:pPr>
            <a:r>
              <a:rPr lang="ja-JP" altLang="en-US" sz="2200" dirty="0">
                <a:latin typeface="Meiryo" panose="020B0604030504040204" pitchFamily="34" charset="-128"/>
                <a:ea typeface="Meiryo" panose="020B0604030504040204" pitchFamily="34" charset="-128"/>
              </a:rPr>
              <a:t>出願⼈は、表示を補充又は追加する旨の書面を、優先⽇から</a:t>
            </a:r>
            <a:r>
              <a:rPr lang="en-US" altLang="ja-JP" sz="2200" dirty="0">
                <a:latin typeface="Meiryo" panose="020B0604030504040204" pitchFamily="34" charset="-128"/>
                <a:ea typeface="Meiryo" panose="020B0604030504040204" pitchFamily="34" charset="-128"/>
              </a:rPr>
              <a:t>16</a:t>
            </a:r>
            <a:r>
              <a:rPr lang="ja-JP" altLang="en-US" sz="2200" dirty="0">
                <a:latin typeface="Meiryo" panose="020B0604030504040204" pitchFamily="34" charset="-128"/>
                <a:ea typeface="Meiryo" panose="020B0604030504040204" pitchFamily="34" charset="-128"/>
                <a:cs typeface="Meiryo" panose="020B0604030504040204" pitchFamily="34" charset="-128"/>
              </a:rPr>
              <a:t>ヶ</a:t>
            </a:r>
            <a:r>
              <a:rPr lang="ja-JP" altLang="en-US" sz="2200" dirty="0">
                <a:latin typeface="Meiryo" panose="020B0604030504040204" pitchFamily="34" charset="-128"/>
                <a:ea typeface="Meiryo" panose="020B0604030504040204" pitchFamily="34" charset="-128"/>
              </a:rPr>
              <a:t>月の期間内に国際事務局 </a:t>
            </a:r>
            <a:r>
              <a:rPr lang="en-US" altLang="ja-JP" sz="2200" dirty="0">
                <a:latin typeface="Meiryo" panose="020B0604030504040204" pitchFamily="34" charset="-128"/>
                <a:ea typeface="Meiryo" panose="020B0604030504040204" pitchFamily="34" charset="-128"/>
              </a:rPr>
              <a:t>(IB) </a:t>
            </a:r>
            <a:r>
              <a:rPr lang="ja-JP" altLang="en-US" sz="2200" dirty="0">
                <a:latin typeface="Meiryo" panose="020B0604030504040204" pitchFamily="34" charset="-128"/>
                <a:ea typeface="Meiryo" panose="020B0604030504040204" pitchFamily="34" charset="-128"/>
              </a:rPr>
              <a:t>に提出できる</a:t>
            </a:r>
            <a:endParaRPr lang="fr-CH" altLang="en-US" sz="2200" dirty="0">
              <a:latin typeface="Meiryo" panose="020B0604030504040204" pitchFamily="34" charset="-128"/>
              <a:ea typeface="Meiryo" panose="020B0604030504040204" pitchFamily="34" charset="-128"/>
            </a:endParaRPr>
          </a:p>
          <a:p>
            <a:pPr>
              <a:spcBef>
                <a:spcPts val="1200"/>
              </a:spcBef>
              <a:spcAft>
                <a:spcPts val="1200"/>
              </a:spcAft>
            </a:pPr>
            <a:r>
              <a:rPr lang="en-US" altLang="en-US" sz="2200" dirty="0">
                <a:latin typeface="Meiryo" panose="020B0604030504040204" pitchFamily="34" charset="-128"/>
                <a:ea typeface="Meiryo" panose="020B0604030504040204" pitchFamily="34" charset="-128"/>
              </a:rPr>
              <a:t>2020</a:t>
            </a:r>
            <a:r>
              <a:rPr lang="ja-JP" altLang="en-US" sz="2200" dirty="0">
                <a:latin typeface="Meiryo" panose="020B0604030504040204" pitchFamily="34" charset="-128"/>
                <a:ea typeface="Meiryo" panose="020B0604030504040204" pitchFamily="34" charset="-128"/>
              </a:rPr>
              <a:t>年</a:t>
            </a:r>
            <a:r>
              <a:rPr lang="en-US" altLang="en-US" sz="2200" dirty="0">
                <a:latin typeface="Meiryo" panose="020B0604030504040204" pitchFamily="34" charset="-128"/>
                <a:ea typeface="Meiryo" panose="020B0604030504040204" pitchFamily="34" charset="-128"/>
              </a:rPr>
              <a:t>7</a:t>
            </a:r>
            <a:r>
              <a:rPr lang="ja-JP" altLang="en-US" sz="2200" dirty="0">
                <a:latin typeface="Meiryo" panose="020B0604030504040204" pitchFamily="34" charset="-128"/>
                <a:ea typeface="Meiryo" panose="020B0604030504040204" pitchFamily="34" charset="-128"/>
              </a:rPr>
              <a:t>月</a:t>
            </a:r>
            <a:r>
              <a:rPr lang="en-US" altLang="en-US" sz="2200" dirty="0">
                <a:latin typeface="Meiryo" panose="020B0604030504040204" pitchFamily="34" charset="-128"/>
                <a:ea typeface="Meiryo" panose="020B0604030504040204" pitchFamily="34" charset="-128"/>
              </a:rPr>
              <a:t>1</a:t>
            </a:r>
            <a:r>
              <a:rPr lang="ja-JP" altLang="en-US" sz="2200" dirty="0">
                <a:latin typeface="Meiryo" panose="020B0604030504040204" pitchFamily="34" charset="-128"/>
                <a:ea typeface="Meiryo" panose="020B0604030504040204" pitchFamily="34" charset="-128"/>
              </a:rPr>
              <a:t>日以降に提出される国際出願に適用</a:t>
            </a:r>
            <a:endParaRPr lang="en-US" altLang="en-US" sz="2200" dirty="0">
              <a:highlight>
                <a:srgbClr val="FFFF00"/>
              </a:highlight>
              <a:latin typeface="Meiryo" panose="020B0604030504040204" pitchFamily="34" charset="-128"/>
              <a:ea typeface="Meiryo" panose="020B0604030504040204" pitchFamily="34" charset="-128"/>
            </a:endParaRPr>
          </a:p>
          <a:p>
            <a:pPr>
              <a:spcBef>
                <a:spcPts val="1200"/>
              </a:spcBef>
              <a:spcAft>
                <a:spcPts val="1200"/>
              </a:spcAft>
            </a:pPr>
            <a:endParaRPr lang="en-US" altLang="en-US" sz="2200" dirty="0">
              <a:highlight>
                <a:srgbClr val="FFFF00"/>
              </a:highlight>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720656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074" y="31530"/>
            <a:ext cx="8445112" cy="1196752"/>
          </a:xfrm>
        </p:spPr>
        <p:txBody>
          <a:bodyPr/>
          <a:lstStyle/>
          <a:p>
            <a:r>
              <a:rPr lang="en-US" dirty="0">
                <a:latin typeface="Meiryo" panose="020B0604030504040204" pitchFamily="34" charset="-128"/>
                <a:ea typeface="Meiryo" panose="020B0604030504040204" pitchFamily="34" charset="-128"/>
              </a:rPr>
              <a:t>2020</a:t>
            </a:r>
            <a:r>
              <a:rPr lang="ja-JP" altLang="en-US" dirty="0">
                <a:latin typeface="Meiryo" panose="020B0604030504040204" pitchFamily="34" charset="-128"/>
                <a:ea typeface="Meiryo" panose="020B0604030504040204" pitchFamily="34" charset="-128"/>
              </a:rPr>
              <a:t>年</a:t>
            </a:r>
            <a:r>
              <a:rPr lang="en-US" dirty="0">
                <a:latin typeface="Meiryo" panose="020B0604030504040204" pitchFamily="34" charset="-128"/>
                <a:ea typeface="Meiryo" panose="020B0604030504040204" pitchFamily="34" charset="-128"/>
              </a:rPr>
              <a:t>7</a:t>
            </a:r>
            <a:r>
              <a:rPr lang="ja-JP" altLang="en-US" dirty="0">
                <a:latin typeface="Meiryo" panose="020B0604030504040204" pitchFamily="34" charset="-128"/>
                <a:ea typeface="Meiryo" panose="020B0604030504040204" pitchFamily="34" charset="-128"/>
              </a:rPr>
              <a:t>月</a:t>
            </a:r>
            <a:r>
              <a:rPr lang="en-US" dirty="0">
                <a:latin typeface="Meiryo" panose="020B0604030504040204" pitchFamily="34" charset="-128"/>
                <a:ea typeface="Meiryo" panose="020B0604030504040204" pitchFamily="34" charset="-128"/>
              </a:rPr>
              <a:t>1</a:t>
            </a:r>
            <a:r>
              <a:rPr lang="ja-JP" altLang="en-US" dirty="0">
                <a:latin typeface="Meiryo" panose="020B0604030504040204" pitchFamily="34" charset="-128"/>
                <a:ea typeface="Meiryo" panose="020B0604030504040204" pitchFamily="34" charset="-128"/>
              </a:rPr>
              <a:t>日発効の</a:t>
            </a:r>
            <a:r>
              <a:rPr lang="en-US" altLang="ja-JP" dirty="0">
                <a:latin typeface="Meiryo" panose="020B0604030504040204" pitchFamily="34" charset="-128"/>
                <a:ea typeface="Meiryo" panose="020B0604030504040204" pitchFamily="34" charset="-128"/>
              </a:rPr>
              <a:t>PCT</a:t>
            </a:r>
            <a:r>
              <a:rPr lang="ja-JP" altLang="en-US" dirty="0">
                <a:latin typeface="Meiryo" panose="020B0604030504040204" pitchFamily="34" charset="-128"/>
                <a:ea typeface="Meiryo" panose="020B0604030504040204" pitchFamily="34" charset="-128"/>
              </a:rPr>
              <a:t>規則改正 </a:t>
            </a:r>
            <a:r>
              <a:rPr lang="en-US" dirty="0">
                <a:latin typeface="Meiryo" panose="020B0604030504040204" pitchFamily="34" charset="-128"/>
                <a:ea typeface="Meiryo" panose="020B0604030504040204" pitchFamily="34" charset="-128"/>
              </a:rPr>
              <a:t>(4)</a:t>
            </a:r>
          </a:p>
        </p:txBody>
      </p:sp>
      <p:sp>
        <p:nvSpPr>
          <p:cNvPr id="3" name="Content Placeholder 2"/>
          <p:cNvSpPr>
            <a:spLocks noGrp="1"/>
          </p:cNvSpPr>
          <p:nvPr>
            <p:ph idx="1"/>
          </p:nvPr>
        </p:nvSpPr>
        <p:spPr>
          <a:xfrm>
            <a:off x="238560" y="1106848"/>
            <a:ext cx="8352928" cy="5983297"/>
          </a:xfrm>
        </p:spPr>
        <p:txBody>
          <a:bodyPr/>
          <a:lstStyle/>
          <a:p>
            <a:pPr>
              <a:spcBef>
                <a:spcPts val="600"/>
              </a:spcBef>
              <a:spcAft>
                <a:spcPts val="1200"/>
              </a:spcAft>
            </a:pPr>
            <a:r>
              <a:rPr lang="fr-CH" altLang="en-US" sz="2000" dirty="0">
                <a:latin typeface="Meiryo" panose="020B0604030504040204" pitchFamily="34" charset="-128"/>
                <a:ea typeface="Meiryo" panose="020B0604030504040204" pitchFamily="34" charset="-128"/>
              </a:rPr>
              <a:t>PCT </a:t>
            </a:r>
            <a:r>
              <a:rPr lang="ja-JP" altLang="en-US" sz="2000" dirty="0">
                <a:latin typeface="Meiryo" panose="020B0604030504040204" pitchFamily="34" charset="-128"/>
                <a:ea typeface="Meiryo" panose="020B0604030504040204" pitchFamily="34" charset="-128"/>
              </a:rPr>
              <a:t>総会における合意</a:t>
            </a:r>
            <a:endParaRPr lang="fr-CH" altLang="en-US" sz="2000" dirty="0">
              <a:latin typeface="Meiryo" panose="020B0604030504040204" pitchFamily="34" charset="-128"/>
              <a:ea typeface="Meiryo" panose="020B0604030504040204" pitchFamily="34" charset="-128"/>
            </a:endParaRPr>
          </a:p>
          <a:p>
            <a:pPr lvl="1">
              <a:spcBef>
                <a:spcPts val="600"/>
              </a:spcBef>
              <a:spcAft>
                <a:spcPts val="1200"/>
              </a:spcAft>
            </a:pPr>
            <a:r>
              <a:rPr lang="fr-CH" altLang="en-US" sz="2000" dirty="0">
                <a:latin typeface="Meiryo" panose="020B0604030504040204" pitchFamily="34" charset="-128"/>
                <a:ea typeface="Meiryo" panose="020B0604030504040204" pitchFamily="34" charset="-128"/>
              </a:rPr>
              <a:t>PCT </a:t>
            </a:r>
            <a:r>
              <a:rPr lang="ja-JP" altLang="en-US" sz="2000" dirty="0">
                <a:latin typeface="Meiryo" panose="020B0604030504040204" pitchFamily="34" charset="-128"/>
                <a:ea typeface="Meiryo" panose="020B0604030504040204" pitchFamily="34" charset="-128"/>
              </a:rPr>
              <a:t>規則 </a:t>
            </a:r>
            <a:r>
              <a:rPr lang="fr-CH" altLang="en-US" sz="2000" dirty="0">
                <a:latin typeface="Meiryo" panose="020B0604030504040204" pitchFamily="34" charset="-128"/>
                <a:ea typeface="Meiryo" panose="020B0604030504040204" pitchFamily="34" charset="-128"/>
              </a:rPr>
              <a:t>20.5</a:t>
            </a:r>
            <a:r>
              <a:rPr lang="ja-JP" altLang="en-US" sz="2000" dirty="0">
                <a:latin typeface="Meiryo" panose="020B0604030504040204" pitchFamily="34" charset="-128"/>
                <a:ea typeface="Meiryo" panose="020B0604030504040204" pitchFamily="34" charset="-128"/>
              </a:rPr>
              <a:t>の</a:t>
            </a:r>
            <a:r>
              <a:rPr lang="en-US" altLang="ja-JP" sz="2000" dirty="0">
                <a:latin typeface="Meiryo" panose="020B0604030504040204" pitchFamily="34" charset="-128"/>
                <a:ea typeface="Meiryo" panose="020B0604030504040204" pitchFamily="34" charset="-128"/>
              </a:rPr>
              <a:t>2 </a:t>
            </a:r>
            <a:r>
              <a:rPr lang="ja-JP" altLang="en-US" sz="2000" dirty="0">
                <a:latin typeface="Meiryo" panose="020B0604030504040204" pitchFamily="34" charset="-128"/>
                <a:ea typeface="Meiryo" panose="020B0604030504040204" pitchFamily="34" charset="-128"/>
              </a:rPr>
              <a:t>の採択にあたり、本総会は、</a:t>
            </a:r>
            <a:r>
              <a:rPr lang="fr-CH" altLang="en-US" sz="2000" dirty="0">
                <a:latin typeface="Meiryo" panose="020B0604030504040204" pitchFamily="34" charset="-128"/>
                <a:ea typeface="Meiryo" panose="020B0604030504040204" pitchFamily="34" charset="-128"/>
              </a:rPr>
              <a:t>PCT </a:t>
            </a:r>
            <a:r>
              <a:rPr lang="ja-JP" altLang="en-US" sz="2000" dirty="0">
                <a:latin typeface="Meiryo" panose="020B0604030504040204" pitchFamily="34" charset="-128"/>
                <a:ea typeface="Meiryo" panose="020B0604030504040204" pitchFamily="34" charset="-128"/>
              </a:rPr>
              <a:t>規則 </a:t>
            </a:r>
            <a:r>
              <a:rPr lang="fr-CH" altLang="en-US" sz="2000" dirty="0">
                <a:latin typeface="Meiryo" panose="020B0604030504040204" pitchFamily="34" charset="-128"/>
                <a:ea typeface="Meiryo" panose="020B0604030504040204" pitchFamily="34" charset="-128"/>
              </a:rPr>
              <a:t>20.5</a:t>
            </a:r>
            <a:r>
              <a:rPr lang="ja-JP" altLang="en-US" sz="2000" dirty="0">
                <a:latin typeface="Meiryo" panose="020B0604030504040204" pitchFamily="34" charset="-128"/>
                <a:ea typeface="Meiryo" panose="020B0604030504040204" pitchFamily="34" charset="-128"/>
              </a:rPr>
              <a:t>の</a:t>
            </a:r>
            <a:r>
              <a:rPr lang="en-US" altLang="ja-JP" sz="2000" dirty="0">
                <a:latin typeface="Meiryo" panose="020B0604030504040204" pitchFamily="34" charset="-128"/>
                <a:ea typeface="Meiryo" panose="020B0604030504040204" pitchFamily="34" charset="-128"/>
              </a:rPr>
              <a:t>2(d) </a:t>
            </a:r>
            <a:r>
              <a:rPr lang="ja-JP" altLang="en-US" sz="2000" dirty="0">
                <a:latin typeface="Meiryo" panose="020B0604030504040204" pitchFamily="34" charset="-128"/>
                <a:ea typeface="Meiryo" panose="020B0604030504040204" pitchFamily="34" charset="-128"/>
              </a:rPr>
              <a:t>に基づいて正しい要素又は部分が引用により含まれた場合に、国際調査機関 </a:t>
            </a:r>
            <a:r>
              <a:rPr lang="en-US" altLang="ja-JP" sz="2000" dirty="0">
                <a:latin typeface="Meiryo" panose="020B0604030504040204" pitchFamily="34" charset="-128"/>
                <a:ea typeface="Meiryo" panose="020B0604030504040204" pitchFamily="34" charset="-128"/>
              </a:rPr>
              <a:t>(ISA) </a:t>
            </a:r>
            <a:r>
              <a:rPr lang="ja-JP" altLang="en-US" sz="2000" dirty="0">
                <a:latin typeface="Meiryo" panose="020B0604030504040204" pitchFamily="34" charset="-128"/>
                <a:ea typeface="Meiryo" panose="020B0604030504040204" pitchFamily="34" charset="-128"/>
              </a:rPr>
              <a:t>は国際出願に残る誤って提出された要素又は部分を考慮する必要はないことに合意</a:t>
            </a:r>
            <a:endParaRPr lang="fr-CH" altLang="en-US" sz="2000" dirty="0">
              <a:latin typeface="Meiryo" panose="020B0604030504040204" pitchFamily="34" charset="-128"/>
              <a:ea typeface="Meiryo" panose="020B0604030504040204" pitchFamily="34" charset="-128"/>
            </a:endParaRPr>
          </a:p>
          <a:p>
            <a:pPr lvl="1">
              <a:spcBef>
                <a:spcPts val="600"/>
              </a:spcBef>
              <a:spcAft>
                <a:spcPts val="1200"/>
              </a:spcAft>
            </a:pPr>
            <a:r>
              <a:rPr lang="fr-CH" altLang="en-US" sz="2000" dirty="0">
                <a:latin typeface="Meiryo" panose="020B0604030504040204" pitchFamily="34" charset="-128"/>
                <a:ea typeface="Meiryo" panose="020B0604030504040204" pitchFamily="34" charset="-128"/>
              </a:rPr>
              <a:t>PCT </a:t>
            </a:r>
            <a:r>
              <a:rPr lang="ja-JP" altLang="en-US" sz="2000" dirty="0">
                <a:latin typeface="Meiryo" panose="020B0604030504040204" pitchFamily="34" charset="-128"/>
                <a:ea typeface="Meiryo" panose="020B0604030504040204" pitchFamily="34" charset="-128"/>
              </a:rPr>
              <a:t>規則 </a:t>
            </a:r>
            <a:r>
              <a:rPr lang="fr-CH" altLang="en-US" sz="2000" dirty="0">
                <a:latin typeface="Meiryo" panose="020B0604030504040204" pitchFamily="34" charset="-128"/>
                <a:ea typeface="Meiryo" panose="020B0604030504040204" pitchFamily="34" charset="-128"/>
              </a:rPr>
              <a:t>20.</a:t>
            </a:r>
            <a:r>
              <a:rPr lang="en-US" altLang="ja-JP" sz="2000" dirty="0">
                <a:latin typeface="Meiryo" panose="020B0604030504040204" pitchFamily="34" charset="-128"/>
                <a:ea typeface="Meiryo" panose="020B0604030504040204" pitchFamily="34" charset="-128"/>
              </a:rPr>
              <a:t>8(a</a:t>
            </a:r>
            <a:r>
              <a:rPr lang="ja-JP" altLang="en-US" sz="2000" dirty="0">
                <a:latin typeface="Meiryo" panose="020B0604030504040204" pitchFamily="34" charset="-128"/>
                <a:ea typeface="Meiryo" panose="020B0604030504040204" pitchFamily="34" charset="-128"/>
              </a:rPr>
              <a:t>の</a:t>
            </a:r>
            <a:r>
              <a:rPr lang="en-US" altLang="ja-JP" sz="2000" dirty="0">
                <a:latin typeface="Meiryo" panose="020B0604030504040204" pitchFamily="34" charset="-128"/>
                <a:ea typeface="Meiryo" panose="020B0604030504040204" pitchFamily="34" charset="-128"/>
              </a:rPr>
              <a:t>2) </a:t>
            </a:r>
            <a:r>
              <a:rPr lang="ja-JP" altLang="en-US" sz="2000" dirty="0">
                <a:latin typeface="Meiryo" panose="020B0604030504040204" pitchFamily="34" charset="-128"/>
                <a:ea typeface="Meiryo" panose="020B0604030504040204" pitchFamily="34" charset="-128"/>
              </a:rPr>
              <a:t>の採択にあたり、本総会は、受理官庁</a:t>
            </a:r>
            <a:r>
              <a:rPr lang="en-US" altLang="ja-JP" sz="2000" dirty="0">
                <a:latin typeface="Meiryo" panose="020B0604030504040204" pitchFamily="34" charset="-128"/>
                <a:ea typeface="Meiryo" panose="020B0604030504040204" pitchFamily="34" charset="-128"/>
              </a:rPr>
              <a:t>(RO) </a:t>
            </a:r>
            <a:r>
              <a:rPr lang="ja-JP" altLang="en-US" sz="2000" dirty="0">
                <a:latin typeface="Meiryo" panose="020B0604030504040204" pitchFamily="34" charset="-128"/>
                <a:ea typeface="Meiryo" panose="020B0604030504040204" pitchFamily="34" charset="-128"/>
              </a:rPr>
              <a:t>が当該規則の不適合を通知していることにより当該 </a:t>
            </a:r>
            <a:r>
              <a:rPr lang="en-US" altLang="ja-JP" sz="2000" dirty="0">
                <a:latin typeface="Meiryo" panose="020B0604030504040204" pitchFamily="34" charset="-128"/>
                <a:ea typeface="Meiryo" panose="020B0604030504040204" pitchFamily="34" charset="-128"/>
              </a:rPr>
              <a:t>RO </a:t>
            </a:r>
            <a:r>
              <a:rPr lang="ja-JP" altLang="en-US" sz="2000" dirty="0">
                <a:latin typeface="Meiryo" panose="020B0604030504040204" pitchFamily="34" charset="-128"/>
                <a:ea typeface="Meiryo" panose="020B0604030504040204" pitchFamily="34" charset="-128"/>
              </a:rPr>
              <a:t>が正しい要素又は部分を含めることができない場合、当該 </a:t>
            </a:r>
            <a:r>
              <a:rPr lang="en-US" altLang="ja-JP" sz="2000" dirty="0">
                <a:latin typeface="Meiryo" panose="020B0604030504040204" pitchFamily="34" charset="-128"/>
                <a:ea typeface="Meiryo" panose="020B0604030504040204" pitchFamily="34" charset="-128"/>
              </a:rPr>
              <a:t>RO</a:t>
            </a:r>
            <a:r>
              <a:rPr lang="ja-JP" altLang="en-US" sz="2000" dirty="0">
                <a:latin typeface="Meiryo" panose="020B0604030504040204" pitchFamily="34" charset="-128"/>
                <a:ea typeface="Meiryo" panose="020B0604030504040204" pitchFamily="34" charset="-128"/>
              </a:rPr>
              <a:t> と </a:t>
            </a:r>
            <a:r>
              <a:rPr lang="en-US" altLang="ja-JP" sz="2000" dirty="0">
                <a:latin typeface="Meiryo" panose="020B0604030504040204" pitchFamily="34" charset="-128"/>
                <a:ea typeface="Meiryo" panose="020B0604030504040204" pitchFamily="34" charset="-128"/>
              </a:rPr>
              <a:t>IB </a:t>
            </a:r>
            <a:r>
              <a:rPr lang="ja-JP" altLang="en-US" sz="2000" dirty="0">
                <a:latin typeface="Meiryo" panose="020B0604030504040204" pitchFamily="34" charset="-128"/>
                <a:ea typeface="Meiryo" panose="020B0604030504040204" pitchFamily="34" charset="-128"/>
              </a:rPr>
              <a:t>は出願人の承諾を得て、</a:t>
            </a:r>
            <a:r>
              <a:rPr lang="en-US" altLang="ja-JP" sz="2000" dirty="0">
                <a:latin typeface="Meiryo" panose="020B0604030504040204" pitchFamily="34" charset="-128"/>
                <a:ea typeface="Meiryo" panose="020B0604030504040204" pitchFamily="34" charset="-128"/>
              </a:rPr>
              <a:t>PCT </a:t>
            </a:r>
            <a:r>
              <a:rPr lang="ja-JP" altLang="en-US" sz="2000" dirty="0">
                <a:latin typeface="Meiryo" panose="020B0604030504040204" pitchFamily="34" charset="-128"/>
                <a:ea typeface="Meiryo" panose="020B0604030504040204" pitchFamily="34" charset="-128"/>
              </a:rPr>
              <a:t>規則 </a:t>
            </a:r>
            <a:r>
              <a:rPr lang="en-US" altLang="ja-JP" sz="2000" dirty="0">
                <a:latin typeface="Meiryo" panose="020B0604030504040204" pitchFamily="34" charset="-128"/>
                <a:ea typeface="Meiryo" panose="020B0604030504040204" pitchFamily="34" charset="-128"/>
              </a:rPr>
              <a:t>19.4 </a:t>
            </a:r>
            <a:r>
              <a:rPr lang="ja-JP" altLang="en-US" sz="2000" dirty="0">
                <a:latin typeface="Meiryo" panose="020B0604030504040204" pitchFamily="34" charset="-128"/>
                <a:ea typeface="Meiryo" panose="020B0604030504040204" pitchFamily="34" charset="-128"/>
              </a:rPr>
              <a:t>に規定する手続を適用することに合意</a:t>
            </a:r>
            <a:endParaRPr lang="fr-CH" altLang="en-US" sz="2000" dirty="0">
              <a:latin typeface="Meiryo" panose="020B0604030504040204" pitchFamily="34" charset="-128"/>
              <a:ea typeface="Meiryo" panose="020B0604030504040204" pitchFamily="34" charset="-128"/>
            </a:endParaRPr>
          </a:p>
          <a:p>
            <a:pPr lvl="1">
              <a:spcBef>
                <a:spcPts val="600"/>
              </a:spcBef>
              <a:spcAft>
                <a:spcPts val="1200"/>
              </a:spcAft>
            </a:pPr>
            <a:r>
              <a:rPr lang="ja-JP" altLang="en-US" sz="2000" dirty="0">
                <a:latin typeface="Meiryo" panose="020B0604030504040204" pitchFamily="34" charset="-128"/>
                <a:ea typeface="Meiryo" panose="020B0604030504040204" pitchFamily="34" charset="-128"/>
              </a:rPr>
              <a:t>出願人が支払の求めを受け取っても追加手数料を支払わなかった場合 </a:t>
            </a:r>
            <a:r>
              <a:rPr lang="en-US" altLang="ja-JP" sz="2000" dirty="0">
                <a:latin typeface="Meiryo" panose="020B0604030504040204" pitchFamily="34" charset="-128"/>
                <a:ea typeface="Meiryo" panose="020B0604030504040204" pitchFamily="34" charset="-128"/>
              </a:rPr>
              <a:t>(</a:t>
            </a:r>
            <a:r>
              <a:rPr lang="fr-CH" altLang="en-US" sz="2000" dirty="0">
                <a:latin typeface="Meiryo" panose="020B0604030504040204" pitchFamily="34" charset="-128"/>
                <a:ea typeface="Meiryo" panose="020B0604030504040204" pitchFamily="34" charset="-128"/>
              </a:rPr>
              <a:t>PCT </a:t>
            </a:r>
            <a:r>
              <a:rPr lang="ja-JP" altLang="en-US" sz="2000" dirty="0">
                <a:latin typeface="Meiryo" panose="020B0604030504040204" pitchFamily="34" charset="-128"/>
                <a:ea typeface="Meiryo" panose="020B0604030504040204" pitchFamily="34" charset="-128"/>
              </a:rPr>
              <a:t>規則 </a:t>
            </a:r>
            <a:r>
              <a:rPr lang="fr-CH" altLang="en-US" sz="2000" dirty="0">
                <a:latin typeface="Meiryo" panose="020B0604030504040204" pitchFamily="34" charset="-128"/>
                <a:ea typeface="Meiryo" panose="020B0604030504040204" pitchFamily="34" charset="-128"/>
              </a:rPr>
              <a:t>40</a:t>
            </a:r>
            <a:r>
              <a:rPr lang="ja-JP" altLang="en-US" sz="2000" dirty="0">
                <a:latin typeface="Meiryo" panose="020B0604030504040204" pitchFamily="34" charset="-128"/>
                <a:ea typeface="Meiryo" panose="020B0604030504040204" pitchFamily="34" charset="-128"/>
              </a:rPr>
              <a:t>の</a:t>
            </a:r>
            <a:r>
              <a:rPr lang="en-US" altLang="ja-JP" sz="2000" dirty="0">
                <a:latin typeface="Meiryo" panose="020B0604030504040204" pitchFamily="34" charset="-128"/>
                <a:ea typeface="Meiryo" panose="020B0604030504040204" pitchFamily="34" charset="-128"/>
              </a:rPr>
              <a:t>2</a:t>
            </a:r>
            <a:r>
              <a:rPr lang="fr-CH" altLang="en-US" sz="2000" dirty="0">
                <a:latin typeface="Meiryo" panose="020B0604030504040204" pitchFamily="34" charset="-128"/>
                <a:ea typeface="Meiryo" panose="020B0604030504040204" pitchFamily="34" charset="-128"/>
              </a:rPr>
              <a:t>) (</a:t>
            </a:r>
            <a:r>
              <a:rPr lang="en-US" altLang="ja-JP" sz="2000" dirty="0">
                <a:latin typeface="Meiryo" panose="020B0604030504040204" pitchFamily="34" charset="-128"/>
                <a:ea typeface="Meiryo" panose="020B0604030504040204" pitchFamily="34" charset="-128"/>
              </a:rPr>
              <a:t>ISA </a:t>
            </a:r>
            <a:r>
              <a:rPr lang="ja-JP" altLang="en-US" sz="2000" dirty="0">
                <a:latin typeface="Meiryo" panose="020B0604030504040204" pitchFamily="34" charset="-128"/>
                <a:ea typeface="Meiryo" panose="020B0604030504040204" pitchFamily="34" charset="-128"/>
              </a:rPr>
              <a:t>が国際調査報告 </a:t>
            </a:r>
            <a:r>
              <a:rPr lang="en-US" altLang="ja-JP" sz="2000" dirty="0">
                <a:latin typeface="Meiryo" panose="020B0604030504040204" pitchFamily="34" charset="-128"/>
                <a:ea typeface="Meiryo" panose="020B0604030504040204" pitchFamily="34" charset="-128"/>
              </a:rPr>
              <a:t>(ISR) </a:t>
            </a:r>
            <a:r>
              <a:rPr lang="ja-JP" altLang="en-US" sz="2000" dirty="0">
                <a:latin typeface="Meiryo" panose="020B0604030504040204" pitchFamily="34" charset="-128"/>
                <a:ea typeface="Meiryo" panose="020B0604030504040204" pitchFamily="34" charset="-128"/>
              </a:rPr>
              <a:t>の作成を開始した後に、正しい要素又は部分が国際出願に含められた若しくは引用により含められた旨が </a:t>
            </a:r>
            <a:r>
              <a:rPr lang="en-US" altLang="ja-JP" sz="2000" dirty="0">
                <a:latin typeface="Meiryo" panose="020B0604030504040204" pitchFamily="34" charset="-128"/>
                <a:ea typeface="Meiryo" panose="020B0604030504040204" pitchFamily="34" charset="-128"/>
              </a:rPr>
              <a:t>ISA</a:t>
            </a:r>
            <a:r>
              <a:rPr lang="ja-JP" altLang="en-US" sz="2000" dirty="0">
                <a:latin typeface="Meiryo" panose="020B0604030504040204" pitchFamily="34" charset="-128"/>
                <a:ea typeface="Meiryo" panose="020B0604030504040204" pitchFamily="34" charset="-128"/>
              </a:rPr>
              <a:t> に通知された場合</a:t>
            </a:r>
            <a:r>
              <a:rPr lang="en-US" altLang="ja-JP" sz="2000" dirty="0">
                <a:latin typeface="Meiryo" panose="020B0604030504040204" pitchFamily="34" charset="-128"/>
                <a:ea typeface="Meiryo" panose="020B0604030504040204" pitchFamily="34" charset="-128"/>
              </a:rPr>
              <a:t>)</a:t>
            </a:r>
            <a:r>
              <a:rPr lang="ja-JP" altLang="en-US" sz="2000" dirty="0">
                <a:latin typeface="Meiryo" panose="020B0604030504040204" pitchFamily="34" charset="-128"/>
                <a:ea typeface="Meiryo" panose="020B0604030504040204" pitchFamily="34" charset="-128"/>
              </a:rPr>
              <a:t>、</a:t>
            </a:r>
            <a:r>
              <a:rPr lang="fr-CH" altLang="en-US" sz="2000" dirty="0">
                <a:latin typeface="Meiryo" panose="020B0604030504040204" pitchFamily="34" charset="-128"/>
                <a:ea typeface="Meiryo" panose="020B0604030504040204" pitchFamily="34" charset="-128"/>
              </a:rPr>
              <a:t>ISA </a:t>
            </a:r>
            <a:r>
              <a:rPr lang="ja-JP" altLang="en-US" sz="2000" dirty="0">
                <a:latin typeface="Meiryo" panose="020B0604030504040204" pitchFamily="34" charset="-128"/>
                <a:ea typeface="Meiryo" panose="020B0604030504040204" pitchFamily="34" charset="-128"/>
              </a:rPr>
              <a:t>は国際調査のために正しい要素又は部分を考慮する必要はない</a:t>
            </a:r>
            <a:endParaRPr lang="fr-CH" altLang="en-US" sz="2000" dirty="0">
              <a:latin typeface="Meiryo" panose="020B0604030504040204" pitchFamily="34" charset="-128"/>
              <a:ea typeface="Meiryo" panose="020B0604030504040204" pitchFamily="34" charset="-128"/>
            </a:endParaRPr>
          </a:p>
          <a:p>
            <a:pPr lvl="1">
              <a:spcBef>
                <a:spcPts val="600"/>
              </a:spcBef>
              <a:spcAft>
                <a:spcPts val="1200"/>
              </a:spcAft>
            </a:pPr>
            <a:endParaRPr lang="en-GB" altLang="en-US" sz="1800" dirty="0">
              <a:latin typeface="Meiryo" panose="020B0604030504040204" pitchFamily="34" charset="-128"/>
              <a:ea typeface="Meiryo" panose="020B0604030504040204" pitchFamily="34" charset="-128"/>
            </a:endParaRPr>
          </a:p>
          <a:p>
            <a:pPr marL="457200" lvl="1" indent="0">
              <a:spcBef>
                <a:spcPts val="600"/>
              </a:spcBef>
              <a:spcAft>
                <a:spcPts val="1200"/>
              </a:spcAft>
              <a:buNone/>
            </a:pPr>
            <a:endParaRPr lang="en-US" altLang="en-US" sz="18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177206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507288" cy="1451544"/>
          </a:xfrm>
        </p:spPr>
        <p:txBody>
          <a:bodyPr/>
          <a:lstStyle/>
          <a:p>
            <a:r>
              <a:rPr lang="en-US" dirty="0">
                <a:latin typeface="Meiryo" panose="020B0604030504040204" pitchFamily="34" charset="-128"/>
                <a:ea typeface="Meiryo" panose="020B0604030504040204" pitchFamily="34" charset="-128"/>
              </a:rPr>
              <a:t>2020</a:t>
            </a:r>
            <a:r>
              <a:rPr lang="ja-JP" altLang="en-US" dirty="0">
                <a:latin typeface="Meiryo" panose="020B0604030504040204" pitchFamily="34" charset="-128"/>
                <a:ea typeface="Meiryo" panose="020B0604030504040204" pitchFamily="34" charset="-128"/>
              </a:rPr>
              <a:t>年</a:t>
            </a:r>
            <a:r>
              <a:rPr lang="en-US" dirty="0">
                <a:latin typeface="Meiryo" panose="020B0604030504040204" pitchFamily="34" charset="-128"/>
                <a:ea typeface="Meiryo" panose="020B0604030504040204" pitchFamily="34" charset="-128"/>
              </a:rPr>
              <a:t>7</a:t>
            </a:r>
            <a:r>
              <a:rPr lang="ja-JP" altLang="en-US" dirty="0">
                <a:latin typeface="Meiryo" panose="020B0604030504040204" pitchFamily="34" charset="-128"/>
                <a:ea typeface="Meiryo" panose="020B0604030504040204" pitchFamily="34" charset="-128"/>
              </a:rPr>
              <a:t>月</a:t>
            </a:r>
            <a:r>
              <a:rPr lang="en-US" dirty="0">
                <a:latin typeface="Meiryo" panose="020B0604030504040204" pitchFamily="34" charset="-128"/>
                <a:ea typeface="Meiryo" panose="020B0604030504040204" pitchFamily="34" charset="-128"/>
              </a:rPr>
              <a:t>1</a:t>
            </a:r>
            <a:r>
              <a:rPr lang="ja-JP" altLang="en-US" dirty="0">
                <a:latin typeface="Meiryo" panose="020B0604030504040204" pitchFamily="34" charset="-128"/>
                <a:ea typeface="Meiryo" panose="020B0604030504040204" pitchFamily="34" charset="-128"/>
              </a:rPr>
              <a:t>日発効の</a:t>
            </a:r>
            <a:r>
              <a:rPr lang="en-US" altLang="ja-JP" dirty="0">
                <a:latin typeface="Meiryo" panose="020B0604030504040204" pitchFamily="34" charset="-128"/>
                <a:ea typeface="Meiryo" panose="020B0604030504040204" pitchFamily="34" charset="-128"/>
              </a:rPr>
              <a:t>PCT</a:t>
            </a:r>
            <a:r>
              <a:rPr lang="ja-JP" altLang="en-US" dirty="0">
                <a:latin typeface="Meiryo" panose="020B0604030504040204" pitchFamily="34" charset="-128"/>
                <a:ea typeface="Meiryo" panose="020B0604030504040204" pitchFamily="34" charset="-128"/>
              </a:rPr>
              <a:t>規則改正 </a:t>
            </a:r>
            <a:r>
              <a:rPr lang="en-US" dirty="0">
                <a:latin typeface="Meiryo" panose="020B0604030504040204" pitchFamily="34" charset="-128"/>
                <a:ea typeface="Meiryo" panose="020B0604030504040204" pitchFamily="34" charset="-128"/>
              </a:rPr>
              <a:t>(5)</a:t>
            </a:r>
          </a:p>
        </p:txBody>
      </p:sp>
      <p:sp>
        <p:nvSpPr>
          <p:cNvPr id="3" name="Content Placeholder 2"/>
          <p:cNvSpPr>
            <a:spLocks noGrp="1"/>
          </p:cNvSpPr>
          <p:nvPr>
            <p:ph idx="1"/>
          </p:nvPr>
        </p:nvSpPr>
        <p:spPr>
          <a:xfrm>
            <a:off x="414590" y="1268760"/>
            <a:ext cx="8336406" cy="5970014"/>
          </a:xfrm>
        </p:spPr>
        <p:txBody>
          <a:bodyPr/>
          <a:lstStyle/>
          <a:p>
            <a:pPr>
              <a:spcBef>
                <a:spcPts val="800"/>
              </a:spcBef>
              <a:spcAft>
                <a:spcPts val="800"/>
              </a:spcAft>
            </a:pPr>
            <a:r>
              <a:rPr lang="en-GB" altLang="en-US" sz="2200" dirty="0">
                <a:latin typeface="Meiryo" panose="020B0604030504040204" pitchFamily="34" charset="-128"/>
                <a:ea typeface="Meiryo" panose="020B0604030504040204" pitchFamily="34" charset="-128"/>
              </a:rPr>
              <a:t>PCT</a:t>
            </a:r>
            <a:r>
              <a:rPr lang="ja-JP" altLang="en-US" sz="2200" dirty="0">
                <a:latin typeface="Meiryo" panose="020B0604030504040204" pitchFamily="34" charset="-128"/>
                <a:ea typeface="Meiryo" panose="020B0604030504040204" pitchFamily="34" charset="-128"/>
              </a:rPr>
              <a:t>規則</a:t>
            </a:r>
            <a:r>
              <a:rPr lang="en-GB" altLang="en-US" sz="2200" dirty="0">
                <a:latin typeface="Meiryo" panose="020B0604030504040204" pitchFamily="34" charset="-128"/>
                <a:ea typeface="Meiryo" panose="020B0604030504040204" pitchFamily="34" charset="-128"/>
              </a:rPr>
              <a:t>15</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16</a:t>
            </a:r>
            <a:r>
              <a:rPr lang="ja-JP" altLang="en-US" sz="2200" dirty="0">
                <a:latin typeface="Meiryo" panose="020B0604030504040204" pitchFamily="34" charset="-128"/>
                <a:ea typeface="Meiryo" panose="020B0604030504040204" pitchFamily="34" charset="-128"/>
              </a:rPr>
              <a:t>、</a:t>
            </a:r>
            <a:r>
              <a:rPr lang="en-GB" altLang="en-US" sz="2200" dirty="0">
                <a:latin typeface="Meiryo" panose="020B0604030504040204" pitchFamily="34" charset="-128"/>
                <a:ea typeface="Meiryo" panose="020B0604030504040204" pitchFamily="34" charset="-128"/>
              </a:rPr>
              <a:t>57</a:t>
            </a:r>
            <a:r>
              <a:rPr lang="en-US" altLang="en-US" sz="2200" dirty="0">
                <a:latin typeface="Meiryo" panose="020B0604030504040204" pitchFamily="34" charset="-128"/>
                <a:ea typeface="Meiryo" panose="020B0604030504040204" pitchFamily="34" charset="-128"/>
              </a:rPr>
              <a:t> </a:t>
            </a:r>
            <a:r>
              <a:rPr lang="ja-JP" altLang="en-US" sz="2200" dirty="0">
                <a:latin typeface="Meiryo" panose="020B0604030504040204" pitchFamily="34" charset="-128"/>
                <a:ea typeface="Meiryo" panose="020B0604030504040204" pitchFamily="34" charset="-128"/>
              </a:rPr>
              <a:t>及び</a:t>
            </a:r>
            <a:r>
              <a:rPr lang="en-US" altLang="ja-JP" sz="2200" dirty="0">
                <a:latin typeface="Meiryo" panose="020B0604030504040204" pitchFamily="34" charset="-128"/>
                <a:ea typeface="Meiryo" panose="020B0604030504040204" pitchFamily="34" charset="-128"/>
              </a:rPr>
              <a:t> </a:t>
            </a:r>
            <a:r>
              <a:rPr lang="en-GB" altLang="en-US" sz="2200" dirty="0">
                <a:latin typeface="Meiryo" panose="020B0604030504040204" pitchFamily="34" charset="-128"/>
                <a:ea typeface="Meiryo" panose="020B0604030504040204" pitchFamily="34" charset="-128"/>
              </a:rPr>
              <a:t>96</a:t>
            </a:r>
            <a:r>
              <a:rPr lang="ja-JP" altLang="en-US" sz="2200" dirty="0">
                <a:latin typeface="Meiryo" panose="020B0604030504040204" pitchFamily="34" charset="-128"/>
                <a:ea typeface="Meiryo" panose="020B0604030504040204" pitchFamily="34" charset="-128"/>
              </a:rPr>
              <a:t>の修正</a:t>
            </a:r>
            <a:endParaRPr lang="en-GB" altLang="en-US" sz="2200" dirty="0">
              <a:latin typeface="Meiryo" panose="020B0604030504040204" pitchFamily="34" charset="-128"/>
              <a:ea typeface="Meiryo" panose="020B0604030504040204" pitchFamily="34" charset="-128"/>
            </a:endParaRPr>
          </a:p>
          <a:p>
            <a:pPr lvl="1">
              <a:spcBef>
                <a:spcPts val="800"/>
              </a:spcBef>
              <a:spcAft>
                <a:spcPts val="800"/>
              </a:spcAft>
            </a:pPr>
            <a:r>
              <a:rPr lang="ja-JP" altLang="en-US" sz="2200" dirty="0">
                <a:latin typeface="Meiryo" panose="020B0604030504040204" pitchFamily="34" charset="-128"/>
                <a:ea typeface="Meiryo" panose="020B0604030504040204" pitchFamily="34" charset="-128"/>
              </a:rPr>
              <a:t>ある官庁が他の官庁のために徴収した⼿数料を </a:t>
            </a:r>
            <a:r>
              <a:rPr lang="en-US" altLang="ja-JP" sz="2200" dirty="0">
                <a:latin typeface="Meiryo" panose="020B0604030504040204" pitchFamily="34" charset="-128"/>
                <a:ea typeface="Meiryo" panose="020B0604030504040204" pitchFamily="34" charset="-128"/>
              </a:rPr>
              <a:t>IB </a:t>
            </a:r>
            <a:r>
              <a:rPr lang="ja-JP" altLang="en-US" sz="2200" dirty="0">
                <a:latin typeface="Meiryo" panose="020B0604030504040204" pitchFamily="34" charset="-128"/>
                <a:ea typeface="Meiryo" panose="020B0604030504040204" pitchFamily="34" charset="-128"/>
              </a:rPr>
              <a:t>を介して移転することを明示的に許容</a:t>
            </a:r>
            <a:endParaRPr lang="en-US" altLang="en-US" sz="2200" dirty="0">
              <a:latin typeface="Meiryo" panose="020B0604030504040204" pitchFamily="34" charset="-128"/>
              <a:ea typeface="Meiryo" panose="020B0604030504040204" pitchFamily="34" charset="-128"/>
            </a:endParaRPr>
          </a:p>
          <a:p>
            <a:pPr lvl="1">
              <a:spcBef>
                <a:spcPts val="800"/>
              </a:spcBef>
              <a:spcAft>
                <a:spcPts val="800"/>
              </a:spcAft>
            </a:pPr>
            <a:r>
              <a:rPr lang="en-US" altLang="en-US" sz="2200" dirty="0">
                <a:latin typeface="Meiryo" panose="020B0604030504040204" pitchFamily="34" charset="-128"/>
                <a:ea typeface="Meiryo" panose="020B0604030504040204" pitchFamily="34" charset="-128"/>
              </a:rPr>
              <a:t>2020</a:t>
            </a:r>
            <a:r>
              <a:rPr lang="ja-JP" altLang="en-US" sz="2200" dirty="0">
                <a:latin typeface="Meiryo" panose="020B0604030504040204" pitchFamily="34" charset="-128"/>
                <a:ea typeface="Meiryo" panose="020B0604030504040204" pitchFamily="34" charset="-128"/>
              </a:rPr>
              <a:t>年</a:t>
            </a:r>
            <a:r>
              <a:rPr lang="en-US" altLang="ja-JP" sz="2200" dirty="0">
                <a:latin typeface="Meiryo" panose="020B0604030504040204" pitchFamily="34" charset="-128"/>
                <a:ea typeface="Meiryo" panose="020B0604030504040204" pitchFamily="34" charset="-128"/>
              </a:rPr>
              <a:t>7</a:t>
            </a:r>
            <a:r>
              <a:rPr lang="ja-JP" altLang="en-US" sz="2200" dirty="0">
                <a:latin typeface="Meiryo" panose="020B0604030504040204" pitchFamily="34" charset="-128"/>
                <a:ea typeface="Meiryo" panose="020B0604030504040204" pitchFamily="34" charset="-128"/>
              </a:rPr>
              <a:t>月</a:t>
            </a:r>
            <a:r>
              <a:rPr lang="en-US" altLang="ja-JP" sz="2200" dirty="0">
                <a:latin typeface="Meiryo" panose="020B0604030504040204" pitchFamily="34" charset="-128"/>
                <a:ea typeface="Meiryo" panose="020B0604030504040204" pitchFamily="34" charset="-128"/>
              </a:rPr>
              <a:t>1</a:t>
            </a:r>
            <a:r>
              <a:rPr lang="ja-JP" altLang="en-US" sz="2200" dirty="0">
                <a:latin typeface="Meiryo" panose="020B0604030504040204" pitchFamily="34" charset="-128"/>
                <a:ea typeface="Meiryo" panose="020B0604030504040204" pitchFamily="34" charset="-128"/>
              </a:rPr>
              <a:t>日以降に徴収官庁により手数料が移転される国際出願に適用</a:t>
            </a:r>
            <a:endParaRPr lang="en-US" altLang="en-US" sz="2200" dirty="0">
              <a:latin typeface="Meiryo" panose="020B0604030504040204" pitchFamily="34" charset="-128"/>
              <a:ea typeface="Meiryo" panose="020B0604030504040204" pitchFamily="34" charset="-128"/>
            </a:endParaRPr>
          </a:p>
          <a:p>
            <a:pPr marL="0" indent="-400050">
              <a:spcBef>
                <a:spcPts val="800"/>
              </a:spcBef>
              <a:spcAft>
                <a:spcPts val="800"/>
              </a:spcAft>
            </a:pPr>
            <a:r>
              <a:rPr lang="en-US" altLang="en-US" sz="2200" dirty="0">
                <a:latin typeface="Meiryo" panose="020B0604030504040204" pitchFamily="34" charset="-128"/>
                <a:ea typeface="Meiryo" panose="020B0604030504040204" pitchFamily="34" charset="-128"/>
              </a:rPr>
              <a:t>PCT </a:t>
            </a:r>
            <a:r>
              <a:rPr lang="ja-JP" altLang="en-US" sz="2200" dirty="0">
                <a:latin typeface="Meiryo" panose="020B0604030504040204" pitchFamily="34" charset="-128"/>
                <a:ea typeface="Meiryo" panose="020B0604030504040204" pitchFamily="34" charset="-128"/>
              </a:rPr>
              <a:t>規則 </a:t>
            </a:r>
            <a:r>
              <a:rPr lang="en-US" altLang="en-US" sz="2200" dirty="0">
                <a:latin typeface="Meiryo" panose="020B0604030504040204" pitchFamily="34" charset="-128"/>
                <a:ea typeface="Meiryo" panose="020B0604030504040204" pitchFamily="34" charset="-128"/>
              </a:rPr>
              <a:t>71 </a:t>
            </a:r>
            <a:r>
              <a:rPr lang="ja-JP" altLang="en-US" sz="2200" dirty="0">
                <a:latin typeface="Meiryo" panose="020B0604030504040204" pitchFamily="34" charset="-128"/>
                <a:ea typeface="Meiryo" panose="020B0604030504040204" pitchFamily="34" charset="-128"/>
              </a:rPr>
              <a:t>及び </a:t>
            </a:r>
            <a:r>
              <a:rPr lang="en-US" altLang="en-US" sz="2200" dirty="0">
                <a:latin typeface="Meiryo" panose="020B0604030504040204" pitchFamily="34" charset="-128"/>
                <a:ea typeface="Meiryo" panose="020B0604030504040204" pitchFamily="34" charset="-128"/>
              </a:rPr>
              <a:t>94 </a:t>
            </a:r>
            <a:r>
              <a:rPr lang="ja-JP" altLang="en-US" sz="2200" dirty="0">
                <a:latin typeface="Meiryo" panose="020B0604030504040204" pitchFamily="34" charset="-128"/>
                <a:ea typeface="Meiryo" panose="020B0604030504040204" pitchFamily="34" charset="-128"/>
              </a:rPr>
              <a:t>の修正</a:t>
            </a:r>
            <a:endParaRPr lang="en-US" altLang="en-US" sz="2200" dirty="0">
              <a:latin typeface="Meiryo" panose="020B0604030504040204" pitchFamily="34" charset="-128"/>
              <a:ea typeface="Meiryo" panose="020B0604030504040204" pitchFamily="34" charset="-128"/>
            </a:endParaRPr>
          </a:p>
          <a:p>
            <a:pPr marL="685800" lvl="2" indent="-285750">
              <a:spcBef>
                <a:spcPts val="800"/>
              </a:spcBef>
              <a:spcAft>
                <a:spcPts val="800"/>
              </a:spcAft>
              <a:buFont typeface="Wingdings" panose="05000000000000000000" pitchFamily="2" charset="2"/>
              <a:buChar char="q"/>
            </a:pPr>
            <a:r>
              <a:rPr lang="ja-JP" altLang="en-US" sz="2200" dirty="0">
                <a:latin typeface="Meiryo" panose="020B0604030504040204" pitchFamily="34" charset="-128"/>
                <a:ea typeface="Meiryo" panose="020B0604030504040204" pitchFamily="34" charset="-128"/>
              </a:rPr>
              <a:t>国際予備審査機関 </a:t>
            </a:r>
            <a:r>
              <a:rPr lang="en-US" altLang="ja-JP" sz="2200" dirty="0">
                <a:latin typeface="Meiryo" panose="020B0604030504040204" pitchFamily="34" charset="-128"/>
                <a:ea typeface="Meiryo" panose="020B0604030504040204" pitchFamily="34" charset="-128"/>
              </a:rPr>
              <a:t>(</a:t>
            </a:r>
            <a:r>
              <a:rPr lang="en-US" altLang="en-US" sz="2200" dirty="0">
                <a:latin typeface="Meiryo" panose="020B0604030504040204" pitchFamily="34" charset="-128"/>
                <a:ea typeface="Meiryo" panose="020B0604030504040204" pitchFamily="34" charset="-128"/>
              </a:rPr>
              <a:t>IPEA) </a:t>
            </a:r>
            <a:r>
              <a:rPr lang="ja-JP" altLang="en-US" sz="2200" dirty="0">
                <a:latin typeface="Meiryo" panose="020B0604030504040204" pitchFamily="34" charset="-128"/>
                <a:ea typeface="Meiryo" panose="020B0604030504040204" pitchFamily="34" charset="-128"/>
              </a:rPr>
              <a:t>は当該機関の⼀件書類の中から所定の書類の写しを</a:t>
            </a:r>
            <a:r>
              <a:rPr lang="en-US" altLang="ja-JP" sz="2200" dirty="0">
                <a:latin typeface="Meiryo" panose="020B0604030504040204" pitchFamily="34" charset="-128"/>
                <a:ea typeface="Meiryo" panose="020B0604030504040204" pitchFamily="34" charset="-128"/>
              </a:rPr>
              <a:t>IB </a:t>
            </a:r>
            <a:r>
              <a:rPr lang="ja-JP" altLang="en-US" sz="2200" dirty="0">
                <a:latin typeface="Meiryo" panose="020B0604030504040204" pitchFamily="34" charset="-128"/>
                <a:ea typeface="Meiryo" panose="020B0604030504040204" pitchFamily="34" charset="-128"/>
              </a:rPr>
              <a:t>に送付し、</a:t>
            </a:r>
            <a:r>
              <a:rPr lang="en-US" altLang="ja-JP" sz="2200" dirty="0">
                <a:latin typeface="Meiryo" panose="020B0604030504040204" pitchFamily="34" charset="-128"/>
                <a:ea typeface="Meiryo" panose="020B0604030504040204" pitchFamily="34" charset="-128"/>
              </a:rPr>
              <a:t>IB </a:t>
            </a:r>
            <a:r>
              <a:rPr lang="ja-JP" altLang="en-US" sz="2200" dirty="0">
                <a:latin typeface="Meiryo" panose="020B0604030504040204" pitchFamily="34" charset="-128"/>
                <a:ea typeface="Meiryo" panose="020B0604030504040204" pitchFamily="34" charset="-128"/>
              </a:rPr>
              <a:t>は選択官庁に代わって公衆に利⽤可能にする</a:t>
            </a:r>
            <a:endParaRPr lang="en-US" altLang="en-US" sz="2200" dirty="0">
              <a:latin typeface="Meiryo" panose="020B0604030504040204" pitchFamily="34" charset="-128"/>
              <a:ea typeface="Meiryo" panose="020B0604030504040204" pitchFamily="34" charset="-128"/>
            </a:endParaRPr>
          </a:p>
          <a:p>
            <a:pPr marL="685800" lvl="2" indent="-285750">
              <a:spcBef>
                <a:spcPts val="800"/>
              </a:spcBef>
              <a:spcAft>
                <a:spcPts val="800"/>
              </a:spcAft>
              <a:buFont typeface="Wingdings" panose="05000000000000000000" pitchFamily="2" charset="2"/>
              <a:buChar char="q"/>
            </a:pPr>
            <a:r>
              <a:rPr lang="en-US" altLang="en-US" sz="2200" dirty="0">
                <a:latin typeface="Meiryo" panose="020B0604030504040204" pitchFamily="34" charset="-128"/>
                <a:ea typeface="Meiryo" panose="020B0604030504040204" pitchFamily="34" charset="-128"/>
              </a:rPr>
              <a:t>2020</a:t>
            </a:r>
            <a:r>
              <a:rPr lang="ja-JP" altLang="en-US" sz="2200" dirty="0">
                <a:latin typeface="Meiryo" panose="020B0604030504040204" pitchFamily="34" charset="-128"/>
                <a:ea typeface="Meiryo" panose="020B0604030504040204" pitchFamily="34" charset="-128"/>
              </a:rPr>
              <a:t>年</a:t>
            </a:r>
            <a:r>
              <a:rPr lang="en-US" altLang="ja-JP" sz="2200" dirty="0">
                <a:latin typeface="Meiryo" panose="020B0604030504040204" pitchFamily="34" charset="-128"/>
                <a:ea typeface="Meiryo" panose="020B0604030504040204" pitchFamily="34" charset="-128"/>
              </a:rPr>
              <a:t>7</a:t>
            </a:r>
            <a:r>
              <a:rPr lang="ja-JP" altLang="en-US" sz="2200" dirty="0">
                <a:latin typeface="Meiryo" panose="020B0604030504040204" pitchFamily="34" charset="-128"/>
                <a:ea typeface="Meiryo" panose="020B0604030504040204" pitchFamily="34" charset="-128"/>
              </a:rPr>
              <a:t>月</a:t>
            </a:r>
            <a:r>
              <a:rPr lang="en-US" altLang="ja-JP" sz="2200" dirty="0">
                <a:latin typeface="Meiryo" panose="020B0604030504040204" pitchFamily="34" charset="-128"/>
                <a:ea typeface="Meiryo" panose="020B0604030504040204" pitchFamily="34" charset="-128"/>
              </a:rPr>
              <a:t>1</a:t>
            </a:r>
            <a:r>
              <a:rPr lang="ja-JP" altLang="en-US" sz="2200" dirty="0">
                <a:latin typeface="Meiryo" panose="020B0604030504040204" pitchFamily="34" charset="-128"/>
                <a:ea typeface="Meiryo" panose="020B0604030504040204" pitchFamily="34" charset="-128"/>
              </a:rPr>
              <a:t>日以降に </a:t>
            </a:r>
            <a:r>
              <a:rPr lang="en-US" altLang="ja-JP" sz="2200" dirty="0">
                <a:latin typeface="Meiryo" panose="020B0604030504040204" pitchFamily="34" charset="-128"/>
                <a:ea typeface="Meiryo" panose="020B0604030504040204" pitchFamily="34" charset="-128"/>
              </a:rPr>
              <a:t>IPEA </a:t>
            </a:r>
            <a:r>
              <a:rPr lang="ja-JP" altLang="en-US" sz="2200" dirty="0">
                <a:latin typeface="Meiryo" panose="020B0604030504040204" pitchFamily="34" charset="-128"/>
                <a:ea typeface="Meiryo" panose="020B0604030504040204" pitchFamily="34" charset="-128"/>
              </a:rPr>
              <a:t>により受理される書類または作成される書類に適</a:t>
            </a:r>
            <a:r>
              <a:rPr lang="ja-JP" altLang="en-US" sz="2200" dirty="0" smtClean="0">
                <a:latin typeface="Meiryo" panose="020B0604030504040204" pitchFamily="34" charset="-128"/>
                <a:ea typeface="Meiryo" panose="020B0604030504040204" pitchFamily="34" charset="-128"/>
              </a:rPr>
              <a:t>用</a:t>
            </a:r>
            <a:endParaRPr lang="en-US" altLang="en-US" sz="22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662839231"/>
      </p:ext>
    </p:extLst>
  </p:cSld>
  <p:clrMapOvr>
    <a:masterClrMapping/>
  </p:clrMapOvr>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1212</TotalTime>
  <Words>1240</Words>
  <Application>Microsoft Office PowerPoint</Application>
  <PresentationFormat>On-screen Show (4:3)</PresentationFormat>
  <Paragraphs>35</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Meiryo</vt:lpstr>
      <vt:lpstr>Arial</vt:lpstr>
      <vt:lpstr>Microsoft Sans Serif</vt:lpstr>
      <vt:lpstr>Wingdings</vt:lpstr>
      <vt:lpstr>EN_2010_pct background png</vt:lpstr>
      <vt:lpstr>PowerPoint Presentation</vt:lpstr>
      <vt:lpstr>2020年7月1日発効のPCT規則改正 (1)</vt:lpstr>
      <vt:lpstr>2020年7月1日発効のPCT規則改正 (2)</vt:lpstr>
      <vt:lpstr>2020年7月1日発効のPCT規則改正 (3)</vt:lpstr>
      <vt:lpstr>2020年7月1日発効のPCT規則改正 (4)</vt:lpstr>
      <vt:lpstr>2020年7月1日発効のPCT規則改正 (5)</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103</cp:revision>
  <dcterms:created xsi:type="dcterms:W3CDTF">2014-01-29T16:51:57Z</dcterms:created>
  <dcterms:modified xsi:type="dcterms:W3CDTF">2020-05-25T13:58:24Z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1a4bbc90-5ecf-4c2c-a143-331f760064e3</vt:lpwstr>
  </property>
  <property fmtid="{D5CDD505-2E9C-101B-9397-08002B2CF9AE}" pid="3" name="Classification">
    <vt:lpwstr>Public</vt:lpwstr>
  </property>
  <property fmtid="{D5CDD505-2E9C-101B-9397-08002B2CF9AE}" pid="4" name="VisualMarkings">
    <vt:lpwstr>None</vt:lpwstr>
  </property>
  <property fmtid="{D5CDD505-2E9C-101B-9397-08002B2CF9AE}" pid="5" name="JustificationReason">
    <vt:lpwstr>
    </vt:lpwstr>
  </property>
  <property fmtid="{D5CDD505-2E9C-101B-9397-08002B2CF9AE}" pid="6" name="Alignment">
    <vt:lpwstr>Centre</vt:lpwstr>
  </property>
  <property fmtid="{D5CDD505-2E9C-101B-9397-08002B2CF9AE}" pid="7" name="Language">
    <vt:lpwstr>English</vt:lpwstr>
  </property>
</Properties>
</file>