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88" r:id="rId3"/>
  </p:sldIdLst>
  <p:sldSz cx="9144000" cy="6858000" type="screen4x3"/>
  <p:notesSz cx="7315200" cy="96012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5103">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13" autoAdjust="0"/>
    <p:restoredTop sz="94660" autoAdjust="0"/>
  </p:normalViewPr>
  <p:slideViewPr>
    <p:cSldViewPr>
      <p:cViewPr varScale="1">
        <p:scale>
          <a:sx n="64" d="100"/>
          <a:sy n="64" d="100"/>
        </p:scale>
        <p:origin x="1262" y="58"/>
      </p:cViewPr>
      <p:guideLst>
        <p:guide orient="horz" pos="3929"/>
        <p:guide pos="510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40" d="100"/>
          <a:sy n="40" d="100"/>
        </p:scale>
        <p:origin x="2544" y="29"/>
      </p:cViewPr>
      <p:guideLst>
        <p:guide orient="horz" pos="3024"/>
        <p:guide pos="230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4143588"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731521" y="4560571"/>
            <a:ext cx="5852160" cy="4320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4143588"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a:p>
        </p:txBody>
      </p:sp>
    </p:spTree>
    <p:extLst>
      <p:ext uri="{BB962C8B-B14F-4D97-AF65-F5344CB8AC3E}">
        <p14:creationId xmlns:p14="http://schemas.microsoft.com/office/powerpoint/2010/main" val="1427091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CH" dirty="0"/>
          </a:p>
        </p:txBody>
      </p:sp>
      <p:sp>
        <p:nvSpPr>
          <p:cNvPr id="5" name="TextBox 4"/>
          <p:cNvSpPr txBox="1"/>
          <p:nvPr userDrawn="1"/>
        </p:nvSpPr>
        <p:spPr>
          <a:xfrm>
            <a:off x="0" y="6341425"/>
            <a:ext cx="1024639" cy="507831"/>
          </a:xfrm>
          <a:prstGeom prst="rect">
            <a:avLst/>
          </a:prstGeom>
          <a:noFill/>
        </p:spPr>
        <p:txBody>
          <a:bodyPr wrap="none" rtlCol="0">
            <a:spAutoFit/>
          </a:bodyPr>
          <a:lstStyle/>
          <a:p>
            <a:pPr>
              <a:spcBef>
                <a:spcPts val="0"/>
              </a:spcBef>
              <a:defRPr/>
            </a:pPr>
            <a:r>
              <a:rPr lang="en-US" sz="900" dirty="0" smtClean="0"/>
              <a:t>July 2019</a:t>
            </a:r>
          </a:p>
          <a:p>
            <a:pPr>
              <a:spcBef>
                <a:spcPts val="0"/>
              </a:spcBef>
              <a:defRPr/>
            </a:pPr>
            <a:r>
              <a:rPr lang="en-US" sz="900" baseline="0" dirty="0" smtClean="0"/>
              <a:t>rule 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03.05.2019</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577" y="37404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p:cNvSpPr txBox="1">
            <a:spLocks noChangeArrowheads="1"/>
          </p:cNvSpPr>
          <p:nvPr/>
        </p:nvSpPr>
        <p:spPr bwMode="auto">
          <a:xfrm>
            <a:off x="1066080" y="4388676"/>
            <a:ext cx="7754391"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4"/>
              </a:buBlip>
              <a:defRPr sz="2400">
                <a:solidFill>
                  <a:schemeClr val="tx1"/>
                </a:solidFill>
                <a:latin typeface="+mn-lt"/>
                <a:cs typeface="+mn-cs"/>
              </a:defRPr>
            </a:lvl9pPr>
          </a:lstStyle>
          <a:p>
            <a:pPr>
              <a:lnSpc>
                <a:spcPct val="95000"/>
              </a:lnSpc>
              <a:spcBef>
                <a:spcPct val="0"/>
              </a:spcBef>
            </a:pPr>
            <a:r>
              <a:rPr lang="en-US" altLang="ja-JP"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2019</a:t>
            </a:r>
            <a:r>
              <a:rPr lang="ja-JP" altLang="en-US"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年</a:t>
            </a:r>
            <a:r>
              <a:rPr lang="fr-CH" altLang="ja-JP"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7</a:t>
            </a:r>
            <a:r>
              <a:rPr lang="ja-JP" altLang="en-US"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月</a:t>
            </a:r>
            <a:r>
              <a:rPr lang="fr-CH" altLang="ja-JP"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1</a:t>
            </a:r>
            <a:r>
              <a:rPr lang="ja-JP" altLang="en-US"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日発効の</a:t>
            </a:r>
            <a:r>
              <a:rPr lang="en-US" altLang="ja-JP"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PCT</a:t>
            </a:r>
            <a:r>
              <a:rPr lang="ja-JP" altLang="en-US"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rPr>
              <a:t>規則改正</a:t>
            </a:r>
            <a:endParaRPr lang="en-US" altLang="ja-JP" sz="3600" b="1" kern="0" dirty="0" smtClean="0">
              <a:solidFill>
                <a:srgbClr val="70899B"/>
              </a:solidFill>
              <a:latin typeface="Yu Gothic Medium" panose="020B0500000000000000" pitchFamily="34" charset="-128"/>
              <a:ea typeface="Yu Gothic Medium" panose="020B0500000000000000" pitchFamily="34" charset="-128"/>
              <a:cs typeface="Segoe UI" panose="020B0502040204020203" pitchFamily="34" charset="0"/>
            </a:endParaRPr>
          </a:p>
          <a:p>
            <a:pPr>
              <a:lnSpc>
                <a:spcPct val="95000"/>
              </a:lnSpc>
              <a:spcBef>
                <a:spcPct val="0"/>
              </a:spcBef>
            </a:pPr>
            <a:endParaRPr lang="en-US" altLang="ja-JP" sz="3600" b="1" kern="0" dirty="0" smtClean="0">
              <a:solidFill>
                <a:srgbClr val="70899B"/>
              </a:solidFill>
              <a:latin typeface="Yu Gothic Medium" panose="020B0500000000000000" pitchFamily="34" charset="-128"/>
              <a:ea typeface="Yu Gothic Medium" panose="020B0500000000000000" pitchFamily="34" charset="-128"/>
              <a:cs typeface="Meiryo" panose="020B0604030504040204" pitchFamily="34" charset="-128"/>
            </a:endParaRPr>
          </a:p>
          <a:p>
            <a:pPr>
              <a:lnSpc>
                <a:spcPct val="95000"/>
              </a:lnSpc>
              <a:spcBef>
                <a:spcPct val="0"/>
              </a:spcBef>
            </a:pPr>
            <a:endParaRPr lang="en-US" sz="3600" kern="0" dirty="0">
              <a:solidFill>
                <a:srgbClr val="70899B"/>
              </a:solidFill>
              <a:latin typeface="Yu Gothic Medium" panose="020B0500000000000000" pitchFamily="34" charset="-128"/>
              <a:ea typeface="Yu Gothic Medium" panose="020B0500000000000000" pitchFamily="34" charset="-128"/>
              <a:cs typeface="Meiryo" panose="020B0604030504040204"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251520" y="332656"/>
            <a:ext cx="8388350" cy="648071"/>
          </a:xfrm>
        </p:spPr>
        <p:txBody>
          <a:bodyPr/>
          <a:lstStyle/>
          <a:p>
            <a:r>
              <a:rPr lang="fr-CH" dirty="0" smtClean="0">
                <a:latin typeface="Yu Gothic Medium" panose="020B0500000000000000" pitchFamily="34" charset="-128"/>
                <a:ea typeface="Yu Gothic Medium" panose="020B0500000000000000" pitchFamily="34" charset="-128"/>
                <a:cs typeface="Segoe UI" panose="020B0502040204020203" pitchFamily="34" charset="0"/>
              </a:rPr>
              <a:t>PCT </a:t>
            </a:r>
            <a:r>
              <a:rPr lang="ja-JP" altLang="en-US" dirty="0">
                <a:latin typeface="Yu Gothic Medium" panose="020B0500000000000000" pitchFamily="34" charset="-128"/>
                <a:ea typeface="Yu Gothic Medium" panose="020B0500000000000000" pitchFamily="34" charset="-128"/>
                <a:cs typeface="Segoe UI" panose="020B0502040204020203" pitchFamily="34" charset="0"/>
              </a:rPr>
              <a:t>規</a:t>
            </a:r>
            <a:r>
              <a:rPr lang="ja-JP" altLang="en-US" dirty="0" smtClean="0">
                <a:latin typeface="Yu Gothic Medium" panose="020B0500000000000000" pitchFamily="34" charset="-128"/>
                <a:ea typeface="Yu Gothic Medium" panose="020B0500000000000000" pitchFamily="34" charset="-128"/>
                <a:cs typeface="Segoe UI" panose="020B0502040204020203" pitchFamily="34" charset="0"/>
              </a:rPr>
              <a:t>則改正</a:t>
            </a:r>
            <a:endParaRPr lang="en-US" dirty="0">
              <a:latin typeface="Yu Gothic Medium" panose="020B0500000000000000" pitchFamily="34" charset="-128"/>
              <a:ea typeface="Yu Gothic Medium" panose="020B0500000000000000" pitchFamily="34" charset="-128"/>
              <a:cs typeface="Segoe UI" panose="020B0502040204020203" pitchFamily="34" charset="0"/>
            </a:endParaRPr>
          </a:p>
        </p:txBody>
      </p:sp>
      <p:sp>
        <p:nvSpPr>
          <p:cNvPr id="7" name="Content Placeholder 2"/>
          <p:cNvSpPr>
            <a:spLocks noGrp="1"/>
          </p:cNvSpPr>
          <p:nvPr>
            <p:ph idx="1"/>
          </p:nvPr>
        </p:nvSpPr>
        <p:spPr>
          <a:xfrm>
            <a:off x="467544" y="1340768"/>
            <a:ext cx="8280920" cy="4032448"/>
          </a:xfrm>
        </p:spPr>
        <p:txBody>
          <a:bodyPr/>
          <a:lstStyle/>
          <a:p>
            <a:pPr>
              <a:spcBef>
                <a:spcPts val="600"/>
              </a:spcBef>
              <a:spcAft>
                <a:spcPts val="600"/>
              </a:spcAft>
            </a:pP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規</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則</a:t>
            </a:r>
            <a:r>
              <a:rPr lang="en-US" altLang="ja-JP" sz="2000" dirty="0">
                <a:latin typeface="Yu Gothic Medium" panose="020B0500000000000000" pitchFamily="34" charset="-128"/>
                <a:ea typeface="Yu Gothic Medium" panose="020B0500000000000000" pitchFamily="34" charset="-128"/>
                <a:cs typeface="Segoe UI" panose="020B0502040204020203" pitchFamily="34" charset="0"/>
              </a:rPr>
              <a:t>6</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9.1(a)</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の修正</a:t>
            </a:r>
            <a:endParaRPr lang="en-GB" altLang="en-US"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lvl="1">
              <a:spcBef>
                <a:spcPts val="600"/>
              </a:spcBef>
              <a:spcAft>
                <a:spcPts val="600"/>
              </a:spcAft>
            </a:pP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国際予備審査機関は、次の全てを受領した場合には、国際予備審査を開始する；</a:t>
            </a:r>
            <a:endPar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lvl="2">
              <a:spcBef>
                <a:spcPts val="600"/>
              </a:spcBef>
              <a:spcAft>
                <a:spcPts val="600"/>
              </a:spcAft>
            </a:pP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国</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際</a:t>
            </a: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予</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備</a:t>
            </a: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審</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査の請求書、関連手数料、国際調査報告及び見解書。</a:t>
            </a:r>
            <a:endPar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lvl="2">
              <a:spcBef>
                <a:spcPts val="600"/>
              </a:spcBef>
              <a:spcAft>
                <a:spcPts val="600"/>
              </a:spcAft>
            </a:pP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ただし、出願人が第</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II</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章 </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規則</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54</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の</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2.1(a))</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に規定する期間の満了するときまで国際予備審査の開始を延期するよう明示的に請求したときは、この限りではない。</a:t>
            </a:r>
            <a:endPar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lvl="2">
              <a:spcBef>
                <a:spcPts val="600"/>
              </a:spcBef>
              <a:spcAft>
                <a:spcPts val="600"/>
              </a:spcAft>
            </a:pP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上記</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期間が満了するときにのみ国際予備審査を開始する</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2019</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年</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7</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月以前の規則とは逆になる。</a:t>
            </a:r>
            <a:endParaRPr lang="en-US" altLang="en-US"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a:spcBef>
                <a:spcPts val="600"/>
              </a:spcBef>
              <a:spcAft>
                <a:spcPts val="600"/>
              </a:spcAft>
            </a:pPr>
            <a:endPar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endParaRPr>
          </a:p>
          <a:p>
            <a:pPr>
              <a:spcBef>
                <a:spcPts val="600"/>
              </a:spcBef>
              <a:spcAft>
                <a:spcPts val="600"/>
              </a:spcAft>
            </a:pP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2019</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年</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7</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月</a:t>
            </a:r>
            <a:r>
              <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rPr>
              <a:t>1</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日以降に予備</a:t>
            </a: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審</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査</a:t>
            </a:r>
            <a:r>
              <a:rPr lang="ja-JP" altLang="en-US" sz="2000" dirty="0">
                <a:latin typeface="Yu Gothic Medium" panose="020B0500000000000000" pitchFamily="34" charset="-128"/>
                <a:ea typeface="Yu Gothic Medium" panose="020B0500000000000000" pitchFamily="34" charset="-128"/>
                <a:cs typeface="Segoe UI" panose="020B0502040204020203" pitchFamily="34" charset="0"/>
              </a:rPr>
              <a:t>請</a:t>
            </a:r>
            <a:r>
              <a:rPr lang="ja-JP" altLang="en-US" sz="2000" dirty="0" smtClean="0">
                <a:latin typeface="Yu Gothic Medium" panose="020B0500000000000000" pitchFamily="34" charset="-128"/>
                <a:ea typeface="Yu Gothic Medium" panose="020B0500000000000000" pitchFamily="34" charset="-128"/>
                <a:cs typeface="Segoe UI" panose="020B0502040204020203" pitchFamily="34" charset="0"/>
              </a:rPr>
              <a:t>求された国際出願について適用する。</a:t>
            </a:r>
            <a:endParaRPr lang="en-US" altLang="ja-JP" sz="2000" dirty="0" smtClean="0">
              <a:latin typeface="Yu Gothic Medium" panose="020B0500000000000000" pitchFamily="34" charset="-128"/>
              <a:ea typeface="Yu Gothic Medium" panose="020B0500000000000000" pitchFamily="34" charset="-128"/>
              <a:cs typeface="Segoe UI" panose="020B0502040204020203" pitchFamily="34" charset="0"/>
            </a:endParaRPr>
          </a:p>
        </p:txBody>
      </p:sp>
    </p:spTree>
    <p:extLst>
      <p:ext uri="{BB962C8B-B14F-4D97-AF65-F5344CB8AC3E}">
        <p14:creationId xmlns:p14="http://schemas.microsoft.com/office/powerpoint/2010/main" val="3630960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89</TotalTime>
  <Words>235</Words>
  <Application>Microsoft Office PowerPoint</Application>
  <PresentationFormat>On-screen Show (4:3)</PresentationFormat>
  <Paragraphs>10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Yu Gothic Medium</vt:lpstr>
      <vt:lpstr>Arial</vt:lpstr>
      <vt:lpstr>Meiryo</vt:lpstr>
      <vt:lpstr>Segoe UI</vt:lpstr>
      <vt:lpstr>Wingdings</vt:lpstr>
      <vt:lpstr>EN_2010_pct background png</vt:lpstr>
      <vt:lpstr>PowerPoint Presentation</vt:lpstr>
      <vt:lpstr>PCT 規則改正</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148</cp:revision>
  <cp:lastPrinted>2019-06-26T09:35:32Z</cp:lastPrinted>
  <dcterms:created xsi:type="dcterms:W3CDTF">2013-11-19T11:19:13Z</dcterms:created>
  <dcterms:modified xsi:type="dcterms:W3CDTF">2019-07-05T13:30:27Z</dcterms:modified>
</cp:coreProperties>
</file>