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8" r:id="rId2"/>
    <p:sldId id="271" r:id="rId3"/>
    <p:sldId id="270" r:id="rId4"/>
    <p:sldId id="268" r:id="rId5"/>
  </p:sldIdLst>
  <p:sldSz cx="9144000" cy="6858000" type="screen4x3"/>
  <p:notesSz cx="6797675" cy="9926638"/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D0A2B"/>
    <a:srgbClr val="7089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463" autoAdjust="0"/>
    <p:restoredTop sz="94660"/>
  </p:normalViewPr>
  <p:slideViewPr>
    <p:cSldViewPr>
      <p:cViewPr varScale="1">
        <p:scale>
          <a:sx n="108" d="100"/>
          <a:sy n="108" d="100"/>
        </p:scale>
        <p:origin x="-516" y="-96"/>
      </p:cViewPr>
      <p:guideLst>
        <p:guide orient="horz" pos="3929"/>
        <p:guide pos="15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71" d="100"/>
          <a:sy n="71" d="100"/>
        </p:scale>
        <p:origin x="-2172" y="-108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259" tIns="46630" rIns="93259" bIns="4663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3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584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259" tIns="46630" rIns="93259" bIns="4663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300" smtClean="0"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7505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259" tIns="46630" rIns="93259" bIns="4663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1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259" tIns="46630" rIns="93259" bIns="4663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4538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259" tIns="46630" rIns="93259" bIns="466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584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259" tIns="46630" rIns="93259" bIns="4663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428584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259" tIns="46630" rIns="93259" bIns="4663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300" smtClean="0"/>
            </a:lvl1pPr>
          </a:lstStyle>
          <a:p>
            <a:pPr>
              <a:defRPr/>
            </a:pPr>
            <a:fld id="{CA84FE9B-D5D4-4B76-87EA-A08EA8B20C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2725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4538"/>
            <a:ext cx="4965700" cy="3725862"/>
          </a:xfrm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2800">
                <a:solidFill>
                  <a:srgbClr val="70899B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US" noProof="0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4213" y="3860800"/>
            <a:ext cx="6400800" cy="17526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2" name="TextBox 1"/>
          <p:cNvSpPr txBox="1"/>
          <p:nvPr userDrawn="1"/>
        </p:nvSpPr>
        <p:spPr>
          <a:xfrm>
            <a:off x="5684400" y="1818000"/>
            <a:ext cx="1695912" cy="4032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fr-CH" sz="1200" b="1" dirty="0" smtClean="0">
                <a:solidFill>
                  <a:srgbClr val="9D0A2B"/>
                </a:solidFill>
              </a:rPr>
              <a:t>The International </a:t>
            </a:r>
            <a:br>
              <a:rPr lang="fr-CH" sz="1200" b="1" dirty="0" smtClean="0">
                <a:solidFill>
                  <a:srgbClr val="9D0A2B"/>
                </a:solidFill>
              </a:rPr>
            </a:br>
            <a:r>
              <a:rPr lang="fr-CH" sz="1200" b="1" dirty="0" smtClean="0">
                <a:solidFill>
                  <a:srgbClr val="9D0A2B"/>
                </a:solidFill>
              </a:rPr>
              <a:t>Patent System</a:t>
            </a:r>
            <a:endParaRPr lang="fr-CH" sz="1200" b="1" dirty="0">
              <a:solidFill>
                <a:srgbClr val="9D0A2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49618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C3305F-35F4-4D38-853F-6972B7651A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919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A1C06C-5FA2-4438-B070-4F16D45DBA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6856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70899B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r-C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42900" indent="-342900">
              <a:buClr>
                <a:srgbClr val="9D0A2B"/>
              </a:buClr>
              <a:buSzPct val="150000"/>
              <a:buFont typeface="Arial" pitchFamily="34" charset="0"/>
              <a:buChar char="■"/>
              <a:defRPr/>
            </a:lvl1pPr>
            <a:lvl2pPr marL="742950" indent="-285750">
              <a:buClr>
                <a:srgbClr val="9D0A2B"/>
              </a:buClr>
              <a:buSzPct val="100000"/>
              <a:buFont typeface="Wingdings" pitchFamily="2" charset="2"/>
              <a:buChar char="q"/>
              <a:defRPr/>
            </a:lvl2pPr>
            <a:lvl3pPr marL="1143000" indent="-228600">
              <a:buClr>
                <a:srgbClr val="9D0A2B"/>
              </a:buClr>
              <a:buSzPct val="100000"/>
              <a:buFont typeface="Wingdings" pitchFamily="2" charset="2"/>
              <a:buChar char="§"/>
              <a:defRPr/>
            </a:lvl3pPr>
            <a:lvl4pPr marL="1600200" indent="-228600">
              <a:buClr>
                <a:srgbClr val="9D0A2B"/>
              </a:buClr>
              <a:buSzPct val="150000"/>
              <a:buFont typeface="Arial" pitchFamily="34" charset="0"/>
              <a:buChar char="■"/>
              <a:defRPr/>
            </a:lvl4pPr>
            <a:lvl5pPr marL="2057400" indent="-228600">
              <a:buClr>
                <a:srgbClr val="9D0A2B"/>
              </a:buClr>
              <a:buSzPct val="150000"/>
              <a:buFont typeface="Arial" pitchFamily="34" charset="0"/>
              <a:buChar char="■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fr-CH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2272" y="6069657"/>
            <a:ext cx="1005927" cy="167655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>
            <a:off x="7614000" y="6202800"/>
            <a:ext cx="1422000" cy="3024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fr-CH" sz="800" b="1" dirty="0" smtClean="0">
                <a:solidFill>
                  <a:srgbClr val="9D0A2B"/>
                </a:solidFill>
              </a:rPr>
              <a:t>The International </a:t>
            </a:r>
            <a:br>
              <a:rPr lang="fr-CH" sz="800" b="1" dirty="0" smtClean="0">
                <a:solidFill>
                  <a:srgbClr val="9D0A2B"/>
                </a:solidFill>
              </a:rPr>
            </a:br>
            <a:r>
              <a:rPr lang="fr-CH" sz="800" b="1" dirty="0" smtClean="0">
                <a:solidFill>
                  <a:srgbClr val="9D0A2B"/>
                </a:solidFill>
              </a:rPr>
              <a:t>Patent System</a:t>
            </a:r>
            <a:endParaRPr lang="fr-CH" sz="800" b="1" dirty="0">
              <a:solidFill>
                <a:srgbClr val="9D0A2B"/>
              </a:solidFill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0" y="6384155"/>
            <a:ext cx="1024639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0"/>
              </a:spcBef>
              <a:defRPr/>
            </a:pPr>
            <a:r>
              <a:rPr lang="en-US" sz="900" dirty="0" smtClean="0"/>
              <a:t>July2017</a:t>
            </a:r>
          </a:p>
          <a:p>
            <a:pPr>
              <a:spcBef>
                <a:spcPts val="0"/>
              </a:spcBef>
              <a:defRPr/>
            </a:pPr>
            <a:r>
              <a:rPr lang="en-US" sz="900" baseline="0" dirty="0" smtClean="0"/>
              <a:t>rule changes-</a:t>
            </a:r>
            <a:fld id="{DA79EEDA-9492-4994-BB18-1005CD6866B1}" type="slidenum">
              <a:rPr lang="en-US" sz="900" smtClean="0"/>
              <a:pPr>
                <a:spcBef>
                  <a:spcPts val="0"/>
                </a:spcBef>
                <a:defRPr/>
              </a:pPr>
              <a:t>‹#›</a:t>
            </a:fld>
            <a:endParaRPr lang="en-US" sz="900" dirty="0" smtClean="0"/>
          </a:p>
          <a:p>
            <a:pPr>
              <a:spcBef>
                <a:spcPts val="0"/>
              </a:spcBef>
              <a:defRPr/>
            </a:pPr>
            <a:r>
              <a:rPr lang="en-US" sz="900" dirty="0" smtClean="0"/>
              <a:t>24.01.2017</a:t>
            </a:r>
          </a:p>
        </p:txBody>
      </p:sp>
    </p:spTree>
    <p:extLst>
      <p:ext uri="{BB962C8B-B14F-4D97-AF65-F5344CB8AC3E}">
        <p14:creationId xmlns:p14="http://schemas.microsoft.com/office/powerpoint/2010/main" val="24393466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AB5F7D-D5B1-4D98-B310-16D211F236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900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238"/>
            <a:ext cx="4038600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238"/>
            <a:ext cx="4038600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517826-A1A8-4B20-83BB-6B4226365D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1805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546D48-0F63-43E9-B47C-935DCDFAA1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8512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E760F4-0BB2-41F5-A823-5656424847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934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6D60C8-7BA5-467F-BCD3-E871B6D034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963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C813F8-B5E0-463F-B52D-A76CAE1804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046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fr-CH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77A5B0-4E40-4836-BF8A-4DD3519947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668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73238"/>
            <a:ext cx="8229600" cy="435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smtClean="0"/>
            </a:lvl1pPr>
          </a:lstStyle>
          <a:p>
            <a:pPr>
              <a:defRPr/>
            </a:pPr>
            <a:fld id="{7F3150A8-B334-48D8-BDDC-A2E01CBB87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042988" y="4172176"/>
            <a:ext cx="7489452" cy="1085850"/>
          </a:xfrm>
          <a:noFill/>
          <a:ln/>
        </p:spPr>
        <p:txBody>
          <a:bodyPr/>
          <a:lstStyle/>
          <a:p>
            <a:pPr>
              <a:lnSpc>
                <a:spcPct val="95000"/>
              </a:lnSpc>
              <a:spcBef>
                <a:spcPct val="0"/>
              </a:spcBef>
            </a:pPr>
            <a:r>
              <a:rPr lang="en-US" altLang="ja-JP" sz="3600" b="1" dirty="0" smtClean="0">
                <a:solidFill>
                  <a:srgbClr val="70899B"/>
                </a:solidFill>
              </a:rPr>
              <a:t>2017</a:t>
            </a:r>
            <a:r>
              <a:rPr lang="ja-JP" altLang="en-US" sz="3600" b="1" dirty="0" smtClean="0">
                <a:solidFill>
                  <a:srgbClr val="70899B"/>
                </a:solidFill>
              </a:rPr>
              <a:t>年</a:t>
            </a:r>
            <a:r>
              <a:rPr lang="fr-CH" altLang="ja-JP" sz="3600" b="1" dirty="0">
                <a:solidFill>
                  <a:srgbClr val="70899B"/>
                </a:solidFill>
              </a:rPr>
              <a:t>7</a:t>
            </a:r>
            <a:r>
              <a:rPr lang="ja-JP" altLang="en-US" sz="3600" b="1" dirty="0">
                <a:solidFill>
                  <a:srgbClr val="70899B"/>
                </a:solidFill>
              </a:rPr>
              <a:t>月</a:t>
            </a:r>
            <a:r>
              <a:rPr lang="fr-CH" altLang="ja-JP" sz="3600" b="1" dirty="0">
                <a:solidFill>
                  <a:srgbClr val="70899B"/>
                </a:solidFill>
              </a:rPr>
              <a:t>1</a:t>
            </a:r>
            <a:r>
              <a:rPr lang="ja-JP" altLang="en-US" sz="3600" b="1" dirty="0">
                <a:solidFill>
                  <a:srgbClr val="70899B"/>
                </a:solidFill>
              </a:rPr>
              <a:t>日発効の</a:t>
            </a:r>
            <a:r>
              <a:rPr lang="en-US" altLang="ja-JP" sz="3600" b="1" dirty="0">
                <a:solidFill>
                  <a:srgbClr val="70899B"/>
                </a:solidFill>
              </a:rPr>
              <a:t>PCT</a:t>
            </a:r>
            <a:r>
              <a:rPr lang="ja-JP" altLang="en-US" sz="3600" b="1" dirty="0">
                <a:solidFill>
                  <a:srgbClr val="70899B"/>
                </a:solidFill>
              </a:rPr>
              <a:t>規則改正</a:t>
            </a:r>
            <a:endParaRPr lang="en-US" altLang="ja-JP" sz="3600" b="1" dirty="0">
              <a:solidFill>
                <a:srgbClr val="70899B"/>
              </a:solidFill>
            </a:endParaRPr>
          </a:p>
          <a:p>
            <a:pPr>
              <a:lnSpc>
                <a:spcPct val="95000"/>
              </a:lnSpc>
              <a:spcBef>
                <a:spcPct val="0"/>
              </a:spcBef>
            </a:pPr>
            <a:endParaRPr lang="en-US" altLang="ja-JP" sz="3600" b="1" dirty="0" smtClean="0">
              <a:solidFill>
                <a:srgbClr val="70899B"/>
              </a:solidFill>
            </a:endParaRPr>
          </a:p>
          <a:p>
            <a:pPr>
              <a:lnSpc>
                <a:spcPct val="95000"/>
              </a:lnSpc>
              <a:spcBef>
                <a:spcPct val="0"/>
              </a:spcBef>
            </a:pPr>
            <a:endParaRPr lang="en-US" sz="3600" dirty="0">
              <a:solidFill>
                <a:srgbClr val="70899B"/>
              </a:solidFill>
            </a:endParaRPr>
          </a:p>
        </p:txBody>
      </p:sp>
      <p:pic>
        <p:nvPicPr>
          <p:cNvPr id="8" name="Picture 5" descr="Puce-3_pc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363" y="4083876"/>
            <a:ext cx="347662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5010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219250" y="246032"/>
            <a:ext cx="8388350" cy="648071"/>
          </a:xfrm>
        </p:spPr>
        <p:txBody>
          <a:bodyPr/>
          <a:lstStyle/>
          <a:p>
            <a:r>
              <a:rPr lang="fr-CH" dirty="0" smtClean="0"/>
              <a:t>PCT </a:t>
            </a:r>
            <a:r>
              <a:rPr lang="ja-JP" altLang="en-US" dirty="0"/>
              <a:t>規</a:t>
            </a:r>
            <a:r>
              <a:rPr lang="ja-JP" altLang="en-US" dirty="0" smtClean="0"/>
              <a:t>則改正</a:t>
            </a:r>
            <a:r>
              <a:rPr lang="fr-CH" dirty="0" smtClean="0"/>
              <a:t>(1)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45543" y="1484784"/>
            <a:ext cx="8229600" cy="5184576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ja-JP" dirty="0" smtClean="0"/>
              <a:t>PCT</a:t>
            </a:r>
            <a:r>
              <a:rPr lang="ja-JP" altLang="en-US" dirty="0" smtClean="0"/>
              <a:t>規則</a:t>
            </a:r>
            <a:r>
              <a:rPr lang="en-US" altLang="ja-JP" dirty="0" smtClean="0"/>
              <a:t>45</a:t>
            </a:r>
            <a:r>
              <a:rPr lang="ja-JP" altLang="en-US" dirty="0" smtClean="0"/>
              <a:t>の</a:t>
            </a:r>
            <a:r>
              <a:rPr lang="en-US" altLang="ja-JP" dirty="0" smtClean="0"/>
              <a:t>2.1</a:t>
            </a:r>
            <a:r>
              <a:rPr lang="ja-JP" altLang="en-US" dirty="0" smtClean="0"/>
              <a:t>の改正</a:t>
            </a:r>
            <a:endParaRPr lang="en-GB" altLang="en-US" dirty="0" smtClean="0"/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ja-JP" altLang="en-US" dirty="0"/>
              <a:t>補充国際調</a:t>
            </a:r>
            <a:r>
              <a:rPr lang="ja-JP" altLang="en-US" dirty="0" smtClean="0"/>
              <a:t>査の請求期</a:t>
            </a:r>
            <a:r>
              <a:rPr lang="ja-JP" altLang="en-US" dirty="0"/>
              <a:t>限について、優先日から</a:t>
            </a:r>
            <a:r>
              <a:rPr lang="en-US" altLang="ja-JP" dirty="0"/>
              <a:t>19</a:t>
            </a:r>
            <a:r>
              <a:rPr lang="ja-JP" altLang="en-US" dirty="0"/>
              <a:t>ヶ月を優先日から</a:t>
            </a:r>
            <a:r>
              <a:rPr lang="en-US" altLang="ja-JP" dirty="0"/>
              <a:t>22</a:t>
            </a:r>
            <a:r>
              <a:rPr lang="ja-JP" altLang="en-US" dirty="0"/>
              <a:t>ヶ月へ延長</a:t>
            </a:r>
            <a:r>
              <a:rPr lang="en-US" altLang="en-US" dirty="0" smtClean="0"/>
              <a:t> 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altLang="ja-JP" dirty="0" smtClean="0"/>
              <a:t>2017</a:t>
            </a:r>
            <a:r>
              <a:rPr lang="ja-JP" altLang="en-US" dirty="0" smtClean="0"/>
              <a:t>年</a:t>
            </a:r>
            <a:r>
              <a:rPr lang="en-US" altLang="ja-JP" dirty="0" smtClean="0"/>
              <a:t>7</a:t>
            </a:r>
            <a:r>
              <a:rPr lang="ja-JP" altLang="en-US" dirty="0" smtClean="0"/>
              <a:t>月</a:t>
            </a:r>
            <a:r>
              <a:rPr lang="en-US" altLang="ja-JP" dirty="0" smtClean="0"/>
              <a:t>1</a:t>
            </a:r>
            <a:r>
              <a:rPr lang="ja-JP" altLang="en-US" dirty="0" smtClean="0"/>
              <a:t>日の時点で、補充国際調査の請求期限</a:t>
            </a:r>
            <a:r>
              <a:rPr lang="en-US" altLang="ja-JP" dirty="0" smtClean="0"/>
              <a:t>19</a:t>
            </a:r>
            <a:r>
              <a:rPr lang="ja-JP" altLang="en-US" dirty="0" smtClean="0"/>
              <a:t>ヶ月が経過していない国際出願に適用</a:t>
            </a:r>
            <a:endParaRPr lang="en-US" altLang="ja-JP" dirty="0" smtClean="0"/>
          </a:p>
        </p:txBody>
      </p:sp>
    </p:spTree>
    <p:extLst>
      <p:ext uri="{BB962C8B-B14F-4D97-AF65-F5344CB8AC3E}">
        <p14:creationId xmlns:p14="http://schemas.microsoft.com/office/powerpoint/2010/main" val="3690505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219250" y="246032"/>
            <a:ext cx="8388350" cy="648071"/>
          </a:xfrm>
        </p:spPr>
        <p:txBody>
          <a:bodyPr/>
          <a:lstStyle/>
          <a:p>
            <a:r>
              <a:rPr lang="fr-CH" dirty="0" smtClean="0"/>
              <a:t>PCT </a:t>
            </a:r>
            <a:r>
              <a:rPr lang="ja-JP" altLang="en-US" dirty="0"/>
              <a:t>規</a:t>
            </a:r>
            <a:r>
              <a:rPr lang="ja-JP" altLang="en-US" dirty="0" smtClean="0"/>
              <a:t>則改正</a:t>
            </a:r>
            <a:r>
              <a:rPr lang="fr-CH" dirty="0" smtClean="0"/>
              <a:t>(2)</a:t>
            </a:r>
            <a:endParaRPr lang="en-US" dirty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2676" y="932243"/>
            <a:ext cx="8680179" cy="5688633"/>
          </a:xfrm>
        </p:spPr>
        <p:txBody>
          <a:bodyPr/>
          <a:lstStyle/>
          <a:p>
            <a:pPr marL="342000" indent="-342000">
              <a:spcBef>
                <a:spcPct val="0"/>
              </a:spcBef>
              <a:spcAft>
                <a:spcPts val="600"/>
              </a:spcAft>
            </a:pPr>
            <a:r>
              <a:rPr lang="en-US" altLang="ja-JP" sz="2000" dirty="0" smtClean="0"/>
              <a:t>PCT</a:t>
            </a:r>
            <a:r>
              <a:rPr lang="ja-JP" altLang="en-US" sz="2000" dirty="0" smtClean="0"/>
              <a:t>規則</a:t>
            </a:r>
            <a:r>
              <a:rPr lang="en-GB" altLang="en-US" sz="2000" dirty="0" smtClean="0"/>
              <a:t>12</a:t>
            </a:r>
            <a:r>
              <a:rPr lang="ja-JP" altLang="en-US" sz="2000" dirty="0"/>
              <a:t>の</a:t>
            </a:r>
            <a:r>
              <a:rPr lang="en-US" altLang="ja-JP" sz="2000" dirty="0" smtClean="0"/>
              <a:t>2</a:t>
            </a:r>
            <a:r>
              <a:rPr lang="ja-JP" altLang="en-US" sz="2000" dirty="0"/>
              <a:t>、</a:t>
            </a:r>
            <a:r>
              <a:rPr lang="en-GB" altLang="en-US" sz="2000" dirty="0" smtClean="0"/>
              <a:t>23</a:t>
            </a:r>
            <a:r>
              <a:rPr lang="ja-JP" altLang="en-US" sz="2000" dirty="0"/>
              <a:t>の</a:t>
            </a:r>
            <a:r>
              <a:rPr lang="en-US" altLang="ja-JP" sz="2000" dirty="0"/>
              <a:t>2</a:t>
            </a:r>
            <a:r>
              <a:rPr lang="ja-JP" altLang="en-US" sz="2000" dirty="0"/>
              <a:t>及び</a:t>
            </a:r>
            <a:r>
              <a:rPr lang="en-GB" altLang="en-US" sz="2000" dirty="0"/>
              <a:t> </a:t>
            </a:r>
            <a:r>
              <a:rPr lang="en-GB" altLang="en-US" sz="2000" dirty="0" smtClean="0"/>
              <a:t>41</a:t>
            </a:r>
            <a:r>
              <a:rPr lang="ja-JP" altLang="en-US" sz="2000" dirty="0" smtClean="0"/>
              <a:t>の改正</a:t>
            </a:r>
            <a:endParaRPr lang="en-US" altLang="ja-JP" sz="2000" dirty="0" smtClean="0"/>
          </a:p>
          <a:p>
            <a:pPr marL="742050" lvl="1" indent="-342000">
              <a:spcBef>
                <a:spcPct val="0"/>
              </a:spcBef>
              <a:spcAft>
                <a:spcPts val="600"/>
              </a:spcAft>
            </a:pPr>
            <a:r>
              <a:rPr lang="en-US" altLang="ja-JP" sz="2000" dirty="0" smtClean="0"/>
              <a:t>RO</a:t>
            </a:r>
            <a:r>
              <a:rPr lang="ja-JP" altLang="en-US" sz="2000" dirty="0"/>
              <a:t>によ</a:t>
            </a:r>
            <a:r>
              <a:rPr lang="ja-JP" altLang="en-US" sz="2000" dirty="0" smtClean="0"/>
              <a:t>る先</a:t>
            </a:r>
            <a:r>
              <a:rPr lang="ja-JP" altLang="en-US" sz="2000" dirty="0"/>
              <a:t>の調査及び</a:t>
            </a:r>
            <a:r>
              <a:rPr lang="en-US" altLang="ja-JP" sz="2000" dirty="0"/>
              <a:t>/</a:t>
            </a:r>
            <a:r>
              <a:rPr lang="ja-JP" altLang="en-US" sz="2000" dirty="0"/>
              <a:t>又は分類結果</a:t>
            </a:r>
            <a:r>
              <a:rPr lang="ja-JP" altLang="en-US" sz="2000" dirty="0" smtClean="0"/>
              <a:t>の</a:t>
            </a:r>
            <a:r>
              <a:rPr lang="en-US" altLang="ja-JP" sz="2000" dirty="0"/>
              <a:t>ISA</a:t>
            </a:r>
            <a:r>
              <a:rPr lang="ja-JP" altLang="en-US" sz="2000" dirty="0"/>
              <a:t>への送</a:t>
            </a:r>
            <a:r>
              <a:rPr lang="ja-JP" altLang="en-US" sz="2000" dirty="0" smtClean="0"/>
              <a:t>付 </a:t>
            </a:r>
            <a:endParaRPr lang="en-US" altLang="ja-JP" sz="2000" dirty="0"/>
          </a:p>
          <a:p>
            <a:pPr marL="1142100" lvl="2" indent="-342000">
              <a:spcBef>
                <a:spcPct val="0"/>
              </a:spcBef>
              <a:spcAft>
                <a:spcPts val="600"/>
              </a:spcAft>
            </a:pPr>
            <a:r>
              <a:rPr lang="ja-JP" altLang="en-US" sz="2000" b="1" u="sng" dirty="0" smtClean="0"/>
              <a:t>原</a:t>
            </a:r>
            <a:r>
              <a:rPr lang="ja-JP" altLang="en-US" sz="2000" b="1" u="sng" dirty="0"/>
              <a:t>則</a:t>
            </a:r>
            <a:r>
              <a:rPr lang="en-GB" altLang="en-US" sz="2000" b="1" dirty="0" smtClean="0"/>
              <a:t>:</a:t>
            </a:r>
            <a:r>
              <a:rPr lang="ja-JP" altLang="en-US" sz="2000" b="1" dirty="0"/>
              <a:t> </a:t>
            </a:r>
            <a:r>
              <a:rPr lang="ja-JP" altLang="en-US" sz="2000" dirty="0" smtClean="0"/>
              <a:t>出</a:t>
            </a:r>
            <a:r>
              <a:rPr lang="ja-JP" altLang="en-US" sz="2000" dirty="0"/>
              <a:t>願人</a:t>
            </a:r>
            <a:r>
              <a:rPr lang="ja-JP" altLang="en-US" sz="2000" dirty="0" smtClean="0"/>
              <a:t>の許諾なしで</a:t>
            </a:r>
            <a:r>
              <a:rPr lang="en-US" altLang="ja-JP" sz="2000" dirty="0" smtClean="0"/>
              <a:t>RO</a:t>
            </a:r>
            <a:r>
              <a:rPr lang="ja-JP" altLang="en-US" sz="2000" dirty="0" smtClean="0"/>
              <a:t>は優先基礎出願の調査</a:t>
            </a:r>
            <a:r>
              <a:rPr lang="en-US" altLang="ja-JP" sz="2000" dirty="0" smtClean="0"/>
              <a:t>/</a:t>
            </a:r>
            <a:r>
              <a:rPr lang="ja-JP" altLang="en-US" sz="2000" dirty="0" smtClean="0"/>
              <a:t>分類結果を送付</a:t>
            </a:r>
            <a:r>
              <a:rPr lang="en-GB" altLang="en-US" sz="2000" b="1" dirty="0" smtClean="0"/>
              <a:t> </a:t>
            </a:r>
          </a:p>
          <a:p>
            <a:pPr marL="1142100" lvl="2" indent="-342000">
              <a:spcBef>
                <a:spcPct val="0"/>
              </a:spcBef>
              <a:spcAft>
                <a:spcPts val="600"/>
              </a:spcAft>
            </a:pPr>
            <a:r>
              <a:rPr lang="ja-JP" altLang="en-US" sz="2000" b="1" u="sng" dirty="0" smtClean="0"/>
              <a:t>例</a:t>
            </a:r>
            <a:r>
              <a:rPr lang="ja-JP" altLang="en-US" sz="2000" b="1" u="sng" dirty="0"/>
              <a:t>外</a:t>
            </a:r>
            <a:r>
              <a:rPr lang="en-GB" altLang="en-US" sz="2000" b="1" dirty="0" smtClean="0"/>
              <a:t>:</a:t>
            </a:r>
            <a:r>
              <a:rPr lang="en-GB" altLang="en-US" sz="2000" dirty="0" smtClean="0"/>
              <a:t> </a:t>
            </a:r>
          </a:p>
          <a:p>
            <a:pPr marL="1257300" lvl="4" indent="-342900"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Ø"/>
            </a:pPr>
            <a:r>
              <a:rPr lang="ja-JP" altLang="en-US" sz="2000" dirty="0" smtClean="0"/>
              <a:t>そのような送付が適用される国内法と不適合である旨を</a:t>
            </a:r>
            <a:r>
              <a:rPr lang="en-GB" altLang="en-US" sz="2000" dirty="0"/>
              <a:t>(2016</a:t>
            </a:r>
            <a:r>
              <a:rPr lang="ja-JP" altLang="en-US" sz="2000" dirty="0"/>
              <a:t>年</a:t>
            </a:r>
            <a:r>
              <a:rPr lang="en-GB" altLang="en-US" sz="2000" dirty="0"/>
              <a:t>4</a:t>
            </a:r>
            <a:r>
              <a:rPr lang="ja-JP" altLang="en-US" sz="2000" dirty="0"/>
              <a:t>月</a:t>
            </a:r>
            <a:r>
              <a:rPr lang="en-GB" altLang="en-US" sz="2000" dirty="0"/>
              <a:t>14</a:t>
            </a:r>
            <a:r>
              <a:rPr lang="ja-JP" altLang="en-US" sz="2000" dirty="0"/>
              <a:t>日までに</a:t>
            </a:r>
            <a:r>
              <a:rPr lang="en-GB" altLang="en-US" sz="2000" dirty="0" smtClean="0"/>
              <a:t>)</a:t>
            </a:r>
            <a:r>
              <a:rPr lang="en-US" altLang="ja-JP" sz="2000" dirty="0"/>
              <a:t> </a:t>
            </a:r>
            <a:r>
              <a:rPr lang="en-US" altLang="ja-JP" sz="2000" dirty="0" smtClean="0"/>
              <a:t>IB</a:t>
            </a:r>
            <a:r>
              <a:rPr lang="ja-JP" altLang="en-US" sz="2000" dirty="0" smtClean="0"/>
              <a:t>へ通告し</a:t>
            </a:r>
            <a:r>
              <a:rPr lang="ja-JP" altLang="en-US" sz="2000" dirty="0"/>
              <a:t>ている</a:t>
            </a:r>
            <a:r>
              <a:rPr lang="ja-JP" altLang="en-US" sz="2000" dirty="0" smtClean="0"/>
              <a:t>場合、</a:t>
            </a:r>
            <a:r>
              <a:rPr lang="en-US" altLang="ja-JP" sz="2000" dirty="0" smtClean="0"/>
              <a:t>RO</a:t>
            </a:r>
            <a:r>
              <a:rPr lang="ja-JP" altLang="en-US" sz="2000" dirty="0" smtClean="0"/>
              <a:t>はそのような送付を要求されない</a:t>
            </a:r>
            <a:endParaRPr lang="en-GB" altLang="en-US" sz="2000" dirty="0" smtClean="0"/>
          </a:p>
          <a:p>
            <a:pPr marL="1257300" lvl="4" indent="-342900"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Ø"/>
            </a:pPr>
            <a:r>
              <a:rPr lang="ja-JP" altLang="en-US" sz="2000" dirty="0"/>
              <a:t>上</a:t>
            </a:r>
            <a:r>
              <a:rPr lang="ja-JP" altLang="en-US" sz="2000" dirty="0" smtClean="0"/>
              <a:t>記原則に従って</a:t>
            </a:r>
            <a:r>
              <a:rPr lang="en-US" altLang="ja-JP" sz="2000" dirty="0" smtClean="0"/>
              <a:t>RO</a:t>
            </a:r>
            <a:r>
              <a:rPr lang="ja-JP" altLang="en-US" sz="2000" dirty="0" smtClean="0"/>
              <a:t>が送付する場合であっても、</a:t>
            </a:r>
            <a:r>
              <a:rPr lang="en-GB" altLang="en-US" sz="2000" dirty="0"/>
              <a:t>(2016</a:t>
            </a:r>
            <a:r>
              <a:rPr lang="ja-JP" altLang="en-US" sz="2000" dirty="0"/>
              <a:t>年</a:t>
            </a:r>
            <a:r>
              <a:rPr lang="en-GB" altLang="en-US" sz="2000" dirty="0"/>
              <a:t>4</a:t>
            </a:r>
            <a:r>
              <a:rPr lang="ja-JP" altLang="en-US" sz="2000" dirty="0"/>
              <a:t>月</a:t>
            </a:r>
            <a:r>
              <a:rPr lang="en-GB" altLang="en-US" sz="2000" dirty="0"/>
              <a:t>14</a:t>
            </a:r>
            <a:r>
              <a:rPr lang="ja-JP" altLang="en-US" sz="2000" dirty="0" smtClean="0"/>
              <a:t>日までに</a:t>
            </a:r>
            <a:r>
              <a:rPr lang="en-GB" altLang="en-US" sz="2000" dirty="0" smtClean="0"/>
              <a:t>) </a:t>
            </a:r>
            <a:r>
              <a:rPr lang="en-US" altLang="ja-JP" sz="2000" dirty="0" smtClean="0"/>
              <a:t>RO</a:t>
            </a:r>
            <a:r>
              <a:rPr lang="ja-JP" altLang="en-US" sz="2000" dirty="0" smtClean="0"/>
              <a:t>が</a:t>
            </a:r>
            <a:r>
              <a:rPr lang="en-US" altLang="ja-JP" sz="2000" dirty="0" smtClean="0"/>
              <a:t>IB</a:t>
            </a:r>
            <a:r>
              <a:rPr lang="ja-JP" altLang="en-US" sz="2000" dirty="0" smtClean="0"/>
              <a:t>へ通告すれば、出願時に出願人が当該情報を</a:t>
            </a:r>
            <a:r>
              <a:rPr lang="en-US" altLang="ja-JP" sz="2000" dirty="0" smtClean="0"/>
              <a:t>ISA</a:t>
            </a:r>
            <a:r>
              <a:rPr lang="ja-JP" altLang="en-US" sz="2000" dirty="0" smtClean="0"/>
              <a:t>へ送付しないよう請求することも可能</a:t>
            </a:r>
            <a:endParaRPr lang="en-GB" altLang="en-US" sz="2000" dirty="0" smtClean="0"/>
          </a:p>
          <a:p>
            <a:pPr marL="808038" lvl="3" indent="-350838"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q"/>
            </a:pPr>
            <a:r>
              <a:rPr lang="en-GB" altLang="en-US" sz="2000" dirty="0" smtClean="0"/>
              <a:t>2017</a:t>
            </a:r>
            <a:r>
              <a:rPr lang="ja-JP" altLang="en-US" sz="2000" dirty="0" smtClean="0"/>
              <a:t>年</a:t>
            </a:r>
            <a:r>
              <a:rPr lang="en-US" altLang="ja-JP" sz="2000" dirty="0"/>
              <a:t>7</a:t>
            </a:r>
            <a:r>
              <a:rPr lang="ja-JP" altLang="en-US" sz="2000" dirty="0"/>
              <a:t>月</a:t>
            </a:r>
            <a:r>
              <a:rPr lang="en-US" altLang="ja-JP" sz="2000" dirty="0"/>
              <a:t>1</a:t>
            </a:r>
            <a:r>
              <a:rPr lang="ja-JP" altLang="en-US" sz="2000" dirty="0"/>
              <a:t>日以</a:t>
            </a:r>
            <a:r>
              <a:rPr lang="ja-JP" altLang="en-US" sz="2000" dirty="0" smtClean="0"/>
              <a:t>降に提出された出願に適用</a:t>
            </a:r>
            <a:endParaRPr lang="en-GB" altLang="en-US" sz="2000" dirty="0"/>
          </a:p>
          <a:p>
            <a:pPr marL="457200" lvl="1" indent="0">
              <a:spcBef>
                <a:spcPts val="600"/>
              </a:spcBef>
              <a:spcAft>
                <a:spcPts val="600"/>
              </a:spcAft>
              <a:buNone/>
            </a:pPr>
            <a:endParaRPr lang="en-GB" altLang="en-US" sz="2000" dirty="0"/>
          </a:p>
          <a:p>
            <a:pPr lvl="1">
              <a:spcBef>
                <a:spcPct val="0"/>
              </a:spcBef>
              <a:spcAft>
                <a:spcPts val="600"/>
              </a:spcAft>
            </a:pPr>
            <a:endParaRPr lang="en-GB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830979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219250" y="246032"/>
            <a:ext cx="8388350" cy="648071"/>
          </a:xfrm>
        </p:spPr>
        <p:txBody>
          <a:bodyPr/>
          <a:lstStyle/>
          <a:p>
            <a:r>
              <a:rPr lang="fr-CH" dirty="0" smtClean="0"/>
              <a:t>PCT </a:t>
            </a:r>
            <a:r>
              <a:rPr lang="ja-JP" altLang="en-US" dirty="0"/>
              <a:t>規則改正</a:t>
            </a:r>
            <a:r>
              <a:rPr lang="fr-CH" dirty="0" smtClean="0"/>
              <a:t>(3)</a:t>
            </a:r>
            <a:endParaRPr lang="en-US" dirty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2676" y="980728"/>
            <a:ext cx="8680179" cy="5218801"/>
          </a:xfrm>
        </p:spPr>
        <p:txBody>
          <a:bodyPr/>
          <a:lstStyle/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en-US" altLang="ja-JP" sz="2000" dirty="0" smtClean="0"/>
              <a:t>PCT</a:t>
            </a:r>
            <a:r>
              <a:rPr lang="ja-JP" altLang="en-US" sz="2000" dirty="0" smtClean="0"/>
              <a:t>規則</a:t>
            </a:r>
            <a:r>
              <a:rPr lang="en-US" altLang="ja-JP" sz="2000" dirty="0" smtClean="0"/>
              <a:t>86</a:t>
            </a:r>
            <a:r>
              <a:rPr lang="ja-JP" altLang="en-US" sz="2000" dirty="0" smtClean="0"/>
              <a:t>及び</a:t>
            </a:r>
            <a:r>
              <a:rPr lang="en-US" altLang="ja-JP" sz="2000" dirty="0" smtClean="0"/>
              <a:t>95</a:t>
            </a:r>
            <a:r>
              <a:rPr lang="ja-JP" altLang="en-US" sz="2000" dirty="0" smtClean="0"/>
              <a:t>の改正</a:t>
            </a:r>
            <a:endParaRPr lang="en-GB" altLang="en-US" sz="2000" dirty="0" smtClean="0"/>
          </a:p>
          <a:p>
            <a:pPr lvl="1">
              <a:spcBef>
                <a:spcPct val="0"/>
              </a:spcBef>
              <a:spcAft>
                <a:spcPts val="600"/>
              </a:spcAft>
            </a:pPr>
            <a:r>
              <a:rPr lang="ja-JP" altLang="en-US" sz="2000" dirty="0"/>
              <a:t>指定官庁による</a:t>
            </a:r>
            <a:r>
              <a:rPr lang="en-US" altLang="ja-JP" sz="2000" dirty="0"/>
              <a:t>IB</a:t>
            </a:r>
            <a:r>
              <a:rPr lang="ja-JP" altLang="en-US" sz="2000" dirty="0"/>
              <a:t>への国内段階移行情報及び関連データの適時送付の義務付</a:t>
            </a:r>
            <a:r>
              <a:rPr lang="ja-JP" altLang="en-US" sz="2000" dirty="0" smtClean="0"/>
              <a:t>け</a:t>
            </a:r>
            <a:endParaRPr lang="en-US" altLang="ja-JP" sz="2000" dirty="0" smtClean="0"/>
          </a:p>
          <a:p>
            <a:pPr lvl="1">
              <a:spcBef>
                <a:spcPct val="0"/>
              </a:spcBef>
              <a:spcAft>
                <a:spcPts val="600"/>
              </a:spcAft>
            </a:pPr>
            <a:r>
              <a:rPr lang="ja-JP" altLang="en-US" sz="2000" dirty="0" smtClean="0"/>
              <a:t>送付されるデータ</a:t>
            </a:r>
            <a:endParaRPr lang="en-GB" altLang="en-US" sz="2000" dirty="0"/>
          </a:p>
          <a:p>
            <a:pPr lvl="2">
              <a:spcBef>
                <a:spcPct val="0"/>
              </a:spcBef>
              <a:spcAft>
                <a:spcPts val="600"/>
              </a:spcAft>
            </a:pPr>
            <a:r>
              <a:rPr lang="ja-JP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国内段階移行日</a:t>
            </a:r>
            <a:endParaRPr lang="en-GB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>
              <a:spcBef>
                <a:spcPct val="0"/>
              </a:spcBef>
              <a:spcAft>
                <a:spcPts val="600"/>
              </a:spcAft>
            </a:pPr>
            <a:r>
              <a:rPr lang="ja-JP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国</a:t>
            </a:r>
            <a:r>
              <a:rPr lang="ja-JP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内</a:t>
            </a:r>
            <a:r>
              <a:rPr lang="ja-JP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出</a:t>
            </a:r>
            <a:r>
              <a:rPr lang="ja-JP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願番号</a:t>
            </a:r>
            <a:endParaRPr lang="en-GB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>
              <a:spcBef>
                <a:spcPct val="0"/>
              </a:spcBef>
              <a:spcAft>
                <a:spcPts val="600"/>
              </a:spcAft>
            </a:pPr>
            <a:r>
              <a:rPr lang="ja-JP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国</a:t>
            </a:r>
            <a:r>
              <a:rPr lang="ja-JP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内公開番号及び公開日</a:t>
            </a:r>
            <a:r>
              <a:rPr lang="en-GB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GB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>
              <a:spcBef>
                <a:spcPct val="0"/>
              </a:spcBef>
              <a:spcAft>
                <a:spcPts val="600"/>
              </a:spcAft>
            </a:pPr>
            <a:r>
              <a:rPr lang="ja-JP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特</a:t>
            </a:r>
            <a:r>
              <a:rPr lang="ja-JP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許付与日、</a:t>
            </a:r>
            <a:r>
              <a:rPr lang="ja-JP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特許</a:t>
            </a:r>
            <a:r>
              <a:rPr lang="ja-JP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番号及び付与された特許の国内公開日</a:t>
            </a:r>
            <a:endParaRPr lang="en-GB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spcBef>
                <a:spcPct val="0"/>
              </a:spcBef>
              <a:spcAft>
                <a:spcPts val="600"/>
              </a:spcAft>
            </a:pPr>
            <a:r>
              <a:rPr lang="ja-JP" altLang="en-US" sz="2000" dirty="0"/>
              <a:t>報</a:t>
            </a:r>
            <a:r>
              <a:rPr lang="ja-JP" altLang="en-US" sz="2000" dirty="0" smtClean="0"/>
              <a:t>告期限</a:t>
            </a:r>
            <a:r>
              <a:rPr lang="en-GB" altLang="en-US" sz="2000" dirty="0" smtClean="0"/>
              <a:t>: </a:t>
            </a:r>
            <a:r>
              <a:rPr lang="ja-JP" altLang="en-US" sz="2000" dirty="0" smtClean="0"/>
              <a:t>国</a:t>
            </a:r>
            <a:r>
              <a:rPr lang="ja-JP" altLang="en-US" sz="2000" dirty="0"/>
              <a:t>内段階移</a:t>
            </a:r>
            <a:r>
              <a:rPr lang="ja-JP" altLang="en-US" sz="2000" dirty="0" smtClean="0"/>
              <a:t>行等の手続きが生じた日から </a:t>
            </a:r>
            <a:r>
              <a:rPr lang="en-GB" altLang="en-US" sz="2000" dirty="0" smtClean="0"/>
              <a:t>2</a:t>
            </a:r>
            <a:r>
              <a:rPr lang="ja-JP" altLang="en-US" sz="2000" dirty="0" smtClean="0"/>
              <a:t>ヶ月</a:t>
            </a:r>
            <a:r>
              <a:rPr lang="en-GB" altLang="en-US" sz="2000" dirty="0" smtClean="0"/>
              <a:t>(</a:t>
            </a:r>
            <a:r>
              <a:rPr lang="ja-JP" altLang="en-US" sz="2000" dirty="0" smtClean="0"/>
              <a:t>又はその後できる限り</a:t>
            </a:r>
            <a:r>
              <a:rPr lang="ja-JP" altLang="en-US" sz="2000" dirty="0"/>
              <a:t>速やかに</a:t>
            </a:r>
            <a:r>
              <a:rPr lang="en-GB" altLang="en-US" sz="2000" dirty="0" smtClean="0"/>
              <a:t>) </a:t>
            </a:r>
          </a:p>
          <a:p>
            <a:pPr lvl="1">
              <a:spcBef>
                <a:spcPct val="0"/>
              </a:spcBef>
              <a:spcAft>
                <a:spcPts val="600"/>
              </a:spcAft>
            </a:pPr>
            <a:r>
              <a:rPr lang="ja-JP" altLang="en-US" sz="2000" dirty="0"/>
              <a:t>目</a:t>
            </a:r>
            <a:r>
              <a:rPr lang="ja-JP" altLang="en-US" sz="2000" dirty="0" smtClean="0"/>
              <a:t>的：</a:t>
            </a:r>
            <a:r>
              <a:rPr lang="en-GB" altLang="en-US" sz="2000" dirty="0" smtClean="0"/>
              <a:t>PATENTSCOPE</a:t>
            </a:r>
            <a:r>
              <a:rPr lang="ja-JP" altLang="en-US" sz="2000" dirty="0" smtClean="0"/>
              <a:t>上の</a:t>
            </a:r>
            <a:r>
              <a:rPr lang="en-GB" altLang="en-US" sz="2000" dirty="0" smtClean="0"/>
              <a:t> </a:t>
            </a:r>
            <a:r>
              <a:rPr lang="en-GB" altLang="en-US" sz="2000" dirty="0"/>
              <a:t>“</a:t>
            </a:r>
            <a:r>
              <a:rPr lang="ja-JP" altLang="en-US" sz="2000" dirty="0"/>
              <a:t>国内段階</a:t>
            </a:r>
            <a:r>
              <a:rPr lang="en-GB" altLang="en-US" sz="2000" dirty="0"/>
              <a:t>” </a:t>
            </a:r>
            <a:r>
              <a:rPr lang="ja-JP" altLang="en-US" sz="2000" dirty="0"/>
              <a:t>のタ</a:t>
            </a:r>
            <a:r>
              <a:rPr lang="ja-JP" altLang="en-US" sz="2000" dirty="0" smtClean="0"/>
              <a:t>ブの下での、</a:t>
            </a:r>
            <a:r>
              <a:rPr lang="ja-JP" altLang="en-US" sz="2000" dirty="0"/>
              <a:t>国内段階へ移行し</a:t>
            </a:r>
            <a:r>
              <a:rPr lang="ja-JP" altLang="en-US" sz="2000" dirty="0" smtClean="0"/>
              <a:t>た</a:t>
            </a:r>
            <a:r>
              <a:rPr lang="en-US" altLang="ja-JP" sz="2000" dirty="0" smtClean="0"/>
              <a:t>PCT</a:t>
            </a:r>
            <a:r>
              <a:rPr lang="ja-JP" altLang="en-US" sz="2000" dirty="0" smtClean="0"/>
              <a:t>出願の状況の可</a:t>
            </a:r>
            <a:r>
              <a:rPr lang="ja-JP" altLang="en-US" sz="2000" smtClean="0"/>
              <a:t>視性</a:t>
            </a:r>
            <a:endParaRPr lang="en-US" altLang="ja-JP" sz="2000" dirty="0" smtClean="0"/>
          </a:p>
          <a:p>
            <a:pPr lvl="1">
              <a:spcBef>
                <a:spcPct val="0"/>
              </a:spcBef>
              <a:spcAft>
                <a:spcPts val="600"/>
              </a:spcAft>
            </a:pPr>
            <a:r>
              <a:rPr lang="en-GB" altLang="en-US" sz="2000" dirty="0"/>
              <a:t>2017</a:t>
            </a:r>
            <a:r>
              <a:rPr lang="ja-JP" altLang="en-US" sz="2000" dirty="0"/>
              <a:t>年</a:t>
            </a:r>
            <a:r>
              <a:rPr lang="en-US" altLang="ja-JP" sz="2000" dirty="0"/>
              <a:t>7</a:t>
            </a:r>
            <a:r>
              <a:rPr lang="ja-JP" altLang="en-US" sz="2000" dirty="0"/>
              <a:t>月</a:t>
            </a:r>
            <a:r>
              <a:rPr lang="en-US" altLang="ja-JP" sz="2000" dirty="0"/>
              <a:t>1</a:t>
            </a:r>
            <a:r>
              <a:rPr lang="ja-JP" altLang="en-US" sz="2000" dirty="0"/>
              <a:t>日以</a:t>
            </a:r>
            <a:r>
              <a:rPr lang="ja-JP" altLang="en-US" sz="2000" dirty="0" smtClean="0"/>
              <a:t>降</a:t>
            </a:r>
            <a:r>
              <a:rPr lang="ja-JP" altLang="en-US" sz="2000" dirty="0"/>
              <a:t>に</a:t>
            </a:r>
            <a:r>
              <a:rPr lang="ja-JP" altLang="en-US" sz="2000" dirty="0" smtClean="0"/>
              <a:t>第</a:t>
            </a:r>
            <a:r>
              <a:rPr lang="en-US" altLang="ja-JP" sz="2000" dirty="0" smtClean="0"/>
              <a:t>22</a:t>
            </a:r>
            <a:r>
              <a:rPr lang="ja-JP" altLang="en-US" sz="2000" dirty="0" smtClean="0"/>
              <a:t>条又は第</a:t>
            </a:r>
            <a:r>
              <a:rPr lang="en-US" altLang="ja-JP" sz="2000" dirty="0" smtClean="0"/>
              <a:t>39</a:t>
            </a:r>
            <a:r>
              <a:rPr lang="ja-JP" altLang="en-US" sz="2000" dirty="0" smtClean="0"/>
              <a:t>条に</a:t>
            </a:r>
            <a:r>
              <a:rPr lang="ja-JP" altLang="en-US" sz="2000" dirty="0"/>
              <a:t>関す</a:t>
            </a:r>
            <a:r>
              <a:rPr lang="ja-JP" altLang="en-US" sz="2000" dirty="0" smtClean="0"/>
              <a:t>る手続</a:t>
            </a:r>
            <a:r>
              <a:rPr lang="en-US" altLang="ja-JP" sz="2000" dirty="0" smtClean="0"/>
              <a:t>(</a:t>
            </a:r>
            <a:r>
              <a:rPr lang="ja-JP" altLang="en-US" sz="2000" dirty="0" smtClean="0"/>
              <a:t>国内段階移行</a:t>
            </a:r>
            <a:r>
              <a:rPr lang="en-US" altLang="ja-JP" sz="2000" dirty="0" smtClean="0"/>
              <a:t>)</a:t>
            </a:r>
            <a:r>
              <a:rPr lang="ja-JP" altLang="en-US" sz="2000" dirty="0" smtClean="0"/>
              <a:t>がなされた出</a:t>
            </a:r>
            <a:r>
              <a:rPr lang="ja-JP" altLang="en-US" sz="2000" dirty="0"/>
              <a:t>願に適</a:t>
            </a:r>
            <a:r>
              <a:rPr lang="ja-JP" altLang="en-US" sz="2000" dirty="0" smtClean="0"/>
              <a:t>用</a:t>
            </a:r>
            <a:endParaRPr lang="en-GB" altLang="en-US" sz="2000" dirty="0"/>
          </a:p>
        </p:txBody>
      </p:sp>
    </p:spTree>
    <p:extLst>
      <p:ext uri="{BB962C8B-B14F-4D97-AF65-F5344CB8AC3E}">
        <p14:creationId xmlns:p14="http://schemas.microsoft.com/office/powerpoint/2010/main" val="871753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N_2010_pct background png">
  <a:themeElements>
    <a:clrScheme name="template_englis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emplate_english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template_englis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EN_2010_pct background png</Template>
  <TotalTime>1064</TotalTime>
  <Words>378</Words>
  <Application>Microsoft Office PowerPoint</Application>
  <PresentationFormat>On-screen Show (4:3)</PresentationFormat>
  <Paragraphs>24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EN_2010_pct background png</vt:lpstr>
      <vt:lpstr>PowerPoint Presentation</vt:lpstr>
      <vt:lpstr>PCT 規則改正(1)</vt:lpstr>
      <vt:lpstr>PCT 規則改正(2)</vt:lpstr>
      <vt:lpstr>PCT 規則改正(3)</vt:lpstr>
    </vt:vector>
  </TitlesOfParts>
  <Company>World Intellectual Property Organization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PCT</dc:title>
  <dc:creator>WIPO</dc:creator>
  <cp:lastModifiedBy>RODRIGUEZ Geraldine</cp:lastModifiedBy>
  <cp:revision>208</cp:revision>
  <cp:lastPrinted>2016-02-16T08:14:07Z</cp:lastPrinted>
  <dcterms:created xsi:type="dcterms:W3CDTF">2016-02-02T15:05:33Z</dcterms:created>
  <dcterms:modified xsi:type="dcterms:W3CDTF">2017-02-07T14:53:27Z</dcterms:modified>
</cp:coreProperties>
</file>