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17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35" autoAdjust="0"/>
  </p:normalViewPr>
  <p:slideViewPr>
    <p:cSldViewPr>
      <p:cViewPr varScale="1">
        <p:scale>
          <a:sx n="88" d="100"/>
          <a:sy n="88" d="100"/>
        </p:scale>
        <p:origin x="1334" y="62"/>
      </p:cViewPr>
      <p:guideLst>
        <p:guide orient="horz" pos="1117"/>
        <p:guide orient="horz" pos="102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4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r">
              <a:defRPr sz="1300"/>
            </a:lvl1pPr>
          </a:lstStyle>
          <a:p>
            <a:fld id="{57B706DD-2177-4FB9-B877-4EBB59EF95B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6" tIns="47778" rIns="95556" bIns="477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6" tIns="47778" rIns="95556" bIns="477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r">
              <a:defRPr sz="1300"/>
            </a:lvl1pPr>
          </a:lstStyle>
          <a:p>
            <a:fld id="{E782239D-8D80-4B41-8755-36F56F8F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486737"/>
            <a:ext cx="135165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2019</a:t>
            </a:r>
            <a:r>
              <a:rPr lang="en-US" sz="900" baseline="0" dirty="0" smtClean="0"/>
              <a:t> July Changes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23.09.2019</a:t>
            </a:r>
          </a:p>
          <a:p>
            <a:pPr>
              <a:spcBef>
                <a:spcPts val="0"/>
              </a:spcBef>
              <a:defRPr/>
            </a:pPr>
            <a:endParaRPr lang="en-US" sz="900" dirty="0" smtClean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s-E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  <a:endParaRPr lang="es-E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7938"/>
            <a:ext cx="7600950" cy="2417762"/>
          </a:xfrm>
          <a:noFill/>
        </p:spPr>
        <p:txBody>
          <a:bodyPr/>
          <a:lstStyle/>
          <a:p>
            <a:r>
              <a:rPr lang="en-US" sz="3600" b="1" dirty="0">
                <a:solidFill>
                  <a:srgbClr val="70899B"/>
                </a:solidFill>
              </a:rPr>
              <a:t>Modification du </a:t>
            </a:r>
            <a:r>
              <a:rPr lang="en-US" sz="3600" b="1" dirty="0" err="1">
                <a:solidFill>
                  <a:srgbClr val="70899B"/>
                </a:solidFill>
              </a:rPr>
              <a:t>Règlement</a:t>
            </a:r>
            <a:r>
              <a:rPr lang="en-US" sz="3600" b="1" dirty="0">
                <a:solidFill>
                  <a:srgbClr val="70899B"/>
                </a:solidFill>
              </a:rPr>
              <a:t> </a:t>
            </a:r>
            <a:r>
              <a:rPr lang="en-US" sz="3600" b="1" dirty="0" err="1">
                <a:solidFill>
                  <a:srgbClr val="70899B"/>
                </a:solidFill>
              </a:rPr>
              <a:t>d’exécution</a:t>
            </a:r>
            <a:r>
              <a:rPr lang="en-US" sz="3600" b="1" dirty="0">
                <a:solidFill>
                  <a:srgbClr val="70899B"/>
                </a:solidFill>
              </a:rPr>
              <a:t> du PCT au </a:t>
            </a:r>
            <a:br>
              <a:rPr lang="en-US" sz="3600" b="1" dirty="0">
                <a:solidFill>
                  <a:srgbClr val="70899B"/>
                </a:solidFill>
              </a:rPr>
            </a:br>
            <a:r>
              <a:rPr lang="en-US" sz="3600" b="1" dirty="0">
                <a:solidFill>
                  <a:srgbClr val="70899B"/>
                </a:solidFill>
              </a:rPr>
              <a:t>1</a:t>
            </a:r>
            <a:r>
              <a:rPr lang="en-US" sz="3600" b="1" baseline="30000" dirty="0">
                <a:solidFill>
                  <a:srgbClr val="70899B"/>
                </a:solidFill>
              </a:rPr>
              <a:t>er</a:t>
            </a:r>
            <a:r>
              <a:rPr lang="en-US" sz="3600" b="1" dirty="0">
                <a:solidFill>
                  <a:srgbClr val="70899B"/>
                </a:solidFill>
              </a:rPr>
              <a:t> </a:t>
            </a:r>
            <a:r>
              <a:rPr lang="en-US" sz="3600" b="1" dirty="0" err="1">
                <a:solidFill>
                  <a:srgbClr val="70899B"/>
                </a:solidFill>
              </a:rPr>
              <a:t>juillet</a:t>
            </a:r>
            <a:r>
              <a:rPr lang="en-US" sz="3600" b="1" dirty="0">
                <a:solidFill>
                  <a:srgbClr val="70899B"/>
                </a:solidFill>
              </a:rPr>
              <a:t> 2019</a:t>
            </a:r>
          </a:p>
        </p:txBody>
      </p:sp>
      <p:pic>
        <p:nvPicPr>
          <p:cNvPr id="3075" name="Picture 15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444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70" y="168388"/>
            <a:ext cx="8507288" cy="758848"/>
          </a:xfrm>
        </p:spPr>
        <p:txBody>
          <a:bodyPr/>
          <a:lstStyle/>
          <a:p>
            <a:r>
              <a:rPr lang="fr-CH" dirty="0" smtClean="0"/>
              <a:t>Modifications du règlement d’exécution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910" y="1012233"/>
            <a:ext cx="8142530" cy="5760640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/>
              <a:t>Modification de la </a:t>
            </a:r>
            <a:r>
              <a:rPr lang="en-GB" altLang="en-US" sz="2100" dirty="0" err="1"/>
              <a:t>règle</a:t>
            </a:r>
            <a:r>
              <a:rPr lang="en-GB" altLang="en-US" sz="2100" dirty="0"/>
              <a:t> </a:t>
            </a:r>
            <a:r>
              <a:rPr lang="en-GB" altLang="en-US" sz="2100" dirty="0" smtClean="0"/>
              <a:t>69.1.a</a:t>
            </a:r>
            <a:r>
              <a:rPr lang="en-GB" altLang="en-US" sz="2100" dirty="0"/>
              <a:t>) du </a:t>
            </a:r>
            <a:r>
              <a:rPr lang="en-GB" altLang="en-US" sz="2100" dirty="0" smtClean="0"/>
              <a:t>PCT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 smtClean="0"/>
              <a:t> </a:t>
            </a:r>
            <a:r>
              <a:rPr lang="en-US" altLang="en-US" sz="2100" dirty="0" err="1" smtClean="0"/>
              <a:t>Autorise</a:t>
            </a:r>
            <a:r>
              <a:rPr lang="en-US" altLang="en-US" sz="2100" dirty="0" smtClean="0"/>
              <a:t> </a:t>
            </a:r>
            <a:r>
              <a:rPr lang="en-US" altLang="en-US" sz="2100" dirty="0" err="1"/>
              <a:t>l’IPEA</a:t>
            </a:r>
            <a:r>
              <a:rPr lang="en-US" altLang="en-US" sz="2100" dirty="0"/>
              <a:t> à commencer </a:t>
            </a:r>
            <a:r>
              <a:rPr lang="en-US" altLang="en-US" sz="2100" dirty="0" err="1"/>
              <a:t>l’examen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préliminaire</a:t>
            </a:r>
            <a:r>
              <a:rPr lang="en-US" altLang="en-US" sz="2100" dirty="0"/>
              <a:t>  international </a:t>
            </a:r>
            <a:r>
              <a:rPr lang="en-US" altLang="en-US" sz="2100" dirty="0" err="1"/>
              <a:t>lorsqu’elle</a:t>
            </a:r>
            <a:r>
              <a:rPr lang="en-US" altLang="en-US" sz="2100" dirty="0"/>
              <a:t> </a:t>
            </a:r>
            <a:r>
              <a:rPr lang="en-US" altLang="en-US" sz="2100" dirty="0" smtClean="0"/>
              <a:t>: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altLang="en-US" sz="2100" dirty="0" err="1" smtClean="0"/>
              <a:t>est</a:t>
            </a:r>
            <a:r>
              <a:rPr lang="en-US" altLang="en-US" sz="2100" dirty="0" smtClean="0"/>
              <a:t> </a:t>
            </a:r>
            <a:r>
              <a:rPr lang="en-US" altLang="en-US" sz="2100" dirty="0" err="1"/>
              <a:t>en</a:t>
            </a:r>
            <a:r>
              <a:rPr lang="en-US" altLang="en-US" sz="2100" dirty="0"/>
              <a:t> possession de la </a:t>
            </a:r>
            <a:r>
              <a:rPr lang="en-US" altLang="en-US" sz="2100" dirty="0" err="1" smtClean="0"/>
              <a:t>demande</a:t>
            </a:r>
            <a:r>
              <a:rPr lang="en-US" altLang="en-US" sz="2100" dirty="0" smtClean="0"/>
              <a:t> </a:t>
            </a:r>
            <a:r>
              <a:rPr lang="en-US" altLang="en-US" sz="2100" dirty="0" err="1" smtClean="0"/>
              <a:t>d’examen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préliminaire</a:t>
            </a:r>
            <a:r>
              <a:rPr lang="en-US" altLang="en-US" sz="2100" dirty="0"/>
              <a:t>  </a:t>
            </a:r>
            <a:r>
              <a:rPr lang="en-US" altLang="en-US" sz="2100" dirty="0" smtClean="0"/>
              <a:t>international, </a:t>
            </a:r>
            <a:r>
              <a:rPr lang="en-US" altLang="en-US" sz="2100" dirty="0"/>
              <a:t>des taxes </a:t>
            </a:r>
            <a:r>
              <a:rPr lang="en-US" altLang="en-US" sz="2100" dirty="0" err="1"/>
              <a:t>applicables</a:t>
            </a:r>
            <a:r>
              <a:rPr lang="en-US" altLang="en-US" sz="2100" dirty="0"/>
              <a:t>, du rapport de </a:t>
            </a:r>
            <a:r>
              <a:rPr lang="en-US" altLang="en-US" sz="2100" dirty="0" err="1"/>
              <a:t>recherche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internationale</a:t>
            </a:r>
            <a:r>
              <a:rPr lang="en-US" altLang="en-US" sz="2100" dirty="0"/>
              <a:t> et de </a:t>
            </a:r>
            <a:r>
              <a:rPr lang="en-US" altLang="en-US" sz="2100" dirty="0" err="1"/>
              <a:t>l’opinion</a:t>
            </a:r>
            <a:r>
              <a:rPr lang="en-US" altLang="en-US" sz="2100" dirty="0"/>
              <a:t> </a:t>
            </a:r>
            <a:r>
              <a:rPr lang="en-US" altLang="en-US" sz="2100" dirty="0" err="1" smtClean="0"/>
              <a:t>écrite</a:t>
            </a:r>
            <a:endParaRPr lang="en-US" altLang="en-US" sz="21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altLang="en-US" sz="2100" dirty="0" err="1" smtClean="0"/>
              <a:t>sauf</a:t>
            </a:r>
            <a:r>
              <a:rPr lang="en-US" altLang="en-US" sz="2100" dirty="0" smtClean="0"/>
              <a:t> </a:t>
            </a:r>
            <a:r>
              <a:rPr lang="en-US" altLang="en-US" sz="2100" dirty="0" err="1"/>
              <a:t>si</a:t>
            </a:r>
            <a:r>
              <a:rPr lang="en-US" altLang="en-US" sz="2100" dirty="0"/>
              <a:t> le </a:t>
            </a:r>
            <a:r>
              <a:rPr lang="en-US" altLang="en-US" sz="2100" dirty="0" err="1"/>
              <a:t>déposant</a:t>
            </a:r>
            <a:r>
              <a:rPr lang="en-US" altLang="en-US" sz="2100" dirty="0"/>
              <a:t> </a:t>
            </a:r>
            <a:r>
              <a:rPr lang="en-US" altLang="en-US" sz="2100" dirty="0" smtClean="0"/>
              <a:t>a </a:t>
            </a:r>
            <a:r>
              <a:rPr lang="en-US" altLang="en-US" sz="2100" dirty="0" err="1" smtClean="0"/>
              <a:t>expressément</a:t>
            </a:r>
            <a:r>
              <a:rPr lang="en-US" altLang="en-US" sz="2100" dirty="0" smtClean="0"/>
              <a:t> </a:t>
            </a:r>
            <a:r>
              <a:rPr lang="en-US" altLang="en-US" sz="2100" dirty="0" err="1"/>
              <a:t>demandé</a:t>
            </a:r>
            <a:r>
              <a:rPr lang="en-US" altLang="en-US" sz="2100" dirty="0"/>
              <a:t> à </a:t>
            </a:r>
            <a:r>
              <a:rPr lang="en-US" altLang="en-US" sz="2100" dirty="0" err="1"/>
              <a:t>l’IPEA</a:t>
            </a:r>
            <a:r>
              <a:rPr lang="en-US" altLang="en-US" sz="2100" dirty="0"/>
              <a:t> de </a:t>
            </a:r>
            <a:r>
              <a:rPr lang="en-US" altLang="en-US" sz="2100" dirty="0" err="1"/>
              <a:t>différer</a:t>
            </a:r>
            <a:r>
              <a:rPr lang="en-US" altLang="en-US" sz="2100" dirty="0"/>
              <a:t> le commencement </a:t>
            </a:r>
            <a:r>
              <a:rPr lang="en-US" altLang="en-US" sz="2100" dirty="0" smtClean="0"/>
              <a:t>de </a:t>
            </a:r>
            <a:r>
              <a:rPr lang="en-US" altLang="en-US" sz="2100" dirty="0" err="1" smtClean="0"/>
              <a:t>l’examen</a:t>
            </a:r>
            <a:r>
              <a:rPr lang="en-US" altLang="en-US" sz="2100" dirty="0" smtClean="0"/>
              <a:t> </a:t>
            </a:r>
            <a:r>
              <a:rPr lang="en-US" altLang="en-US" sz="2100" dirty="0" err="1"/>
              <a:t>préliminaire</a:t>
            </a:r>
            <a:r>
              <a:rPr lang="en-US" altLang="en-US" sz="2100" dirty="0"/>
              <a:t>  </a:t>
            </a:r>
            <a:r>
              <a:rPr lang="en-US" altLang="en-US" sz="2100" dirty="0" smtClean="0"/>
              <a:t>international après </a:t>
            </a:r>
            <a:r>
              <a:rPr lang="en-US" altLang="en-US" sz="2100" dirty="0"/>
              <a:t>que le </a:t>
            </a:r>
            <a:r>
              <a:rPr lang="en-US" altLang="en-US" sz="2100" dirty="0" err="1"/>
              <a:t>délai</a:t>
            </a:r>
            <a:r>
              <a:rPr lang="en-US" altLang="en-US" sz="2100" dirty="0"/>
              <a:t> applicable pour </a:t>
            </a:r>
            <a:r>
              <a:rPr lang="en-US" altLang="en-US" sz="2100" dirty="0" err="1"/>
              <a:t>présenter</a:t>
            </a:r>
            <a:r>
              <a:rPr lang="en-US" altLang="en-US" sz="2100" dirty="0"/>
              <a:t> </a:t>
            </a:r>
            <a:r>
              <a:rPr lang="en-US" altLang="en-US" sz="2100" dirty="0" err="1"/>
              <a:t>une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demande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d’examen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préliminaire</a:t>
            </a:r>
            <a:r>
              <a:rPr lang="en-US" altLang="en-US" sz="2100" dirty="0"/>
              <a:t> </a:t>
            </a:r>
            <a:r>
              <a:rPr lang="en-US" altLang="en-US" sz="2100" dirty="0" smtClean="0"/>
              <a:t>international </a:t>
            </a:r>
            <a:r>
              <a:rPr lang="en-US" altLang="en-US" sz="2100" dirty="0" err="1"/>
              <a:t>selon</a:t>
            </a:r>
            <a:r>
              <a:rPr lang="en-US" altLang="en-US" sz="2100" dirty="0"/>
              <a:t> le </a:t>
            </a:r>
            <a:r>
              <a:rPr lang="en-US" altLang="en-US" sz="2100" dirty="0" err="1"/>
              <a:t>Chapitre</a:t>
            </a:r>
            <a:r>
              <a:rPr lang="en-US" altLang="en-US" sz="2100" dirty="0"/>
              <a:t> II a </a:t>
            </a:r>
            <a:r>
              <a:rPr lang="en-US" altLang="en-US" sz="2100" dirty="0" err="1"/>
              <a:t>expiré</a:t>
            </a:r>
            <a:r>
              <a:rPr lang="en-US" altLang="en-US" sz="2100" dirty="0"/>
              <a:t> (</a:t>
            </a:r>
            <a:r>
              <a:rPr lang="en-US" altLang="en-US" sz="2100" dirty="0" err="1"/>
              <a:t>règle</a:t>
            </a:r>
            <a:r>
              <a:rPr lang="en-US" altLang="en-US" sz="2100" dirty="0"/>
              <a:t> 54</a:t>
            </a:r>
            <a:r>
              <a:rPr lang="en-US" altLang="en-US" sz="2100" i="1" dirty="0"/>
              <a:t>bis</a:t>
            </a:r>
            <a:r>
              <a:rPr lang="en-US" altLang="en-US" sz="2100" dirty="0"/>
              <a:t>.1.a)) (au lieu de commencer </a:t>
            </a:r>
            <a:r>
              <a:rPr lang="en-US" altLang="en-US" sz="2100" dirty="0" err="1"/>
              <a:t>l’examen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préliminaire</a:t>
            </a:r>
            <a:r>
              <a:rPr lang="en-US" altLang="en-US" sz="2100"/>
              <a:t> </a:t>
            </a:r>
            <a:r>
              <a:rPr lang="en-US" altLang="en-US" sz="2100" smtClean="0"/>
              <a:t>international </a:t>
            </a:r>
            <a:r>
              <a:rPr lang="en-US" altLang="en-US" sz="2100" dirty="0" err="1"/>
              <a:t>uniquement</a:t>
            </a:r>
            <a:r>
              <a:rPr lang="en-US" altLang="en-US" sz="2100" dirty="0"/>
              <a:t> à </a:t>
            </a:r>
            <a:r>
              <a:rPr lang="en-US" altLang="en-US" sz="2100" dirty="0" err="1"/>
              <a:t>l’expiration</a:t>
            </a:r>
            <a:r>
              <a:rPr lang="en-US" altLang="en-US" sz="2100" dirty="0"/>
              <a:t> de </a:t>
            </a:r>
            <a:r>
              <a:rPr lang="en-US" altLang="en-US" sz="2100" dirty="0" err="1"/>
              <a:t>ce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délai</a:t>
            </a:r>
            <a:r>
              <a:rPr lang="en-US" altLang="en-US" sz="2100" dirty="0" smtClean="0"/>
              <a:t>)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fr-CH" sz="2100" dirty="0" smtClean="0">
                <a:ea typeface="Times New Roman" panose="02020603050405020304" pitchFamily="18" charset="0"/>
              </a:rPr>
              <a:t>Applicable </a:t>
            </a:r>
            <a:r>
              <a:rPr lang="fr-CH" sz="2100" dirty="0">
                <a:ea typeface="Times New Roman" panose="02020603050405020304" pitchFamily="18" charset="0"/>
              </a:rPr>
              <a:t>à toute demande internationale à l’égard de laquelle une demande d’examen préliminaire international est présentée au 1</a:t>
            </a:r>
            <a:r>
              <a:rPr lang="fr-CH" sz="2100" baseline="30000" dirty="0">
                <a:ea typeface="Times New Roman" panose="02020603050405020304" pitchFamily="18" charset="0"/>
              </a:rPr>
              <a:t>er</a:t>
            </a:r>
            <a:r>
              <a:rPr lang="fr-CH" sz="2100" dirty="0">
                <a:ea typeface="Times New Roman" panose="02020603050405020304" pitchFamily="18" charset="0"/>
              </a:rPr>
              <a:t> juillet 2019 ou à une date postérieure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fr-CH" altLang="en-US" sz="2100" dirty="0"/>
          </a:p>
        </p:txBody>
      </p:sp>
    </p:spTree>
    <p:extLst>
      <p:ext uri="{BB962C8B-B14F-4D97-AF65-F5344CB8AC3E}">
        <p14:creationId xmlns:p14="http://schemas.microsoft.com/office/powerpoint/2010/main" val="1881001414"/>
      </p:ext>
    </p:extLst>
  </p:cSld>
  <p:clrMapOvr>
    <a:masterClrMapping/>
  </p:clrMapOvr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1192</TotalTime>
  <Words>131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Microsoft Sans Serif</vt:lpstr>
      <vt:lpstr>Times New Roman</vt:lpstr>
      <vt:lpstr>Wingdings</vt:lpstr>
      <vt:lpstr>FR_2010_pct background png</vt:lpstr>
      <vt:lpstr>PowerPoint Presentation</vt:lpstr>
      <vt:lpstr>Modifications du règlement d’exécution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211</cp:revision>
  <cp:lastPrinted>2019-06-11T10:12:22Z</cp:lastPrinted>
  <dcterms:created xsi:type="dcterms:W3CDTF">2013-11-18T13:35:34Z</dcterms:created>
  <dcterms:modified xsi:type="dcterms:W3CDTF">2019-09-23T13:23:58Z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be9bc176-7ee4-4d87-a2cb-6fbbae802f64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JustificationReason">
    <vt:lpwstr>
    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