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8" r:id="rId2"/>
    <p:sldId id="264" r:id="rId3"/>
    <p:sldId id="284" r:id="rId4"/>
    <p:sldId id="285" r:id="rId5"/>
    <p:sldId id="267" r:id="rId6"/>
    <p:sldId id="286" r:id="rId7"/>
    <p:sldId id="287" r:id="rId8"/>
    <p:sldId id="273" r:id="rId9"/>
  </p:sldIdLst>
  <p:sldSz cx="9144000" cy="6858000" type="screen4x3"/>
  <p:notesSz cx="7086600" cy="102108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81" autoAdjust="0"/>
    <p:restoredTop sz="94635" autoAdjust="0"/>
  </p:normalViewPr>
  <p:slideViewPr>
    <p:cSldViewPr>
      <p:cViewPr>
        <p:scale>
          <a:sx n="70" d="100"/>
          <a:sy n="70" d="100"/>
        </p:scale>
        <p:origin x="-90" y="-72"/>
      </p:cViewPr>
      <p:guideLst>
        <p:guide orient="horz" pos="1117"/>
        <p:guide orient="horz" pos="1026"/>
        <p:guide pos="2880"/>
      </p:guideLst>
    </p:cSldViewPr>
  </p:slideViewPr>
  <p:notesTextViewPr>
    <p:cViewPr>
      <p:scale>
        <a:sx n="1" d="1"/>
        <a:sy n="1" d="1"/>
      </p:scale>
      <p:origin x="0" y="0"/>
    </p:cViewPr>
  </p:notesTextViewPr>
  <p:sorterViewPr>
    <p:cViewPr>
      <p:scale>
        <a:sx n="160" d="100"/>
        <a:sy n="160" d="100"/>
      </p:scale>
      <p:origin x="0" y="1944"/>
    </p:cViewPr>
  </p:sorterViewPr>
  <p:notesViewPr>
    <p:cSldViewPr showGuides="1">
      <p:cViewPr varScale="1">
        <p:scale>
          <a:sx n="77" d="100"/>
          <a:sy n="77" d="100"/>
        </p:scale>
        <p:origin x="-2094" y="-90"/>
      </p:cViewPr>
      <p:guideLst>
        <p:guide orient="horz" pos="3216"/>
        <p:guide pos="22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474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510540"/>
          </a:xfrm>
          <a:prstGeom prst="rect">
            <a:avLst/>
          </a:prstGeom>
        </p:spPr>
        <p:txBody>
          <a:bodyPr vert="horz" lIns="98837" tIns="49419" rIns="98837" bIns="49419" rtlCol="0"/>
          <a:lstStyle>
            <a:lvl1pPr algn="l">
              <a:defRPr sz="1300"/>
            </a:lvl1pPr>
          </a:lstStyle>
          <a:p>
            <a:endParaRPr lang="en-US"/>
          </a:p>
        </p:txBody>
      </p:sp>
      <p:sp>
        <p:nvSpPr>
          <p:cNvPr id="3" name="Date Placeholder 2"/>
          <p:cNvSpPr>
            <a:spLocks noGrp="1"/>
          </p:cNvSpPr>
          <p:nvPr>
            <p:ph type="dt" idx="1"/>
          </p:nvPr>
        </p:nvSpPr>
        <p:spPr>
          <a:xfrm>
            <a:off x="4014100" y="0"/>
            <a:ext cx="3070860" cy="510540"/>
          </a:xfrm>
          <a:prstGeom prst="rect">
            <a:avLst/>
          </a:prstGeom>
        </p:spPr>
        <p:txBody>
          <a:bodyPr vert="horz" lIns="98837" tIns="49419" rIns="98837" bIns="49419" rtlCol="0"/>
          <a:lstStyle>
            <a:lvl1pPr algn="r">
              <a:defRPr sz="1300"/>
            </a:lvl1pPr>
          </a:lstStyle>
          <a:p>
            <a:fld id="{57B706DD-2177-4FB9-B877-4EBB59EF95B4}" type="datetimeFigureOut">
              <a:rPr lang="en-US" smtClean="0"/>
              <a:t>4/22/2016</a:t>
            </a:fld>
            <a:endParaRPr lang="en-US"/>
          </a:p>
        </p:txBody>
      </p:sp>
      <p:sp>
        <p:nvSpPr>
          <p:cNvPr id="4" name="Slide Image Placeholder 3"/>
          <p:cNvSpPr>
            <a:spLocks noGrp="1" noRot="1" noChangeAspect="1"/>
          </p:cNvSpPr>
          <p:nvPr>
            <p:ph type="sldImg" idx="2"/>
          </p:nvPr>
        </p:nvSpPr>
        <p:spPr>
          <a:xfrm>
            <a:off x="990600" y="765175"/>
            <a:ext cx="5105400" cy="3829050"/>
          </a:xfrm>
          <a:prstGeom prst="rect">
            <a:avLst/>
          </a:prstGeom>
          <a:noFill/>
          <a:ln w="12700">
            <a:solidFill>
              <a:prstClr val="black"/>
            </a:solidFill>
          </a:ln>
        </p:spPr>
        <p:txBody>
          <a:bodyPr vert="horz" lIns="98837" tIns="49419" rIns="98837" bIns="49419" rtlCol="0" anchor="ctr"/>
          <a:lstStyle/>
          <a:p>
            <a:endParaRPr lang="en-US"/>
          </a:p>
        </p:txBody>
      </p:sp>
      <p:sp>
        <p:nvSpPr>
          <p:cNvPr id="5" name="Notes Placeholder 4"/>
          <p:cNvSpPr>
            <a:spLocks noGrp="1"/>
          </p:cNvSpPr>
          <p:nvPr>
            <p:ph type="body" sz="quarter" idx="3"/>
          </p:nvPr>
        </p:nvSpPr>
        <p:spPr>
          <a:xfrm>
            <a:off x="708660" y="4850130"/>
            <a:ext cx="5669280" cy="4594860"/>
          </a:xfrm>
          <a:prstGeom prst="rect">
            <a:avLst/>
          </a:prstGeom>
        </p:spPr>
        <p:txBody>
          <a:bodyPr vert="horz" lIns="98837" tIns="49419" rIns="98837" bIns="4941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698488"/>
            <a:ext cx="3070860" cy="510540"/>
          </a:xfrm>
          <a:prstGeom prst="rect">
            <a:avLst/>
          </a:prstGeom>
        </p:spPr>
        <p:txBody>
          <a:bodyPr vert="horz" lIns="98837" tIns="49419" rIns="98837" bIns="49419" rtlCol="0" anchor="b"/>
          <a:lstStyle>
            <a:lvl1pPr algn="l">
              <a:defRPr sz="1300"/>
            </a:lvl1pPr>
          </a:lstStyle>
          <a:p>
            <a:endParaRPr lang="en-US"/>
          </a:p>
        </p:txBody>
      </p:sp>
      <p:sp>
        <p:nvSpPr>
          <p:cNvPr id="7" name="Slide Number Placeholder 6"/>
          <p:cNvSpPr>
            <a:spLocks noGrp="1"/>
          </p:cNvSpPr>
          <p:nvPr>
            <p:ph type="sldNum" sz="quarter" idx="5"/>
          </p:nvPr>
        </p:nvSpPr>
        <p:spPr>
          <a:xfrm>
            <a:off x="4014100" y="9698488"/>
            <a:ext cx="3070860" cy="510540"/>
          </a:xfrm>
          <a:prstGeom prst="rect">
            <a:avLst/>
          </a:prstGeom>
        </p:spPr>
        <p:txBody>
          <a:bodyPr vert="horz" lIns="98837" tIns="49419" rIns="98837" bIns="49419" rtlCol="0" anchor="b"/>
          <a:lstStyle>
            <a:lvl1pPr algn="r">
              <a:defRPr sz="1300"/>
            </a:lvl1pPr>
          </a:lstStyle>
          <a:p>
            <a:fld id="{E782239D-8D80-4B41-8755-36F56F8FD4F4}" type="slidenum">
              <a:rPr lang="en-US" smtClean="0"/>
              <a:t>‹#›</a:t>
            </a:fld>
            <a:endParaRPr lang="en-US"/>
          </a:p>
        </p:txBody>
      </p:sp>
    </p:spTree>
    <p:extLst>
      <p:ext uri="{BB962C8B-B14F-4D97-AF65-F5344CB8AC3E}">
        <p14:creationId xmlns:p14="http://schemas.microsoft.com/office/powerpoint/2010/main" val="1753720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990600" y="765175"/>
            <a:ext cx="5105400" cy="3829050"/>
          </a:xfrm>
          <a:ln/>
        </p:spPr>
      </p:sp>
      <p:sp>
        <p:nvSpPr>
          <p:cNvPr id="14339"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lang="en-US" sz="2800" noProof="0" dirty="0" smtClean="0">
                <a:solidFill>
                  <a:srgbClr val="70899B"/>
                </a:solidFill>
                <a:latin typeface="+mj-lt"/>
                <a:ea typeface="+mj-ea"/>
                <a:cs typeface="+mj-cs"/>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4" name="Text Box 7"/>
          <p:cNvSpPr txBox="1">
            <a:spLocks noChangeArrowheads="1"/>
          </p:cNvSpPr>
          <p:nvPr userDrawn="1"/>
        </p:nvSpPr>
        <p:spPr bwMode="auto">
          <a:xfrm>
            <a:off x="5684838" y="1816100"/>
            <a:ext cx="201295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rtl="0" fontAlgn="base">
              <a:lnSpc>
                <a:spcPct val="85000"/>
              </a:lnSpc>
              <a:spcBef>
                <a:spcPct val="0"/>
              </a:spcBef>
              <a:spcAft>
                <a:spcPct val="0"/>
              </a:spcAft>
            </a:pPr>
            <a:r>
              <a:rPr lang="fr-FR" sz="1200" b="1" kern="1200" dirty="0">
                <a:solidFill>
                  <a:srgbClr val="9D0A2B"/>
                </a:solidFill>
                <a:latin typeface="Arial" charset="0"/>
                <a:ea typeface="+mn-ea"/>
                <a:cs typeface="Arial" charset="0"/>
              </a:rPr>
              <a:t>Le système international </a:t>
            </a:r>
          </a:p>
          <a:p>
            <a:pPr algn="l" rtl="0" fontAlgn="base">
              <a:lnSpc>
                <a:spcPct val="85000"/>
              </a:lnSpc>
              <a:spcBef>
                <a:spcPct val="0"/>
              </a:spcBef>
              <a:spcAft>
                <a:spcPct val="0"/>
              </a:spcAft>
            </a:pPr>
            <a:r>
              <a:rPr lang="fr-FR" sz="1200" b="1" kern="1200" dirty="0">
                <a:solidFill>
                  <a:srgbClr val="9D0A2B"/>
                </a:solidFill>
                <a:latin typeface="Arial" charset="0"/>
                <a:ea typeface="+mn-ea"/>
                <a:cs typeface="Arial" charset="0"/>
              </a:rPr>
              <a:t>des brevets</a:t>
            </a: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64088" y="1544759"/>
            <a:ext cx="1005492" cy="292296"/>
          </a:xfrm>
          <a:prstGeom prst="rect">
            <a:avLst/>
          </a:prstGeom>
        </p:spPr>
      </p:pic>
    </p:spTree>
    <p:extLst>
      <p:ext uri="{BB962C8B-B14F-4D97-AF65-F5344CB8AC3E}">
        <p14:creationId xmlns:p14="http://schemas.microsoft.com/office/powerpoint/2010/main" val="13639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F0C87F44-F69E-422C-8535-CD3109F0F54E}" type="slidenum">
              <a:rPr lang="en-US"/>
              <a:pPr>
                <a:defRPr/>
              </a:pPr>
              <a:t>‹#›</a:t>
            </a:fld>
            <a:endParaRPr lang="en-US"/>
          </a:p>
        </p:txBody>
      </p:sp>
    </p:spTree>
    <p:extLst>
      <p:ext uri="{BB962C8B-B14F-4D97-AF65-F5344CB8AC3E}">
        <p14:creationId xmlns:p14="http://schemas.microsoft.com/office/powerpoint/2010/main" val="3788905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645FCB04-ABC5-4034-8FA5-EB80B4F8071E}" type="slidenum">
              <a:rPr lang="en-US"/>
              <a:pPr>
                <a:defRPr/>
              </a:pPr>
              <a:t>‹#›</a:t>
            </a:fld>
            <a:endParaRPr lang="en-US"/>
          </a:p>
        </p:txBody>
      </p:sp>
    </p:spTree>
    <p:extLst>
      <p:ext uri="{BB962C8B-B14F-4D97-AF65-F5344CB8AC3E}">
        <p14:creationId xmlns:p14="http://schemas.microsoft.com/office/powerpoint/2010/main" val="3275142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5" name="Text Box 7"/>
          <p:cNvSpPr txBox="1">
            <a:spLocks noChangeArrowheads="1"/>
          </p:cNvSpPr>
          <p:nvPr userDrawn="1"/>
        </p:nvSpPr>
        <p:spPr bwMode="auto">
          <a:xfrm>
            <a:off x="7614000" y="6202800"/>
            <a:ext cx="1422184" cy="301621"/>
          </a:xfrm>
          <a:prstGeom prst="rect">
            <a:avLst/>
          </a:prstGeom>
          <a:solidFill>
            <a:schemeClr val="bg1"/>
          </a:solidFill>
          <a:ln>
            <a:noFill/>
          </a:ln>
          <a:effectLst/>
        </p:spPr>
        <p:txBody>
          <a:bodyPr wrap="none">
            <a:spAutoFit/>
          </a:bodyPr>
          <a:lstStyle/>
          <a:p>
            <a:pPr algn="l" rtl="0" fontAlgn="base">
              <a:lnSpc>
                <a:spcPct val="85000"/>
              </a:lnSpc>
              <a:spcBef>
                <a:spcPct val="0"/>
              </a:spcBef>
              <a:spcAft>
                <a:spcPct val="0"/>
              </a:spcAft>
            </a:pPr>
            <a:r>
              <a:rPr lang="fr-FR" sz="800" b="1" kern="1200" dirty="0">
                <a:solidFill>
                  <a:srgbClr val="9D0A2B"/>
                </a:solidFill>
                <a:latin typeface="Arial" charset="0"/>
                <a:ea typeface="+mn-ea"/>
                <a:cs typeface="Arial" charset="0"/>
              </a:rPr>
              <a:t>Le système international </a:t>
            </a:r>
          </a:p>
          <a:p>
            <a:pPr algn="l" rtl="0" fontAlgn="base">
              <a:lnSpc>
                <a:spcPct val="85000"/>
              </a:lnSpc>
              <a:spcBef>
                <a:spcPct val="0"/>
              </a:spcBef>
              <a:spcAft>
                <a:spcPct val="0"/>
              </a:spcAft>
            </a:pPr>
            <a:r>
              <a:rPr lang="fr-FR" sz="800" b="1" kern="1200" dirty="0">
                <a:solidFill>
                  <a:srgbClr val="9D0A2B"/>
                </a:solidFill>
                <a:latin typeface="Arial" charset="0"/>
                <a:ea typeface="+mn-ea"/>
                <a:cs typeface="Arial" charset="0"/>
              </a:rPr>
              <a:t>des brevets</a:t>
            </a:r>
          </a:p>
        </p:txBody>
      </p:sp>
      <p:sp>
        <p:nvSpPr>
          <p:cNvPr id="7" name="Title 1"/>
          <p:cNvSpPr>
            <a:spLocks noGrp="1"/>
          </p:cNvSpPr>
          <p:nvPr>
            <p:ph type="title"/>
          </p:nvPr>
        </p:nvSpPr>
        <p:spPr>
          <a:xfrm>
            <a:off x="457200" y="274638"/>
            <a:ext cx="8229600" cy="1143000"/>
          </a:xfrm>
        </p:spPr>
        <p:txBody>
          <a:bodyPr/>
          <a:lstStyle>
            <a:lvl1pPr>
              <a:defRPr>
                <a:solidFill>
                  <a:srgbClr val="70899B"/>
                </a:solidFill>
              </a:defRPr>
            </a:lvl1pPr>
          </a:lstStyle>
          <a:p>
            <a:r>
              <a:rPr lang="en-US" smtClean="0"/>
              <a:t>Click to edit Master title style</a:t>
            </a:r>
            <a:endParaRPr lang="fr-CH" dirty="0"/>
          </a:p>
        </p:txBody>
      </p:sp>
      <p:sp>
        <p:nvSpPr>
          <p:cNvPr id="8" name="Content Placeholder 2"/>
          <p:cNvSpPr>
            <a:spLocks noGrp="1"/>
          </p:cNvSpPr>
          <p:nvPr>
            <p:ph idx="1"/>
          </p:nvPr>
        </p:nvSpPr>
        <p:spPr>
          <a:xfrm>
            <a:off x="457200" y="1773238"/>
            <a:ext cx="8229600" cy="4352925"/>
          </a:xfrm>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9" name="TextBox 8"/>
          <p:cNvSpPr txBox="1"/>
          <p:nvPr userDrawn="1"/>
        </p:nvSpPr>
        <p:spPr>
          <a:xfrm>
            <a:off x="0" y="6473089"/>
            <a:ext cx="1547664" cy="369332"/>
          </a:xfrm>
          <a:prstGeom prst="rect">
            <a:avLst/>
          </a:prstGeom>
          <a:noFill/>
        </p:spPr>
        <p:txBody>
          <a:bodyPr wrap="square" rtlCol="0">
            <a:spAutoFit/>
          </a:bodyPr>
          <a:lstStyle/>
          <a:p>
            <a:pPr>
              <a:spcBef>
                <a:spcPts val="0"/>
              </a:spcBef>
              <a:defRPr/>
            </a:pPr>
            <a:r>
              <a:rPr lang="en-US" sz="900" dirty="0" smtClean="0"/>
              <a:t>2016 July 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30.03.2016</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pic>
        <p:nvPicPr>
          <p:cNvPr id="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07178" y="6062761"/>
            <a:ext cx="609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182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B78EC082-E2BA-4736-9396-74A260CE7D00}" type="slidenum">
              <a:rPr lang="en-US"/>
              <a:pPr>
                <a:defRPr/>
              </a:pPr>
              <a:t>‹#›</a:t>
            </a:fld>
            <a:endParaRPr lang="en-US"/>
          </a:p>
        </p:txBody>
      </p:sp>
    </p:spTree>
    <p:extLst>
      <p:ext uri="{BB962C8B-B14F-4D97-AF65-F5344CB8AC3E}">
        <p14:creationId xmlns:p14="http://schemas.microsoft.com/office/powerpoint/2010/main" val="2034675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4543CD20-1BCC-4C9D-BFDB-3521026AB6C4}" type="slidenum">
              <a:rPr lang="en-US"/>
              <a:pPr>
                <a:defRPr/>
              </a:pPr>
              <a:t>‹#›</a:t>
            </a:fld>
            <a:endParaRPr lang="en-US"/>
          </a:p>
        </p:txBody>
      </p:sp>
    </p:spTree>
    <p:extLst>
      <p:ext uri="{BB962C8B-B14F-4D97-AF65-F5344CB8AC3E}">
        <p14:creationId xmlns:p14="http://schemas.microsoft.com/office/powerpoint/2010/main" val="577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C2D4093F-107C-45E0-A025-65FCB919FCDE}" type="slidenum">
              <a:rPr lang="en-US"/>
              <a:pPr>
                <a:defRPr/>
              </a:pPr>
              <a:t>‹#›</a:t>
            </a:fld>
            <a:endParaRPr lang="en-US"/>
          </a:p>
        </p:txBody>
      </p:sp>
    </p:spTree>
    <p:extLst>
      <p:ext uri="{BB962C8B-B14F-4D97-AF65-F5344CB8AC3E}">
        <p14:creationId xmlns:p14="http://schemas.microsoft.com/office/powerpoint/2010/main" val="128162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D82C7A2C-614A-4DC6-845D-C9FD0CFDC60A}" type="slidenum">
              <a:rPr lang="en-US"/>
              <a:pPr>
                <a:defRPr/>
              </a:pPr>
              <a:t>‹#›</a:t>
            </a:fld>
            <a:endParaRPr lang="en-US"/>
          </a:p>
        </p:txBody>
      </p:sp>
    </p:spTree>
    <p:extLst>
      <p:ext uri="{BB962C8B-B14F-4D97-AF65-F5344CB8AC3E}">
        <p14:creationId xmlns:p14="http://schemas.microsoft.com/office/powerpoint/2010/main" val="402571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E15D710-EA32-43EF-9CFD-E65166C7F2A3}" type="slidenum">
              <a:rPr lang="en-US"/>
              <a:pPr>
                <a:defRPr/>
              </a:pPr>
              <a:t>‹#›</a:t>
            </a:fld>
            <a:endParaRPr lang="en-US"/>
          </a:p>
        </p:txBody>
      </p:sp>
    </p:spTree>
    <p:extLst>
      <p:ext uri="{BB962C8B-B14F-4D97-AF65-F5344CB8AC3E}">
        <p14:creationId xmlns:p14="http://schemas.microsoft.com/office/powerpoint/2010/main" val="171814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C88C303-52BA-4743-9C41-48C2380AC69E}" type="slidenum">
              <a:rPr lang="en-US"/>
              <a:pPr>
                <a:defRPr/>
              </a:pPr>
              <a:t>‹#›</a:t>
            </a:fld>
            <a:endParaRPr lang="en-US"/>
          </a:p>
        </p:txBody>
      </p:sp>
    </p:spTree>
    <p:extLst>
      <p:ext uri="{BB962C8B-B14F-4D97-AF65-F5344CB8AC3E}">
        <p14:creationId xmlns:p14="http://schemas.microsoft.com/office/powerpoint/2010/main" val="999853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B9CB6FA-28E1-4D11-A496-3128317E231B}" type="slidenum">
              <a:rPr lang="en-US"/>
              <a:pPr>
                <a:defRPr/>
              </a:pPr>
              <a:t>‹#›</a:t>
            </a:fld>
            <a:endParaRPr lang="en-US"/>
          </a:p>
        </p:txBody>
      </p:sp>
    </p:spTree>
    <p:extLst>
      <p:ext uri="{BB962C8B-B14F-4D97-AF65-F5344CB8AC3E}">
        <p14:creationId xmlns:p14="http://schemas.microsoft.com/office/powerpoint/2010/main" val="1975604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1AD355A0-319A-494F-80BC-8EAD4028FC9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2"/>
          <p:cNvSpPr>
            <a:spLocks noGrp="1" noChangeArrowheads="1"/>
          </p:cNvSpPr>
          <p:nvPr>
            <p:ph type="subTitle" idx="1"/>
          </p:nvPr>
        </p:nvSpPr>
        <p:spPr>
          <a:xfrm>
            <a:off x="1219200" y="3817938"/>
            <a:ext cx="7600950" cy="2417762"/>
          </a:xfrm>
          <a:noFill/>
        </p:spPr>
        <p:txBody>
          <a:bodyPr/>
          <a:lstStyle/>
          <a:p>
            <a:pPr eaLnBrk="1" hangingPunct="1">
              <a:tabLst>
                <a:tab pos="268288" algn="l"/>
              </a:tabLst>
            </a:pPr>
            <a:r>
              <a:rPr lang="fr-FR" altLang="en-US" sz="3600" b="1" dirty="0" smtClean="0">
                <a:solidFill>
                  <a:srgbClr val="70869B"/>
                </a:solidFill>
              </a:rPr>
              <a:t>Modifications du Règlement d’exécution du PCT </a:t>
            </a:r>
          </a:p>
          <a:p>
            <a:pPr eaLnBrk="1" hangingPunct="1">
              <a:tabLst>
                <a:tab pos="268288" algn="l"/>
              </a:tabLst>
            </a:pPr>
            <a:r>
              <a:rPr lang="fr-FR" altLang="en-US" sz="3600" b="1" dirty="0" smtClean="0">
                <a:solidFill>
                  <a:srgbClr val="70869B"/>
                </a:solidFill>
              </a:rPr>
              <a:t>au 1</a:t>
            </a:r>
            <a:r>
              <a:rPr lang="fr-FR" altLang="en-US" sz="3600" b="1" baseline="30000" dirty="0" smtClean="0">
                <a:solidFill>
                  <a:srgbClr val="70869B"/>
                </a:solidFill>
              </a:rPr>
              <a:t>er</a:t>
            </a:r>
            <a:r>
              <a:rPr lang="fr-FR" altLang="en-US" sz="3600" b="1" dirty="0" smtClean="0">
                <a:solidFill>
                  <a:srgbClr val="70869B"/>
                </a:solidFill>
              </a:rPr>
              <a:t> juillet 2016</a:t>
            </a:r>
          </a:p>
        </p:txBody>
      </p:sp>
      <p:pic>
        <p:nvPicPr>
          <p:cNvPr id="3075" name="Picture 15" descr="Puce-3_p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813" y="3444875"/>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142945"/>
            <a:ext cx="8568952" cy="837784"/>
          </a:xfrm>
        </p:spPr>
        <p:txBody>
          <a:bodyPr/>
          <a:lstStyle/>
          <a:p>
            <a:r>
              <a:rPr lang="fr-CH" sz="3400" dirty="0"/>
              <a:t>Modifications </a:t>
            </a:r>
            <a:r>
              <a:rPr lang="fr-CH" sz="3400" dirty="0" smtClean="0"/>
              <a:t>du règlement d’exécution (1</a:t>
            </a:r>
            <a:r>
              <a:rPr lang="fr-CH" sz="3400" dirty="0"/>
              <a:t>)</a:t>
            </a:r>
            <a:endParaRPr lang="en-US" altLang="en-US" sz="3400" dirty="0" smtClean="0"/>
          </a:p>
        </p:txBody>
      </p:sp>
      <p:sp>
        <p:nvSpPr>
          <p:cNvPr id="4099" name="Rectangle 3"/>
          <p:cNvSpPr>
            <a:spLocks noGrp="1" noChangeArrowheads="1"/>
          </p:cNvSpPr>
          <p:nvPr>
            <p:ph type="body" idx="1"/>
          </p:nvPr>
        </p:nvSpPr>
        <p:spPr>
          <a:xfrm>
            <a:off x="468685" y="1052736"/>
            <a:ext cx="8567811" cy="5544616"/>
          </a:xfrm>
        </p:spPr>
        <p:txBody>
          <a:bodyPr/>
          <a:lstStyle/>
          <a:p>
            <a:pPr lvl="0">
              <a:spcBef>
                <a:spcPts val="400"/>
              </a:spcBef>
              <a:spcAft>
                <a:spcPts val="400"/>
              </a:spcAft>
            </a:pPr>
            <a:r>
              <a:rPr lang="fr-CH" sz="2100" dirty="0" smtClean="0"/>
              <a:t>Modifications des règles 48 et 94</a:t>
            </a:r>
            <a:r>
              <a:rPr lang="fr-CH" sz="2100" dirty="0"/>
              <a:t> </a:t>
            </a:r>
            <a:r>
              <a:rPr lang="fr-CH" sz="2100" dirty="0" smtClean="0"/>
              <a:t>du PCT</a:t>
            </a:r>
            <a:endParaRPr lang="en-US" sz="2100" dirty="0"/>
          </a:p>
          <a:p>
            <a:pPr lvl="1">
              <a:spcBef>
                <a:spcPts val="400"/>
              </a:spcBef>
              <a:spcAft>
                <a:spcPts val="400"/>
              </a:spcAft>
            </a:pPr>
            <a:r>
              <a:rPr lang="fr-CH" sz="2100" dirty="0" smtClean="0"/>
              <a:t>Exclusion de certains renseignements de la publication        (règle 48) et de la mise à disposition du public (règle 94)</a:t>
            </a:r>
          </a:p>
          <a:p>
            <a:pPr lvl="1">
              <a:spcBef>
                <a:spcPts val="400"/>
              </a:spcBef>
              <a:spcAft>
                <a:spcPts val="400"/>
              </a:spcAft>
            </a:pPr>
            <a:r>
              <a:rPr lang="fr-CH" sz="2100" dirty="0" smtClean="0"/>
              <a:t>Uniquement sur demande d’exclusion </a:t>
            </a:r>
            <a:r>
              <a:rPr lang="fr-CH" sz="2100" dirty="0"/>
              <a:t>motivée de la part du déposant </a:t>
            </a:r>
            <a:r>
              <a:rPr lang="fr-CH" sz="2100" dirty="0" smtClean="0"/>
              <a:t>adressée au Bureau international</a:t>
            </a:r>
          </a:p>
          <a:p>
            <a:pPr lvl="1">
              <a:spcBef>
                <a:spcPts val="400"/>
              </a:spcBef>
              <a:spcAft>
                <a:spcPts val="400"/>
              </a:spcAft>
            </a:pPr>
            <a:r>
              <a:rPr lang="fr-CH" sz="2100" dirty="0" smtClean="0"/>
              <a:t>Les renseignements concernés doivent être exclus de la publication ou de l’accès au public :</a:t>
            </a:r>
            <a:endParaRPr lang="en-US" sz="2100" dirty="0" smtClean="0"/>
          </a:p>
          <a:p>
            <a:pPr lvl="2">
              <a:spcBef>
                <a:spcPts val="400"/>
              </a:spcBef>
              <a:spcAft>
                <a:spcPts val="400"/>
              </a:spcAft>
            </a:pPr>
            <a:r>
              <a:rPr lang="fr-CH" sz="2100" dirty="0" smtClean="0"/>
              <a:t>s’ils ne présentent </a:t>
            </a:r>
            <a:r>
              <a:rPr lang="fr-CH" sz="2100" dirty="0"/>
              <a:t>manifestement aucun intérêt quant à l’information du public sur la demande </a:t>
            </a:r>
            <a:r>
              <a:rPr lang="fr-CH" sz="2100" dirty="0" smtClean="0"/>
              <a:t>internationale concernée</a:t>
            </a:r>
            <a:endParaRPr lang="en-US" sz="2100" dirty="0"/>
          </a:p>
          <a:p>
            <a:pPr lvl="2">
              <a:spcBef>
                <a:spcPts val="400"/>
              </a:spcBef>
              <a:spcAft>
                <a:spcPts val="400"/>
              </a:spcAft>
            </a:pPr>
            <a:r>
              <a:rPr lang="fr-CH" sz="2100" dirty="0"/>
              <a:t>s</a:t>
            </a:r>
            <a:r>
              <a:rPr lang="fr-CH" sz="2100" dirty="0" smtClean="0"/>
              <a:t>i la </a:t>
            </a:r>
            <a:r>
              <a:rPr lang="fr-CH" sz="2100" dirty="0"/>
              <a:t>publication de </a:t>
            </a:r>
            <a:r>
              <a:rPr lang="fr-CH" sz="2100" dirty="0" smtClean="0"/>
              <a:t>ces renseignements ou leur mise à la disposition du public porterait </a:t>
            </a:r>
            <a:r>
              <a:rPr lang="fr-CH" sz="2100" dirty="0"/>
              <a:t>clairement atteinte aux intérêts </a:t>
            </a:r>
            <a:r>
              <a:rPr lang="fr-CH" sz="2100" dirty="0" smtClean="0"/>
              <a:t>personnels </a:t>
            </a:r>
            <a:r>
              <a:rPr lang="fr-CH" sz="2100" dirty="0"/>
              <a:t>ou économiques légitimes de toute </a:t>
            </a:r>
            <a:r>
              <a:rPr lang="fr-CH" sz="2100" dirty="0" smtClean="0"/>
              <a:t>personne, </a:t>
            </a:r>
            <a:r>
              <a:rPr lang="fr-CH" sz="2100" dirty="0"/>
              <a:t>et</a:t>
            </a:r>
            <a:endParaRPr lang="en-US" sz="2100" dirty="0"/>
          </a:p>
          <a:p>
            <a:pPr lvl="2">
              <a:spcBef>
                <a:spcPts val="400"/>
              </a:spcBef>
              <a:spcAft>
                <a:spcPts val="400"/>
              </a:spcAft>
            </a:pPr>
            <a:r>
              <a:rPr lang="fr-CH" sz="2100" dirty="0" smtClean="0"/>
              <a:t>pour </a:t>
            </a:r>
            <a:r>
              <a:rPr lang="fr-CH" sz="2100" dirty="0"/>
              <a:t>autant que ne prévale pas l’intérêt du public à avoir accès à </a:t>
            </a:r>
            <a:r>
              <a:rPr lang="fr-CH" sz="2100" dirty="0" smtClean="0"/>
              <a:t>ces renseignements</a:t>
            </a:r>
            <a:endParaRPr lang="fr-CH" altLang="en-US" sz="2100" dirty="0" smtClean="0"/>
          </a:p>
        </p:txBody>
      </p:sp>
    </p:spTree>
    <p:extLst>
      <p:ext uri="{BB962C8B-B14F-4D97-AF65-F5344CB8AC3E}">
        <p14:creationId xmlns:p14="http://schemas.microsoft.com/office/powerpoint/2010/main" val="171398604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44624"/>
            <a:ext cx="8568952" cy="765775"/>
          </a:xfrm>
        </p:spPr>
        <p:txBody>
          <a:bodyPr/>
          <a:lstStyle/>
          <a:p>
            <a:r>
              <a:rPr lang="fr-CH" sz="3400" dirty="0"/>
              <a:t>Modifications </a:t>
            </a:r>
            <a:r>
              <a:rPr lang="fr-CH" sz="3400" dirty="0" smtClean="0"/>
              <a:t>du règlement d’exécution (2)</a:t>
            </a:r>
            <a:endParaRPr lang="en-US" altLang="en-US" sz="3400" dirty="0" smtClean="0"/>
          </a:p>
        </p:txBody>
      </p:sp>
      <p:sp>
        <p:nvSpPr>
          <p:cNvPr id="4099" name="Rectangle 3"/>
          <p:cNvSpPr>
            <a:spLocks noGrp="1" noChangeArrowheads="1"/>
          </p:cNvSpPr>
          <p:nvPr>
            <p:ph type="body" idx="1"/>
          </p:nvPr>
        </p:nvSpPr>
        <p:spPr>
          <a:xfrm>
            <a:off x="468685" y="836712"/>
            <a:ext cx="8567811" cy="5760640"/>
          </a:xfrm>
        </p:spPr>
        <p:txBody>
          <a:bodyPr/>
          <a:lstStyle/>
          <a:p>
            <a:pPr lvl="0">
              <a:spcBef>
                <a:spcPts val="400"/>
              </a:spcBef>
              <a:spcAft>
                <a:spcPts val="400"/>
              </a:spcAft>
            </a:pPr>
            <a:r>
              <a:rPr lang="fr-CH" sz="2100" dirty="0" smtClean="0"/>
              <a:t>Modifications des règles 48 et 94</a:t>
            </a:r>
            <a:r>
              <a:rPr lang="fr-CH" sz="2100" dirty="0"/>
              <a:t> </a:t>
            </a:r>
            <a:r>
              <a:rPr lang="fr-CH" sz="2100" dirty="0" smtClean="0"/>
              <a:t>du PCT (</a:t>
            </a:r>
            <a:r>
              <a:rPr lang="fr-CH" sz="2100" i="1" dirty="0" smtClean="0"/>
              <a:t>suite</a:t>
            </a:r>
            <a:r>
              <a:rPr lang="fr-CH" sz="2100" dirty="0" smtClean="0"/>
              <a:t>)</a:t>
            </a:r>
            <a:endParaRPr lang="en-US" sz="2100" dirty="0"/>
          </a:p>
          <a:p>
            <a:pPr lvl="1">
              <a:spcBef>
                <a:spcPts val="400"/>
              </a:spcBef>
              <a:spcAft>
                <a:spcPts val="400"/>
              </a:spcAft>
            </a:pPr>
            <a:r>
              <a:rPr lang="fr-CH" sz="2100" dirty="0"/>
              <a:t>Délai pour remettre la demande d’exclusion en vertu de la règle 48 </a:t>
            </a:r>
            <a:r>
              <a:rPr lang="fr-CH" sz="2100" dirty="0" smtClean="0"/>
              <a:t>:</a:t>
            </a:r>
          </a:p>
          <a:p>
            <a:pPr lvl="2">
              <a:spcBef>
                <a:spcPts val="400"/>
              </a:spcBef>
              <a:spcAft>
                <a:spcPts val="400"/>
              </a:spcAft>
            </a:pPr>
            <a:r>
              <a:rPr lang="fr-CH" sz="2100" dirty="0" smtClean="0"/>
              <a:t>l’achèvement </a:t>
            </a:r>
            <a:r>
              <a:rPr lang="fr-CH" sz="2100" dirty="0"/>
              <a:t>de la préparation technique pour la publication internationale (15 jours avant la date de publication effective, dans la plupart des cas)</a:t>
            </a:r>
            <a:endParaRPr lang="fr-CH" altLang="en-US" sz="2100" dirty="0"/>
          </a:p>
          <a:p>
            <a:pPr lvl="1">
              <a:spcBef>
                <a:spcPts val="400"/>
              </a:spcBef>
              <a:spcAft>
                <a:spcPts val="400"/>
              </a:spcAft>
            </a:pPr>
            <a:r>
              <a:rPr lang="fr-CH" sz="2100" dirty="0" smtClean="0"/>
              <a:t>Délai pour remettre la demande d’exclusion en vertu de la    règle 94:</a:t>
            </a:r>
          </a:p>
          <a:p>
            <a:pPr lvl="2">
              <a:spcBef>
                <a:spcPts val="400"/>
              </a:spcBef>
              <a:spcAft>
                <a:spcPts val="400"/>
              </a:spcAft>
            </a:pPr>
            <a:r>
              <a:rPr lang="fr-CH" sz="2100" dirty="0" smtClean="0"/>
              <a:t>À tout moment</a:t>
            </a:r>
          </a:p>
          <a:p>
            <a:pPr lvl="1">
              <a:spcBef>
                <a:spcPts val="600"/>
              </a:spcBef>
              <a:spcAft>
                <a:spcPts val="600"/>
              </a:spcAft>
            </a:pPr>
            <a:r>
              <a:rPr lang="fr-CH" sz="2100" dirty="0"/>
              <a:t>L’office récepteur, l’administration chargée de la recherche internationale, l’administration indiquée pour la recherche supplémentaire ou le Bureau international peut attirer l’attention du déposant sur certains renseignements que cet office, cette administration ou ce Bureau juge comme </a:t>
            </a:r>
            <a:r>
              <a:rPr lang="fr-CH" sz="2100" dirty="0" smtClean="0"/>
              <a:t>éligibles à l’exclusion </a:t>
            </a:r>
            <a:r>
              <a:rPr lang="fr-CH" sz="2100" dirty="0"/>
              <a:t>et suggérer au déposant de présenter une demande d’exclusion </a:t>
            </a:r>
            <a:r>
              <a:rPr lang="fr-CH" sz="2100" dirty="0" smtClean="0"/>
              <a:t>                en vertu de la règle 48 les </a:t>
            </a:r>
            <a:r>
              <a:rPr lang="fr-CH" sz="2100" dirty="0"/>
              <a:t>concernant </a:t>
            </a:r>
            <a:r>
              <a:rPr lang="fr-CH" sz="2100" dirty="0" smtClean="0"/>
              <a:t> </a:t>
            </a:r>
            <a:endParaRPr lang="en-US" sz="2100" dirty="0"/>
          </a:p>
        </p:txBody>
      </p:sp>
    </p:spTree>
    <p:extLst>
      <p:ext uri="{BB962C8B-B14F-4D97-AF65-F5344CB8AC3E}">
        <p14:creationId xmlns:p14="http://schemas.microsoft.com/office/powerpoint/2010/main" val="64414268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44624"/>
            <a:ext cx="8568952" cy="837784"/>
          </a:xfrm>
        </p:spPr>
        <p:txBody>
          <a:bodyPr/>
          <a:lstStyle/>
          <a:p>
            <a:r>
              <a:rPr lang="fr-CH" sz="3400" dirty="0"/>
              <a:t>Modifications </a:t>
            </a:r>
            <a:r>
              <a:rPr lang="fr-CH" sz="3400" dirty="0" smtClean="0"/>
              <a:t>du règlement d’exécution (3)</a:t>
            </a:r>
            <a:endParaRPr lang="en-US" altLang="en-US" sz="3400" dirty="0" smtClean="0"/>
          </a:p>
        </p:txBody>
      </p:sp>
      <p:sp>
        <p:nvSpPr>
          <p:cNvPr id="4099" name="Rectangle 3"/>
          <p:cNvSpPr>
            <a:spLocks noGrp="1" noChangeArrowheads="1"/>
          </p:cNvSpPr>
          <p:nvPr>
            <p:ph type="body" idx="1"/>
          </p:nvPr>
        </p:nvSpPr>
        <p:spPr>
          <a:xfrm>
            <a:off x="468685" y="908720"/>
            <a:ext cx="8567811" cy="5544616"/>
          </a:xfrm>
        </p:spPr>
        <p:txBody>
          <a:bodyPr/>
          <a:lstStyle/>
          <a:p>
            <a:pPr lvl="0">
              <a:spcBef>
                <a:spcPts val="400"/>
              </a:spcBef>
              <a:spcAft>
                <a:spcPts val="400"/>
              </a:spcAft>
            </a:pPr>
            <a:r>
              <a:rPr lang="fr-CH" sz="2300" dirty="0" smtClean="0"/>
              <a:t>Modifications des règles 48 et 94</a:t>
            </a:r>
            <a:r>
              <a:rPr lang="fr-CH" sz="2300" dirty="0"/>
              <a:t> </a:t>
            </a:r>
            <a:r>
              <a:rPr lang="fr-CH" sz="2300" dirty="0" smtClean="0"/>
              <a:t>du PCT (</a:t>
            </a:r>
            <a:r>
              <a:rPr lang="fr-CH" sz="2300" i="1" dirty="0" smtClean="0"/>
              <a:t>suite</a:t>
            </a:r>
            <a:r>
              <a:rPr lang="fr-CH" sz="2300" dirty="0" smtClean="0"/>
              <a:t>)</a:t>
            </a:r>
            <a:endParaRPr lang="en-US" sz="2300" dirty="0"/>
          </a:p>
          <a:p>
            <a:pPr lvl="1">
              <a:spcBef>
                <a:spcPts val="600"/>
              </a:spcBef>
              <a:spcAft>
                <a:spcPts val="600"/>
              </a:spcAft>
            </a:pPr>
            <a:r>
              <a:rPr lang="fr-CH" sz="2300" dirty="0" smtClean="0"/>
              <a:t>Le Bureau international peut également peut </a:t>
            </a:r>
            <a:r>
              <a:rPr lang="fr-CH" sz="2300" dirty="0"/>
              <a:t>attirer l’attention du déposant sur certains renseignements que </a:t>
            </a:r>
            <a:r>
              <a:rPr lang="fr-CH" sz="2300" dirty="0" smtClean="0"/>
              <a:t>ce </a:t>
            </a:r>
            <a:r>
              <a:rPr lang="fr-CH" sz="2300" dirty="0"/>
              <a:t>Bureau juge comme </a:t>
            </a:r>
            <a:r>
              <a:rPr lang="fr-CH" sz="2300" dirty="0" smtClean="0"/>
              <a:t>éligibles à l’exclusion </a:t>
            </a:r>
            <a:r>
              <a:rPr lang="fr-CH" sz="2300" dirty="0"/>
              <a:t>et suggérer au déposant de présenter une demande d’exclusion en vertu de la règle </a:t>
            </a:r>
            <a:r>
              <a:rPr lang="fr-CH" sz="2300" dirty="0" smtClean="0"/>
              <a:t>94 les </a:t>
            </a:r>
            <a:r>
              <a:rPr lang="fr-CH" sz="2300" dirty="0"/>
              <a:t>concernant  </a:t>
            </a:r>
            <a:endParaRPr lang="fr-CH" sz="2300" dirty="0" smtClean="0"/>
          </a:p>
          <a:p>
            <a:pPr lvl="1">
              <a:spcBef>
                <a:spcPts val="600"/>
              </a:spcBef>
              <a:spcAft>
                <a:spcPts val="600"/>
              </a:spcAft>
            </a:pPr>
            <a:r>
              <a:rPr lang="fr-CH" sz="2300" dirty="0" smtClean="0"/>
              <a:t>Lorsque le Bureau international accorde l’exclusion en vertu de la règle 48 ou 94, il notifie aux administrations internationales pertinentes de ne pas autoriser l’accès du public </a:t>
            </a:r>
            <a:r>
              <a:rPr lang="fr-CH" sz="2300" dirty="0"/>
              <a:t>aux renseignements </a:t>
            </a:r>
            <a:r>
              <a:rPr lang="fr-CH" sz="2300" dirty="0" smtClean="0"/>
              <a:t>considérés</a:t>
            </a:r>
            <a:endParaRPr lang="fr-CH" sz="2300" dirty="0"/>
          </a:p>
          <a:p>
            <a:pPr lvl="1">
              <a:spcBef>
                <a:spcPts val="600"/>
              </a:spcBef>
              <a:spcAft>
                <a:spcPts val="600"/>
              </a:spcAft>
            </a:pPr>
            <a:r>
              <a:rPr lang="fr-CH" sz="2300" dirty="0"/>
              <a:t>S’applique aux demandes internationales dont la date de dépôt international est le 1</a:t>
            </a:r>
            <a:r>
              <a:rPr lang="fr-CH" sz="2300" baseline="30000" dirty="0"/>
              <a:t>er</a:t>
            </a:r>
            <a:r>
              <a:rPr lang="fr-CH" sz="2300" dirty="0"/>
              <a:t> juillet 2016, ou une date ultérieure</a:t>
            </a:r>
            <a:endParaRPr lang="fr-CH" altLang="en-US" sz="2300" dirty="0"/>
          </a:p>
          <a:p>
            <a:pPr marL="457200" lvl="1" indent="0">
              <a:spcBef>
                <a:spcPts val="600"/>
              </a:spcBef>
              <a:spcAft>
                <a:spcPts val="600"/>
              </a:spcAft>
              <a:buNone/>
            </a:pPr>
            <a:endParaRPr lang="en-US" sz="2000" dirty="0"/>
          </a:p>
        </p:txBody>
      </p:sp>
    </p:spTree>
    <p:extLst>
      <p:ext uri="{BB962C8B-B14F-4D97-AF65-F5344CB8AC3E}">
        <p14:creationId xmlns:p14="http://schemas.microsoft.com/office/powerpoint/2010/main" val="353355909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142945"/>
            <a:ext cx="8568952" cy="765776"/>
          </a:xfrm>
        </p:spPr>
        <p:txBody>
          <a:bodyPr/>
          <a:lstStyle/>
          <a:p>
            <a:r>
              <a:rPr lang="fr-CH" sz="3400" dirty="0"/>
              <a:t>Modifications du règlement d’exécution </a:t>
            </a:r>
            <a:r>
              <a:rPr lang="fr-CH" sz="3400" dirty="0" smtClean="0"/>
              <a:t>(4)</a:t>
            </a:r>
            <a:endParaRPr lang="en-US" altLang="en-US" sz="3400" dirty="0" smtClean="0"/>
          </a:p>
        </p:txBody>
      </p:sp>
      <p:sp>
        <p:nvSpPr>
          <p:cNvPr id="4099" name="Rectangle 3"/>
          <p:cNvSpPr>
            <a:spLocks noGrp="1" noChangeArrowheads="1"/>
          </p:cNvSpPr>
          <p:nvPr>
            <p:ph type="body" idx="1"/>
          </p:nvPr>
        </p:nvSpPr>
        <p:spPr>
          <a:xfrm>
            <a:off x="468685" y="980729"/>
            <a:ext cx="8567811" cy="5700296"/>
          </a:xfrm>
        </p:spPr>
        <p:txBody>
          <a:bodyPr/>
          <a:lstStyle/>
          <a:p>
            <a:pPr lvl="0"/>
            <a:r>
              <a:rPr lang="fr-CH" sz="1800" dirty="0" smtClean="0"/>
              <a:t>Modifications de la règle 26</a:t>
            </a:r>
            <a:r>
              <a:rPr lang="fr-CH" sz="1800" i="1" dirty="0" smtClean="0"/>
              <a:t>bis</a:t>
            </a:r>
            <a:r>
              <a:rPr lang="fr-CH" sz="1800" dirty="0" smtClean="0"/>
              <a:t>.3 </a:t>
            </a:r>
          </a:p>
          <a:p>
            <a:pPr lvl="1"/>
            <a:r>
              <a:rPr lang="fr-CH" sz="1800" u="sng" dirty="0" smtClean="0"/>
              <a:t>Règle générale</a:t>
            </a:r>
            <a:r>
              <a:rPr lang="fr-CH" sz="1800" dirty="0" smtClean="0"/>
              <a:t> :  obligation pour l’office récepteur de transmettre au </a:t>
            </a:r>
            <a:r>
              <a:rPr lang="fr-CH" sz="1800" dirty="0"/>
              <a:t>Bureau international </a:t>
            </a:r>
            <a:r>
              <a:rPr lang="fr-CH" sz="1800" dirty="0" smtClean="0"/>
              <a:t>tous les documents reçus du déposant avec </a:t>
            </a:r>
            <a:r>
              <a:rPr lang="fr-CH" sz="1800" dirty="0"/>
              <a:t>une requête en restauration du droit de </a:t>
            </a:r>
            <a:r>
              <a:rPr lang="fr-CH" sz="1800" dirty="0" smtClean="0"/>
              <a:t>priorité</a:t>
            </a:r>
            <a:endParaRPr lang="en-US" sz="1800" dirty="0"/>
          </a:p>
          <a:p>
            <a:pPr lvl="1"/>
            <a:r>
              <a:rPr lang="en-GB" sz="1800" u="sng" dirty="0" smtClean="0"/>
              <a:t>Exception</a:t>
            </a:r>
            <a:r>
              <a:rPr lang="en-GB" sz="1800" b="1" dirty="0" smtClean="0"/>
              <a:t> </a:t>
            </a:r>
            <a:r>
              <a:rPr lang="en-GB" sz="1800" dirty="0" smtClean="0"/>
              <a:t>:</a:t>
            </a:r>
            <a:endParaRPr lang="en-US" sz="1800" dirty="0"/>
          </a:p>
          <a:p>
            <a:pPr lvl="2"/>
            <a:r>
              <a:rPr lang="fr-CH" sz="1800" dirty="0" smtClean="0"/>
              <a:t>l’office récepteur ne transmet pas les renseignements, sur demande motivée du déposant, ou de sa propre initiative</a:t>
            </a:r>
            <a:endParaRPr lang="en-US" sz="1800" dirty="0" smtClean="0"/>
          </a:p>
          <a:p>
            <a:pPr lvl="3">
              <a:buSzPct val="95000"/>
              <a:buFont typeface="Wingdings" panose="05000000000000000000" pitchFamily="2" charset="2"/>
              <a:buChar char="Ø"/>
            </a:pPr>
            <a:r>
              <a:rPr lang="fr-CH" sz="1800" dirty="0"/>
              <a:t>s</a:t>
            </a:r>
            <a:r>
              <a:rPr lang="fr-CH" sz="1800" dirty="0" smtClean="0"/>
              <a:t>i les renseignements considérés ne présentent manifestement aucun intérêt quant à l’information du public sur la demande internationale concernée</a:t>
            </a:r>
            <a:endParaRPr lang="en-US" sz="1800" dirty="0" smtClean="0"/>
          </a:p>
          <a:p>
            <a:pPr lvl="3">
              <a:buSzPct val="95000"/>
              <a:buFont typeface="Wingdings" panose="05000000000000000000" pitchFamily="2" charset="2"/>
              <a:buChar char="Ø"/>
            </a:pPr>
            <a:r>
              <a:rPr lang="fr-CH" sz="1800" dirty="0"/>
              <a:t>s</a:t>
            </a:r>
            <a:r>
              <a:rPr lang="fr-CH" sz="1800" dirty="0" smtClean="0"/>
              <a:t>i la publication de ces renseignements porterait clairement atteinte aux intérêts personnels, ou économiques légitimes de toute personne </a:t>
            </a:r>
          </a:p>
          <a:p>
            <a:pPr lvl="3">
              <a:buSzPct val="95000"/>
              <a:buFont typeface="Wingdings" panose="05000000000000000000" pitchFamily="2" charset="2"/>
              <a:buChar char="Ø"/>
            </a:pPr>
            <a:r>
              <a:rPr lang="fr-CH" sz="1800" dirty="0"/>
              <a:t>p</a:t>
            </a:r>
            <a:r>
              <a:rPr lang="fr-CH" sz="1800" dirty="0" smtClean="0"/>
              <a:t>our autant que ne prévale pas l’intérêt du public à avoir accès à ces renseignements</a:t>
            </a:r>
          </a:p>
          <a:p>
            <a:pPr lvl="1">
              <a:spcBef>
                <a:spcPts val="600"/>
              </a:spcBef>
              <a:spcAft>
                <a:spcPts val="600"/>
              </a:spcAft>
            </a:pPr>
            <a:r>
              <a:rPr lang="fr-CH" sz="1800" dirty="0"/>
              <a:t>S’applique aux demandes internationales dont la date de dépôt international est le 1</a:t>
            </a:r>
            <a:r>
              <a:rPr lang="fr-CH" sz="1800" baseline="30000" dirty="0"/>
              <a:t>er</a:t>
            </a:r>
            <a:r>
              <a:rPr lang="fr-CH" sz="1800" dirty="0"/>
              <a:t> juillet 2016, ou une date ultérieure</a:t>
            </a:r>
            <a:endParaRPr lang="fr-CH" altLang="en-US" sz="1800" dirty="0"/>
          </a:p>
        </p:txBody>
      </p:sp>
    </p:spTree>
    <p:extLst>
      <p:ext uri="{BB962C8B-B14F-4D97-AF65-F5344CB8AC3E}">
        <p14:creationId xmlns:p14="http://schemas.microsoft.com/office/powerpoint/2010/main" val="31364487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142945"/>
            <a:ext cx="8568952" cy="765776"/>
          </a:xfrm>
        </p:spPr>
        <p:txBody>
          <a:bodyPr/>
          <a:lstStyle/>
          <a:p>
            <a:r>
              <a:rPr lang="fr-CH" sz="3400" dirty="0"/>
              <a:t>Modifications du règlement d’exécution </a:t>
            </a:r>
            <a:r>
              <a:rPr lang="fr-CH" sz="3400" dirty="0" smtClean="0"/>
              <a:t>(5)</a:t>
            </a:r>
            <a:endParaRPr lang="en-US" altLang="en-US" sz="3400" dirty="0" smtClean="0"/>
          </a:p>
        </p:txBody>
      </p:sp>
      <p:sp>
        <p:nvSpPr>
          <p:cNvPr id="4099" name="Rectangle 3"/>
          <p:cNvSpPr>
            <a:spLocks noGrp="1" noChangeArrowheads="1"/>
          </p:cNvSpPr>
          <p:nvPr>
            <p:ph type="body" idx="1"/>
          </p:nvPr>
        </p:nvSpPr>
        <p:spPr>
          <a:xfrm>
            <a:off x="468685" y="1307807"/>
            <a:ext cx="8567811" cy="5373217"/>
          </a:xfrm>
        </p:spPr>
        <p:txBody>
          <a:bodyPr/>
          <a:lstStyle/>
          <a:p>
            <a:pPr lvl="0"/>
            <a:r>
              <a:rPr lang="fr-CH" dirty="0" smtClean="0"/>
              <a:t>Modifications de la règle 9.2 </a:t>
            </a:r>
          </a:p>
          <a:p>
            <a:pPr lvl="1"/>
            <a:r>
              <a:rPr lang="fr-CH" dirty="0" smtClean="0"/>
              <a:t>Extension du champ d’application de la règle 9.2 au Bureau international et à l’administration indiquée pour la recherche supplémentaire pour permettre au déposant de corriger la demande internationale avant sa publication si elle contient certaines expressions telles que définies en vertu de la règle 9.1</a:t>
            </a:r>
          </a:p>
          <a:p>
            <a:pPr marL="457200" lvl="1" indent="0">
              <a:buNone/>
            </a:pPr>
            <a:endParaRPr lang="fr-CH" dirty="0" smtClean="0"/>
          </a:p>
          <a:p>
            <a:pPr lvl="1"/>
            <a:r>
              <a:rPr lang="fr-CH" dirty="0" smtClean="0"/>
              <a:t>S’applique </a:t>
            </a:r>
            <a:r>
              <a:rPr lang="fr-CH" dirty="0"/>
              <a:t>aux demandes internationales dont la date de dépôt international est le 1</a:t>
            </a:r>
            <a:r>
              <a:rPr lang="fr-CH" baseline="30000" dirty="0"/>
              <a:t>er</a:t>
            </a:r>
            <a:r>
              <a:rPr lang="fr-CH" dirty="0"/>
              <a:t> juillet 2016, ou une date ultérieure</a:t>
            </a:r>
            <a:endParaRPr lang="fr-CH" altLang="en-US" dirty="0"/>
          </a:p>
        </p:txBody>
      </p:sp>
    </p:spTree>
    <p:extLst>
      <p:ext uri="{BB962C8B-B14F-4D97-AF65-F5344CB8AC3E}">
        <p14:creationId xmlns:p14="http://schemas.microsoft.com/office/powerpoint/2010/main" val="90180717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7544" y="44624"/>
            <a:ext cx="8568952" cy="765776"/>
          </a:xfrm>
        </p:spPr>
        <p:txBody>
          <a:bodyPr/>
          <a:lstStyle/>
          <a:p>
            <a:r>
              <a:rPr lang="fr-CH" sz="3400" dirty="0"/>
              <a:t>Modifications du règlement d’exécution </a:t>
            </a:r>
            <a:r>
              <a:rPr lang="fr-CH" sz="3400" dirty="0" smtClean="0"/>
              <a:t>(6)</a:t>
            </a:r>
            <a:endParaRPr lang="en-US" altLang="en-US" sz="3400" dirty="0" smtClean="0"/>
          </a:p>
        </p:txBody>
      </p:sp>
      <p:sp>
        <p:nvSpPr>
          <p:cNvPr id="4099" name="Rectangle 3"/>
          <p:cNvSpPr>
            <a:spLocks noGrp="1" noChangeArrowheads="1"/>
          </p:cNvSpPr>
          <p:nvPr>
            <p:ph type="body" idx="1"/>
          </p:nvPr>
        </p:nvSpPr>
        <p:spPr>
          <a:xfrm>
            <a:off x="468685" y="836712"/>
            <a:ext cx="8567811" cy="5844313"/>
          </a:xfrm>
        </p:spPr>
        <p:txBody>
          <a:bodyPr/>
          <a:lstStyle/>
          <a:p>
            <a:pPr lvl="0"/>
            <a:r>
              <a:rPr lang="fr-CH" sz="1800" dirty="0" smtClean="0"/>
              <a:t>Modifications de la règle 82</a:t>
            </a:r>
            <a:r>
              <a:rPr lang="fr-CH" sz="1800" i="1" dirty="0" smtClean="0"/>
              <a:t>quater</a:t>
            </a:r>
          </a:p>
          <a:p>
            <a:pPr lvl="1"/>
            <a:r>
              <a:rPr lang="fr-CH" sz="1800" dirty="0" smtClean="0"/>
              <a:t>Extension des dispositions en matière de </a:t>
            </a:r>
            <a:r>
              <a:rPr lang="fr-CH" sz="1800" i="1" dirty="0" smtClean="0"/>
              <a:t>force majeure </a:t>
            </a:r>
            <a:r>
              <a:rPr lang="fr-CH" sz="1800" dirty="0" smtClean="0"/>
              <a:t>aux délais qui n’ont pu être observés en raison de “l’indisponibilité générale des services de communication électronique”</a:t>
            </a:r>
          </a:p>
          <a:p>
            <a:pPr lvl="1">
              <a:spcBef>
                <a:spcPts val="600"/>
              </a:spcBef>
              <a:spcAft>
                <a:spcPts val="600"/>
              </a:spcAft>
            </a:pPr>
            <a:r>
              <a:rPr lang="fr-CH" sz="1800" dirty="0"/>
              <a:t>Déclaration interprétative de l’assemblée du PCT: </a:t>
            </a:r>
            <a:endParaRPr lang="en-US" sz="1800" dirty="0"/>
          </a:p>
          <a:p>
            <a:pPr lvl="2">
              <a:spcBef>
                <a:spcPts val="600"/>
              </a:spcBef>
              <a:spcAft>
                <a:spcPts val="600"/>
              </a:spcAft>
            </a:pPr>
            <a:r>
              <a:rPr lang="fr-CH" sz="1800" dirty="0"/>
              <a:t>“Lorsqu’elle a adopté les modifications de la règle 82</a:t>
            </a:r>
            <a:r>
              <a:rPr lang="fr-CH" sz="1800" i="1" dirty="0"/>
              <a:t>quater</a:t>
            </a:r>
            <a:r>
              <a:rPr lang="fr-CH" sz="1800" dirty="0"/>
              <a:t>.1, l’assemblée a noté que l’office récepteur, l’administration chargée de la recherche internationale, l’administration indiquée pour la recherche supplémentaire, l’administration chargée de l’examen préliminaire international devait, lorsqu’il/elle se prononce sur une [telle] demande, interpréter ‘l’indisponibilité générale des services de communication électronique’ comme s’appliquant aux interruptions de service qui affectent de vastes étendues géographiques ou de nombreuses personnes, par opposition aux problèmes localisés concernant un bâtiment particulier ou un seul utilisateur</a:t>
            </a:r>
            <a:r>
              <a:rPr lang="fr-CH" sz="1800" dirty="0" smtClean="0"/>
              <a:t>.”</a:t>
            </a:r>
          </a:p>
          <a:p>
            <a:pPr lvl="1"/>
            <a:r>
              <a:rPr lang="fr-CH" sz="1800" dirty="0" smtClean="0"/>
              <a:t>S’applique </a:t>
            </a:r>
            <a:r>
              <a:rPr lang="fr-CH" sz="1800" dirty="0"/>
              <a:t>aux demandes internationales dont la date de dépôt international est le 1</a:t>
            </a:r>
            <a:r>
              <a:rPr lang="fr-CH" sz="1800" baseline="30000" dirty="0"/>
              <a:t>er</a:t>
            </a:r>
            <a:r>
              <a:rPr lang="fr-CH" sz="1800" dirty="0"/>
              <a:t> juillet 2016, ou une date </a:t>
            </a:r>
            <a:r>
              <a:rPr lang="fr-CH" sz="1800" dirty="0" smtClean="0"/>
              <a:t>ultérieure ou aux demandes déposées avant cette date lorsque “</a:t>
            </a:r>
            <a:r>
              <a:rPr lang="fr-CH" sz="1800" dirty="0"/>
              <a:t>l’évènement” </a:t>
            </a:r>
            <a:r>
              <a:rPr lang="fr-CH" sz="1800" dirty="0" smtClean="0"/>
              <a:t>s’est produit                     le </a:t>
            </a:r>
            <a:r>
              <a:rPr lang="fr-CH" sz="1800" dirty="0"/>
              <a:t>1</a:t>
            </a:r>
            <a:r>
              <a:rPr lang="fr-CH" sz="1800" baseline="30000" dirty="0"/>
              <a:t>er</a:t>
            </a:r>
            <a:r>
              <a:rPr lang="fr-CH" sz="1800" dirty="0"/>
              <a:t> juillet 2016, ou à une date ultérieure </a:t>
            </a:r>
            <a:endParaRPr lang="en-US" sz="1800" dirty="0"/>
          </a:p>
          <a:p>
            <a:pPr lvl="1"/>
            <a:endParaRPr lang="fr-CH" altLang="en-US" sz="1800" dirty="0"/>
          </a:p>
        </p:txBody>
      </p:sp>
    </p:spTree>
    <p:extLst>
      <p:ext uri="{BB962C8B-B14F-4D97-AF65-F5344CB8AC3E}">
        <p14:creationId xmlns:p14="http://schemas.microsoft.com/office/powerpoint/2010/main" val="407205787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8888" y="116632"/>
            <a:ext cx="8568952" cy="720080"/>
          </a:xfrm>
        </p:spPr>
        <p:txBody>
          <a:bodyPr/>
          <a:lstStyle/>
          <a:p>
            <a:r>
              <a:rPr lang="fr-CH" sz="3400" dirty="0"/>
              <a:t>Modifications du règlement d’exécution </a:t>
            </a:r>
            <a:r>
              <a:rPr lang="fr-CH" sz="3400" dirty="0" smtClean="0"/>
              <a:t>(7)</a:t>
            </a:r>
            <a:endParaRPr lang="en-US" altLang="en-US" sz="3400" dirty="0" smtClean="0"/>
          </a:p>
        </p:txBody>
      </p:sp>
      <p:sp>
        <p:nvSpPr>
          <p:cNvPr id="4099" name="Rectangle 3"/>
          <p:cNvSpPr>
            <a:spLocks noGrp="1" noChangeArrowheads="1"/>
          </p:cNvSpPr>
          <p:nvPr>
            <p:ph type="body" idx="1"/>
          </p:nvPr>
        </p:nvSpPr>
        <p:spPr>
          <a:xfrm>
            <a:off x="366040" y="1052736"/>
            <a:ext cx="8464264" cy="5330002"/>
          </a:xfrm>
        </p:spPr>
        <p:txBody>
          <a:bodyPr/>
          <a:lstStyle/>
          <a:p>
            <a:pPr lvl="0"/>
            <a:r>
              <a:rPr lang="fr-CH" sz="2200" dirty="0" smtClean="0"/>
              <a:t>Modifications de la règle 92.2.d)</a:t>
            </a:r>
          </a:p>
          <a:p>
            <a:pPr lvl="1"/>
            <a:r>
              <a:rPr lang="fr-CH" sz="2200" dirty="0" smtClean="0"/>
              <a:t>Elargissement des langues acceptées pour les communications entre le déposant et le Bureau international, lorsque la communication s’effectue par le </a:t>
            </a:r>
            <a:r>
              <a:rPr lang="fr-CH" sz="2200" dirty="0"/>
              <a:t>biais de </a:t>
            </a:r>
            <a:r>
              <a:rPr lang="fr-CH" sz="2200" dirty="0" smtClean="0"/>
              <a:t>ePCT, à n’importe quelle langue </a:t>
            </a:r>
            <a:r>
              <a:rPr lang="fr-CH" sz="2200" dirty="0"/>
              <a:t>de publication </a:t>
            </a:r>
            <a:r>
              <a:rPr lang="fr-CH" sz="2200" dirty="0" smtClean="0"/>
              <a:t>(en plus du français et de l’anglais)</a:t>
            </a:r>
            <a:endParaRPr lang="en-US" sz="2200" dirty="0"/>
          </a:p>
          <a:p>
            <a:pPr lvl="1"/>
            <a:r>
              <a:rPr lang="en-GB" sz="2200" dirty="0" err="1"/>
              <a:t>S</a:t>
            </a:r>
            <a:r>
              <a:rPr lang="en-GB" sz="2200" dirty="0" err="1" smtClean="0"/>
              <a:t>’applique</a:t>
            </a:r>
            <a:r>
              <a:rPr lang="en-GB" sz="2200" dirty="0" smtClean="0"/>
              <a:t> :</a:t>
            </a:r>
            <a:endParaRPr lang="en-US" sz="2200" dirty="0"/>
          </a:p>
          <a:p>
            <a:pPr lvl="2"/>
            <a:r>
              <a:rPr lang="fr-CH" sz="2200" dirty="0"/>
              <a:t>aux demandes internationales dont la date de dépôt international est le 1</a:t>
            </a:r>
            <a:r>
              <a:rPr lang="fr-CH" sz="2200" baseline="30000" dirty="0"/>
              <a:t>er</a:t>
            </a:r>
            <a:r>
              <a:rPr lang="fr-CH" sz="2200" dirty="0"/>
              <a:t> </a:t>
            </a:r>
            <a:r>
              <a:rPr lang="fr-CH" sz="2200" dirty="0" smtClean="0"/>
              <a:t>juillet 2016, </a:t>
            </a:r>
            <a:r>
              <a:rPr lang="fr-CH" sz="2200" dirty="0"/>
              <a:t>ou une date ultérieure;  </a:t>
            </a:r>
            <a:endParaRPr lang="en-US" sz="2200" dirty="0"/>
          </a:p>
          <a:p>
            <a:pPr lvl="2"/>
            <a:r>
              <a:rPr lang="fr-CH" sz="2200" dirty="0"/>
              <a:t>aux </a:t>
            </a:r>
            <a:r>
              <a:rPr lang="fr-CH" sz="2200" dirty="0" smtClean="0"/>
              <a:t>demandes internationales dont la date de </a:t>
            </a:r>
            <a:r>
              <a:rPr lang="fr-CH" sz="2200" smtClean="0"/>
              <a:t>dépôt international </a:t>
            </a:r>
            <a:r>
              <a:rPr lang="fr-CH" sz="2200" dirty="0" smtClean="0"/>
              <a:t>est antérieure au 1</a:t>
            </a:r>
            <a:r>
              <a:rPr lang="fr-CH" sz="2200" baseline="30000" dirty="0" smtClean="0"/>
              <a:t>er</a:t>
            </a:r>
            <a:r>
              <a:rPr lang="fr-CH" sz="2200" dirty="0" smtClean="0"/>
              <a:t> juillet 2016 lorsque la communication considérée est reçue </a:t>
            </a:r>
            <a:r>
              <a:rPr lang="fr-CH" sz="2200" dirty="0"/>
              <a:t>par le Bureau international le 1</a:t>
            </a:r>
            <a:r>
              <a:rPr lang="fr-CH" sz="2200" baseline="30000" dirty="0"/>
              <a:t>er</a:t>
            </a:r>
            <a:r>
              <a:rPr lang="fr-CH" sz="2200" dirty="0"/>
              <a:t> </a:t>
            </a:r>
            <a:r>
              <a:rPr lang="fr-CH" sz="2200" dirty="0" smtClean="0"/>
              <a:t>juillet 2016</a:t>
            </a:r>
            <a:r>
              <a:rPr lang="fr-CH" sz="2200" dirty="0"/>
              <a:t>, ou à une date </a:t>
            </a:r>
            <a:r>
              <a:rPr lang="fr-CH" sz="2200" dirty="0" smtClean="0"/>
              <a:t>ultérieure</a:t>
            </a:r>
            <a:endParaRPr lang="en-US" sz="2200" dirty="0"/>
          </a:p>
        </p:txBody>
      </p:sp>
    </p:spTree>
    <p:extLst>
      <p:ext uri="{BB962C8B-B14F-4D97-AF65-F5344CB8AC3E}">
        <p14:creationId xmlns:p14="http://schemas.microsoft.com/office/powerpoint/2010/main" val="179672296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R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FR_2010_pct background png</Template>
  <TotalTime>1072</TotalTime>
  <Words>647</Words>
  <Application>Microsoft Office PowerPoint</Application>
  <PresentationFormat>On-screen Show (4:3)</PresentationFormat>
  <Paragraphs>48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FR_2010_pct background png</vt:lpstr>
      <vt:lpstr>PowerPoint Presentation</vt:lpstr>
      <vt:lpstr>Modifications du règlement d’exécution (1)</vt:lpstr>
      <vt:lpstr>Modifications du règlement d’exécution (2)</vt:lpstr>
      <vt:lpstr>Modifications du règlement d’exécution (3)</vt:lpstr>
      <vt:lpstr>Modifications du règlement d’exécution (4)</vt:lpstr>
      <vt:lpstr>Modifications du règlement d’exécution (5)</vt:lpstr>
      <vt:lpstr>Modifications du règlement d’exécution (6)</vt:lpstr>
      <vt:lpstr>Modifications du règlement d’exécution (7)</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193</cp:revision>
  <cp:lastPrinted>2014-07-09T15:06:32Z</cp:lastPrinted>
  <dcterms:created xsi:type="dcterms:W3CDTF">2013-11-18T13:35:34Z</dcterms:created>
  <dcterms:modified xsi:type="dcterms:W3CDTF">2016-04-22T08:13:42Z</dcterms:modified>
</cp:coreProperties>
</file>