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9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37">
          <p15:clr>
            <a:srgbClr val="A4A3A4"/>
          </p15:clr>
        </p15:guide>
        <p15:guide id="2" orient="horz" pos="1015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2" autoAdjust="0"/>
    <p:restoredTop sz="86388" autoAdjust="0"/>
  </p:normalViewPr>
  <p:slideViewPr>
    <p:cSldViewPr>
      <p:cViewPr varScale="1">
        <p:scale>
          <a:sx n="116" d="100"/>
          <a:sy n="116" d="100"/>
        </p:scale>
        <p:origin x="1452" y="60"/>
      </p:cViewPr>
      <p:guideLst>
        <p:guide orient="horz" pos="1137"/>
        <p:guide orient="horz" pos="1015"/>
        <p:guide pos="2880"/>
      </p:guideLst>
    </p:cSldViewPr>
  </p:slideViewPr>
  <p:outlineViewPr>
    <p:cViewPr>
      <p:scale>
        <a:sx n="33" d="100"/>
        <a:sy n="33" d="100"/>
      </p:scale>
      <p:origin x="0" y="-475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26" d="100"/>
          <a:sy n="126" d="100"/>
        </p:scale>
        <p:origin x="4912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6753F-FAEB-4C38-9D25-FA34E593C323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029CD-DD37-4C65-A829-98C9B3008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5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029CD-DD37-4C65-A829-98C9B30087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9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029CD-DD37-4C65-A829-98C9B30087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5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12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8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28875" y="6442488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COVID-19</a:t>
            </a:r>
            <a:r>
              <a:rPr lang="en-US" sz="900" baseline="0" dirty="0" smtClean="0"/>
              <a:t> crisis</a:t>
            </a:r>
            <a:r>
              <a:rPr lang="en-US" sz="900" dirty="0" smtClean="0"/>
              <a:t>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05.05.2020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150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s-E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po.int/covid19-policy-tracker/#/covid19-policy-tracker/ipo-operat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po.int/pct/dc/closeddates/faces/page/index.x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78958"/>
            <a:ext cx="7529264" cy="2178278"/>
          </a:xfrm>
          <a:noFill/>
        </p:spPr>
        <p:txBody>
          <a:bodyPr/>
          <a:lstStyle/>
          <a:p>
            <a:r>
              <a:rPr lang="en-US" sz="3200" b="1" dirty="0" err="1" smtClean="0">
                <a:solidFill>
                  <a:srgbClr val="70899B"/>
                </a:solidFill>
                <a:ea typeface="ヒラギノ角ゴ Pro W3" pitchFamily="1" charset="-128"/>
              </a:rPr>
              <a:t>Impacto</a:t>
            </a:r>
            <a:r>
              <a:rPr lang="en-US" sz="3200" b="1" dirty="0" smtClean="0">
                <a:solidFill>
                  <a:srgbClr val="70899B"/>
                </a:solidFill>
                <a:ea typeface="ヒラギノ角ゴ Pro W3" pitchFamily="1" charset="-128"/>
              </a:rPr>
              <a:t> de la crisis sanitaria del COVID-19 </a:t>
            </a:r>
            <a:r>
              <a:rPr lang="en-US" sz="3200" b="1" dirty="0" err="1" smtClean="0">
                <a:solidFill>
                  <a:srgbClr val="70899B"/>
                </a:solidFill>
                <a:ea typeface="ヒラギノ角ゴ Pro W3" pitchFamily="1" charset="-128"/>
              </a:rPr>
              <a:t>en</a:t>
            </a:r>
            <a:r>
              <a:rPr lang="en-US" sz="3200" b="1" dirty="0" smtClean="0">
                <a:solidFill>
                  <a:srgbClr val="70899B"/>
                </a:solidFill>
                <a:ea typeface="ヒラギノ角ゴ Pro W3" pitchFamily="1" charset="-128"/>
              </a:rPr>
              <a:t> el PCT</a:t>
            </a:r>
          </a:p>
          <a:p>
            <a:endParaRPr lang="en-US" sz="3200" b="1" dirty="0">
              <a:solidFill>
                <a:srgbClr val="70899B"/>
              </a:solidFill>
              <a:ea typeface="ヒラギノ角ゴ Pro W3" pitchFamily="1" charset="-128"/>
            </a:endParaRPr>
          </a:p>
          <a:p>
            <a:r>
              <a:rPr lang="en-US" sz="3200" b="1" dirty="0" smtClean="0">
                <a:solidFill>
                  <a:srgbClr val="70899B"/>
                </a:solidFill>
                <a:ea typeface="ヒラギノ角ゴ Pro W3" pitchFamily="1" charset="-128"/>
              </a:rPr>
              <a:t>Webinar</a:t>
            </a:r>
            <a:endParaRPr lang="en-US" sz="3200" b="1" dirty="0">
              <a:solidFill>
                <a:srgbClr val="70899B"/>
              </a:solidFill>
              <a:ea typeface="ヒラギノ角ゴ Pro W3" pitchFamily="1" charset="-128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92081" y="4077072"/>
            <a:ext cx="3303180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algn="l" eaLnBrk="0" hangingPunct="0">
              <a:spcBef>
                <a:spcPts val="0"/>
              </a:spcBef>
            </a:pPr>
            <a:r>
              <a:rPr lang="fr-CH" sz="1400" dirty="0" err="1" smtClean="0">
                <a:solidFill>
                  <a:srgbClr val="990033"/>
                </a:solidFill>
                <a:latin typeface="Arial Black" pitchFamily="34" charset="0"/>
                <a:ea typeface="ヒラギノ角ゴ Pro W3" pitchFamily="1" charset="-128"/>
              </a:rPr>
              <a:t>Ginebra</a:t>
            </a:r>
            <a:r>
              <a:rPr lang="fr-CH" sz="1400" dirty="0" smtClean="0">
                <a:solidFill>
                  <a:srgbClr val="990033"/>
                </a:solidFill>
                <a:latin typeface="Arial Black" pitchFamily="34" charset="0"/>
                <a:ea typeface="ヒラギノ角ゴ Pro W3" pitchFamily="1" charset="-128"/>
              </a:rPr>
              <a:t>, 5 de Mayo de 2020</a:t>
            </a:r>
          </a:p>
        </p:txBody>
      </p:sp>
      <p:pic>
        <p:nvPicPr>
          <p:cNvPr id="6" name="Picture 15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455526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25861" y="4983904"/>
            <a:ext cx="77426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GB" altLang="en-US" sz="1800" dirty="0">
                <a:solidFill>
                  <a:srgbClr val="70899B"/>
                </a:solidFill>
              </a:rPr>
              <a:t>Eva </a:t>
            </a:r>
            <a:r>
              <a:rPr lang="en-GB" altLang="en-US" sz="1800" dirty="0" err="1">
                <a:solidFill>
                  <a:srgbClr val="70899B"/>
                </a:solidFill>
              </a:rPr>
              <a:t>Schumm</a:t>
            </a:r>
            <a:endParaRPr lang="en-GB" altLang="en-US" sz="1800" dirty="0">
              <a:solidFill>
                <a:srgbClr val="70899B"/>
              </a:solidFill>
            </a:endParaRPr>
          </a:p>
          <a:p>
            <a:pPr>
              <a:spcBef>
                <a:spcPts val="0"/>
              </a:spcBef>
            </a:pPr>
            <a:r>
              <a:rPr lang="en-GB" altLang="en-US" sz="1800" dirty="0">
                <a:solidFill>
                  <a:srgbClr val="70899B"/>
                </a:solidFill>
              </a:rPr>
              <a:t>Senior Legal Officer, PCT Legal and User Support </a:t>
            </a:r>
            <a:r>
              <a:rPr lang="en-GB" altLang="en-US" sz="1800" dirty="0" smtClean="0">
                <a:solidFill>
                  <a:srgbClr val="70899B"/>
                </a:solidFill>
              </a:rPr>
              <a:t>Section</a:t>
            </a:r>
          </a:p>
          <a:p>
            <a:pPr>
              <a:spcBef>
                <a:spcPts val="0"/>
              </a:spcBef>
            </a:pPr>
            <a:r>
              <a:rPr lang="en-GB" altLang="en-US" sz="1800" dirty="0" smtClean="0">
                <a:solidFill>
                  <a:srgbClr val="70899B"/>
                </a:solidFill>
              </a:rPr>
              <a:t>PCT </a:t>
            </a:r>
            <a:r>
              <a:rPr lang="en-GB" altLang="en-US" sz="1800" dirty="0">
                <a:solidFill>
                  <a:srgbClr val="70899B"/>
                </a:solidFill>
              </a:rPr>
              <a:t>Legal and User Relations Division</a:t>
            </a:r>
          </a:p>
        </p:txBody>
      </p:sp>
    </p:spTree>
    <p:extLst>
      <p:ext uri="{BB962C8B-B14F-4D97-AF65-F5344CB8AC3E}">
        <p14:creationId xmlns:p14="http://schemas.microsoft.com/office/powerpoint/2010/main" val="62832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786" y="57703"/>
            <a:ext cx="8579296" cy="1143000"/>
          </a:xfrm>
        </p:spPr>
        <p:txBody>
          <a:bodyPr/>
          <a:lstStyle/>
          <a:p>
            <a:r>
              <a:rPr lang="en-US" dirty="0" err="1"/>
              <a:t>Salvaguardias</a:t>
            </a:r>
            <a:r>
              <a:rPr lang="en-US" dirty="0"/>
              <a:t> </a:t>
            </a:r>
            <a:r>
              <a:rPr lang="en-US" dirty="0" err="1"/>
              <a:t>particulares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smtClean="0"/>
              <a:t>PCT (</a:t>
            </a:r>
            <a:r>
              <a:rPr lang="en-US" dirty="0"/>
              <a:t>4)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032448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 err="1" smtClean="0"/>
              <a:t>Incumplimiento</a:t>
            </a:r>
            <a:r>
              <a:rPr lang="en-US" dirty="0" smtClean="0"/>
              <a:t> del </a:t>
            </a:r>
            <a:r>
              <a:rPr lang="en-US" dirty="0" err="1" smtClean="0"/>
              <a:t>plazo</a:t>
            </a:r>
            <a:r>
              <a:rPr lang="en-US" dirty="0" smtClean="0"/>
              <a:t> </a:t>
            </a:r>
            <a:r>
              <a:rPr lang="en-US" dirty="0" err="1" smtClean="0"/>
              <a:t>según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Artículos</a:t>
            </a:r>
            <a:r>
              <a:rPr lang="en-US" dirty="0" smtClean="0"/>
              <a:t> 22 y 39 para </a:t>
            </a:r>
            <a:r>
              <a:rPr lang="en-US" dirty="0" err="1" smtClean="0"/>
              <a:t>entrar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nacional</a:t>
            </a:r>
            <a:endParaRPr lang="en-US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dirty="0" err="1" smtClean="0"/>
              <a:t>Recurso</a:t>
            </a:r>
            <a:r>
              <a:rPr lang="en-US" dirty="0" smtClean="0"/>
              <a:t> a la </a:t>
            </a:r>
            <a:r>
              <a:rPr lang="en-US" dirty="0" err="1" smtClean="0"/>
              <a:t>salvaguardia</a:t>
            </a:r>
            <a:r>
              <a:rPr lang="en-US" dirty="0" smtClean="0"/>
              <a:t> de la </a:t>
            </a:r>
            <a:r>
              <a:rPr lang="en-US" dirty="0" err="1" smtClean="0"/>
              <a:t>Regla</a:t>
            </a:r>
            <a:r>
              <a:rPr lang="en-US" dirty="0" smtClean="0"/>
              <a:t> 49.6</a:t>
            </a:r>
            <a:endParaRPr lang="en-US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aplicarse</a:t>
            </a:r>
            <a:r>
              <a:rPr lang="en-US" dirty="0" smtClean="0"/>
              <a:t> </a:t>
            </a:r>
            <a:r>
              <a:rPr lang="en-US" dirty="0" err="1" smtClean="0"/>
              <a:t>disposiciones</a:t>
            </a:r>
            <a:r>
              <a:rPr lang="en-US" dirty="0" smtClean="0"/>
              <a:t> </a:t>
            </a:r>
            <a:r>
              <a:rPr lang="en-US" dirty="0" err="1" smtClean="0"/>
              <a:t>nacionales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favorables</a:t>
            </a:r>
            <a:r>
              <a:rPr lang="en-US" dirty="0" smtClean="0"/>
              <a:t> para </a:t>
            </a:r>
            <a:r>
              <a:rPr lang="en-US" dirty="0" err="1" smtClean="0"/>
              <a:t>restablecer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solicitud</a:t>
            </a:r>
            <a:r>
              <a:rPr lang="en-US" dirty="0" smtClean="0"/>
              <a:t> </a:t>
            </a:r>
            <a:r>
              <a:rPr lang="en-US" dirty="0" err="1" smtClean="0"/>
              <a:t>internacional</a:t>
            </a:r>
            <a:r>
              <a:rPr lang="en-US" dirty="0" smtClean="0"/>
              <a:t> ante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Oficina</a:t>
            </a:r>
            <a:r>
              <a:rPr lang="en-US" dirty="0" smtClean="0"/>
              <a:t> </a:t>
            </a:r>
            <a:r>
              <a:rPr lang="en-US" dirty="0" err="1" smtClean="0"/>
              <a:t>designada</a:t>
            </a:r>
            <a:r>
              <a:rPr lang="en-US" dirty="0" smtClean="0"/>
              <a:t>/</a:t>
            </a:r>
            <a:r>
              <a:rPr lang="en-US" dirty="0" err="1" smtClean="0"/>
              <a:t>elegida</a:t>
            </a:r>
            <a:endParaRPr lang="en-US" dirty="0"/>
          </a:p>
          <a:p>
            <a:pPr marL="457200" lvl="1" indent="0">
              <a:spcBef>
                <a:spcPts val="1200"/>
              </a:spcBef>
              <a:spcAft>
                <a:spcPts val="60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93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reciente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enlace del </a:t>
            </a:r>
            <a:r>
              <a:rPr lang="en-US" dirty="0" err="1" smtClean="0"/>
              <a:t>recuadro</a:t>
            </a:r>
            <a:r>
              <a:rPr lang="en-US" dirty="0" smtClean="0"/>
              <a:t> “</a:t>
            </a:r>
            <a:r>
              <a:rPr lang="es-ES" dirty="0"/>
              <a:t>Información actualizada sobre el </a:t>
            </a:r>
            <a:r>
              <a:rPr lang="es-ES" dirty="0" smtClean="0"/>
              <a:t>COVID-19</a:t>
            </a:r>
            <a:r>
              <a:rPr lang="en-US" dirty="0" smtClean="0"/>
              <a:t>” al </a:t>
            </a:r>
            <a:r>
              <a:rPr lang="en-US" dirty="0" err="1" smtClean="0"/>
              <a:t>inicio</a:t>
            </a:r>
            <a:r>
              <a:rPr lang="en-US" dirty="0" smtClean="0"/>
              <a:t> de la </a:t>
            </a:r>
            <a:r>
              <a:rPr lang="en-US" dirty="0" err="1" smtClean="0"/>
              <a:t>página</a:t>
            </a:r>
            <a:r>
              <a:rPr lang="en-US" dirty="0" smtClean="0"/>
              <a:t> principal</a:t>
            </a:r>
            <a:r>
              <a:rPr lang="en-US" dirty="0" smtClean="0"/>
              <a:t>: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www.wipo.int/pct/es</a:t>
            </a:r>
            <a:endParaRPr lang="en-US" dirty="0"/>
          </a:p>
          <a:p>
            <a:r>
              <a:rPr lang="en-US" dirty="0" err="1" smtClean="0"/>
              <a:t>Información</a:t>
            </a:r>
            <a:r>
              <a:rPr lang="en-US" dirty="0" smtClean="0"/>
              <a:t> similar para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sistemas</a:t>
            </a:r>
            <a:r>
              <a:rPr lang="en-US" dirty="0" smtClean="0"/>
              <a:t> de Madrid y la Haya </a:t>
            </a:r>
            <a:r>
              <a:rPr lang="en-US" dirty="0" err="1" smtClean="0"/>
              <a:t>disponible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las </a:t>
            </a:r>
            <a:r>
              <a:rPr lang="en-US" dirty="0" err="1" smtClean="0"/>
              <a:t>páginas</a:t>
            </a:r>
            <a:r>
              <a:rPr lang="en-US" dirty="0" smtClean="0"/>
              <a:t> </a:t>
            </a:r>
            <a:r>
              <a:rPr lang="en-US" dirty="0" err="1" smtClean="0"/>
              <a:t>correspondientes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enlaces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página</a:t>
            </a:r>
            <a:r>
              <a:rPr lang="en-US" dirty="0" smtClean="0"/>
              <a:t> </a:t>
            </a:r>
            <a:r>
              <a:rPr lang="en-US" dirty="0" smtClean="0"/>
              <a:t>PCT</a:t>
            </a:r>
          </a:p>
          <a:p>
            <a:r>
              <a:rPr lang="es-ES" dirty="0"/>
              <a:t>Herramienta para rastrear la información sobre las políticas de PI en los Estados miembros durante la pandemia de COVID-19 </a:t>
            </a:r>
            <a:r>
              <a:rPr lang="es-ES" dirty="0" smtClean="0"/>
              <a:t>(en inglés</a:t>
            </a:r>
            <a:r>
              <a:rPr lang="es-ES" smtClean="0"/>
              <a:t>): </a:t>
            </a:r>
            <a:r>
              <a:rPr lang="es-ES" u="sng" smtClean="0">
                <a:hlinkClick r:id="rId2"/>
              </a:rPr>
              <a:t>www.wipo.int/covid19-policy-tracker</a:t>
            </a:r>
            <a:r>
              <a:rPr lang="es-ES" u="sng" dirty="0">
                <a:hlinkClick r:id="rId2"/>
              </a:rPr>
              <a:t>/#/covid19-policy-tracker/ipo-operations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99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Situación</a:t>
            </a:r>
            <a:r>
              <a:rPr lang="en-US" altLang="en-US" dirty="0" smtClean="0"/>
              <a:t> actual </a:t>
            </a:r>
            <a:r>
              <a:rPr lang="en-US" altLang="en-US" dirty="0"/>
              <a:t>(1)</a:t>
            </a:r>
            <a:endParaRPr lang="en-GB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363272" cy="435292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800"/>
              </a:spcAft>
            </a:pPr>
            <a:r>
              <a:rPr lang="en-GB" dirty="0"/>
              <a:t>¿</a:t>
            </a:r>
            <a:r>
              <a:rPr lang="en-US" altLang="en-US" dirty="0" err="1" smtClean="0"/>
              <a:t>Están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abiertas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todavía</a:t>
            </a:r>
            <a:r>
              <a:rPr lang="en-US" altLang="en-US" dirty="0" smtClean="0"/>
              <a:t> las </a:t>
            </a:r>
            <a:r>
              <a:rPr lang="en-US" altLang="en-US" dirty="0" err="1" smtClean="0"/>
              <a:t>Oficinas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receptoras</a:t>
            </a:r>
            <a:r>
              <a:rPr lang="en-US" altLang="en-US" dirty="0" smtClean="0"/>
              <a:t> (ROs</a:t>
            </a:r>
            <a:r>
              <a:rPr lang="en-US" altLang="en-US" dirty="0"/>
              <a:t>) </a:t>
            </a:r>
            <a:r>
              <a:rPr lang="en-US" altLang="en-US" dirty="0" smtClean="0"/>
              <a:t>para </a:t>
            </a:r>
            <a:r>
              <a:rPr lang="en-US" altLang="en-US" dirty="0" err="1" smtClean="0"/>
              <a:t>efectos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oficiales</a:t>
            </a:r>
            <a:r>
              <a:rPr lang="en-US" altLang="en-US" dirty="0" smtClean="0"/>
              <a:t>?</a:t>
            </a:r>
            <a:endParaRPr lang="en-US" altLang="en-US" dirty="0"/>
          </a:p>
          <a:p>
            <a:pPr lvl="1">
              <a:spcBef>
                <a:spcPts val="600"/>
              </a:spcBef>
              <a:spcAft>
                <a:spcPts val="800"/>
              </a:spcAft>
            </a:pPr>
            <a:r>
              <a:rPr lang="en-US" altLang="en-US" dirty="0" smtClean="0"/>
              <a:t>La </a:t>
            </a:r>
            <a:r>
              <a:rPr lang="en-US" altLang="en-US" dirty="0" err="1" smtClean="0"/>
              <a:t>mayoría</a:t>
            </a:r>
            <a:r>
              <a:rPr lang="en-US" altLang="en-US" dirty="0" smtClean="0"/>
              <a:t> de las </a:t>
            </a:r>
            <a:r>
              <a:rPr lang="en-US" altLang="en-US" dirty="0" err="1" smtClean="0"/>
              <a:t>Oficinas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incluído</a:t>
            </a:r>
            <a:r>
              <a:rPr lang="en-US" altLang="en-US" dirty="0" smtClean="0"/>
              <a:t> RO/IB</a:t>
            </a:r>
            <a:r>
              <a:rPr lang="en-US" altLang="en-US" dirty="0"/>
              <a:t>) </a:t>
            </a:r>
            <a:r>
              <a:rPr lang="en-US" altLang="en-US" dirty="0" err="1" smtClean="0"/>
              <a:t>permanecen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abiertas</a:t>
            </a:r>
            <a:r>
              <a:rPr lang="en-US" altLang="en-US" dirty="0" smtClean="0"/>
              <a:t> para la </a:t>
            </a:r>
            <a:r>
              <a:rPr lang="en-US" altLang="en-US" dirty="0" err="1" smtClean="0"/>
              <a:t>presentación</a:t>
            </a:r>
            <a:r>
              <a:rPr lang="en-US" altLang="en-US" dirty="0" smtClean="0"/>
              <a:t> de solicitudes PCT</a:t>
            </a:r>
            <a:endParaRPr lang="en-US" altLang="en-US" dirty="0"/>
          </a:p>
          <a:p>
            <a:pPr lvl="1">
              <a:spcBef>
                <a:spcPts val="600"/>
              </a:spcBef>
              <a:spcAft>
                <a:spcPts val="800"/>
              </a:spcAft>
            </a:pPr>
            <a:r>
              <a:rPr lang="en-US" altLang="en-US" dirty="0" err="1" smtClean="0"/>
              <a:t>Algunas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Oficinas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aceptan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únicamente</a:t>
            </a:r>
            <a:r>
              <a:rPr lang="en-US" altLang="en-US" dirty="0" smtClean="0"/>
              <a:t> solicitudes </a:t>
            </a:r>
            <a:r>
              <a:rPr lang="en-US" altLang="en-US" dirty="0" err="1" smtClean="0"/>
              <a:t>internacionales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formato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electrónico</a:t>
            </a:r>
            <a:r>
              <a:rPr lang="en-US" altLang="en-US" dirty="0" smtClean="0"/>
              <a:t> </a:t>
            </a:r>
            <a:endParaRPr lang="en-US" altLang="en-US" dirty="0"/>
          </a:p>
          <a:p>
            <a:pPr lvl="1">
              <a:spcBef>
                <a:spcPts val="600"/>
              </a:spcBef>
              <a:spcAft>
                <a:spcPts val="800"/>
              </a:spcAft>
            </a:pPr>
            <a:r>
              <a:rPr lang="en-US" altLang="en-US" dirty="0" err="1" smtClean="0"/>
              <a:t>Algunas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Oficinas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están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cerradas</a:t>
            </a:r>
            <a:r>
              <a:rPr lang="en-US" altLang="en-US" dirty="0" smtClean="0"/>
              <a:t> para la </a:t>
            </a:r>
            <a:r>
              <a:rPr lang="en-US" altLang="en-US" dirty="0" err="1" smtClean="0"/>
              <a:t>presentación</a:t>
            </a:r>
            <a:r>
              <a:rPr lang="en-US" altLang="en-US" dirty="0" smtClean="0"/>
              <a:t> de solicitudes PCT – </a:t>
            </a:r>
            <a:r>
              <a:rPr lang="en-US" altLang="en-US" dirty="0" err="1" smtClean="0"/>
              <a:t>véase</a:t>
            </a:r>
            <a:r>
              <a:rPr lang="en-US" altLang="en-US" dirty="0" smtClean="0"/>
              <a:t>  </a:t>
            </a:r>
            <a:r>
              <a:rPr lang="en-US" altLang="en-US" sz="2000" dirty="0" smtClean="0">
                <a:hlinkClick r:id="rId3"/>
              </a:rPr>
              <a:t>https</a:t>
            </a:r>
            <a:r>
              <a:rPr lang="en-US" altLang="en-US" sz="2000" dirty="0">
                <a:hlinkClick r:id="rId3"/>
              </a:rPr>
              <a:t>://</a:t>
            </a:r>
            <a:r>
              <a:rPr lang="en-US" altLang="en-US" sz="2000" dirty="0" smtClean="0">
                <a:hlinkClick r:id="rId3"/>
              </a:rPr>
              <a:t>www.wipo.int/pct/dc/closeddates/faces/page/index.xhtml</a:t>
            </a:r>
            <a:endParaRPr lang="en-US" altLang="en-US" sz="2000" dirty="0"/>
          </a:p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endParaRPr lang="en-US" altLang="en-US" dirty="0"/>
          </a:p>
          <a:p>
            <a:pPr lvl="1">
              <a:spcBef>
                <a:spcPts val="600"/>
              </a:spcBef>
              <a:spcAft>
                <a:spcPts val="800"/>
              </a:spcAft>
            </a:pPr>
            <a:endParaRPr lang="en-US" altLang="en-US" dirty="0"/>
          </a:p>
          <a:p>
            <a:pPr eaLnBrk="1" hangingPunct="1">
              <a:spcBef>
                <a:spcPts val="600"/>
              </a:spcBef>
              <a:spcAft>
                <a:spcPts val="800"/>
              </a:spcAft>
            </a:pPr>
            <a:endParaRPr lang="en-US" altLang="en-US" dirty="0"/>
          </a:p>
          <a:p>
            <a:pPr eaLnBrk="1" hangingPunct="1">
              <a:spcBef>
                <a:spcPts val="600"/>
              </a:spcBef>
              <a:spcAft>
                <a:spcPts val="800"/>
              </a:spcAft>
            </a:pPr>
            <a:endParaRPr lang="en-US" altLang="en-US" dirty="0"/>
          </a:p>
          <a:p>
            <a:pPr eaLnBrk="1" hangingPunct="1">
              <a:spcBef>
                <a:spcPts val="600"/>
              </a:spcBef>
              <a:spcAft>
                <a:spcPts val="800"/>
              </a:spcAft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838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6513"/>
            <a:ext cx="8229600" cy="892879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Situación</a:t>
            </a:r>
            <a:r>
              <a:rPr lang="en-US" altLang="en-US" dirty="0" smtClean="0"/>
              <a:t> actual (2</a:t>
            </a:r>
            <a:r>
              <a:rPr lang="en-US" altLang="en-US" dirty="0"/>
              <a:t>)</a:t>
            </a:r>
            <a:endParaRPr lang="en-GB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25267"/>
            <a:ext cx="8352928" cy="5117920"/>
          </a:xfrm>
        </p:spPr>
        <p:txBody>
          <a:bodyPr/>
          <a:lstStyle/>
          <a:p>
            <a:r>
              <a:rPr lang="en-GB" dirty="0"/>
              <a:t>¿</a:t>
            </a:r>
            <a:r>
              <a:rPr lang="en-US" altLang="en-US" dirty="0" err="1" smtClean="0"/>
              <a:t>Impacto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sobre</a:t>
            </a:r>
            <a:r>
              <a:rPr lang="en-US" altLang="en-US" dirty="0" smtClean="0"/>
              <a:t> el </a:t>
            </a:r>
            <a:r>
              <a:rPr lang="en-US" altLang="en-US" dirty="0" err="1" smtClean="0"/>
              <a:t>número</a:t>
            </a:r>
            <a:r>
              <a:rPr lang="en-US" altLang="en-US" dirty="0" smtClean="0"/>
              <a:t> de solicitudes </a:t>
            </a:r>
            <a:r>
              <a:rPr lang="en-US" altLang="en-US" dirty="0" err="1" smtClean="0"/>
              <a:t>presentadas</a:t>
            </a:r>
            <a:r>
              <a:rPr lang="en-US" altLang="en-US" dirty="0" smtClean="0"/>
              <a:t>?</a:t>
            </a:r>
            <a:endParaRPr lang="en-US" altLang="en-US" dirty="0"/>
          </a:p>
          <a:p>
            <a:pPr lvl="1"/>
            <a:r>
              <a:rPr lang="en-US" altLang="en-US" dirty="0" err="1" smtClean="0"/>
              <a:t>Todavía</a:t>
            </a:r>
            <a:r>
              <a:rPr lang="en-US" altLang="en-US" dirty="0" smtClean="0"/>
              <a:t> no se </a:t>
            </a:r>
            <a:r>
              <a:rPr lang="en-US" altLang="en-US" dirty="0" err="1" smtClean="0"/>
              <a:t>conoce</a:t>
            </a:r>
            <a:endParaRPr lang="en-US" altLang="en-US" dirty="0"/>
          </a:p>
          <a:p>
            <a:pPr lvl="1"/>
            <a:r>
              <a:rPr lang="en-US" altLang="en-US" dirty="0" err="1" smtClean="0"/>
              <a:t>Posible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disminución</a:t>
            </a:r>
            <a:r>
              <a:rPr lang="en-US" altLang="en-US" dirty="0" smtClean="0"/>
              <a:t> de solicitudes</a:t>
            </a:r>
            <a:endParaRPr lang="en-US" altLang="en-US" dirty="0"/>
          </a:p>
          <a:p>
            <a:pPr marL="457200" lvl="1" indent="0">
              <a:buNone/>
            </a:pPr>
            <a:endParaRPr lang="en-US" altLang="en-US" dirty="0"/>
          </a:p>
          <a:p>
            <a:r>
              <a:rPr lang="en-US" altLang="en-US" dirty="0" err="1" smtClean="0"/>
              <a:t>Disrupción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los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servicios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postales</a:t>
            </a:r>
            <a:r>
              <a:rPr lang="en-US" altLang="en-US" dirty="0" smtClean="0"/>
              <a:t> y </a:t>
            </a:r>
            <a:r>
              <a:rPr lang="en-US" altLang="en-US" dirty="0" err="1" smtClean="0"/>
              <a:t>privados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expedición</a:t>
            </a:r>
            <a:endParaRPr lang="en-US" altLang="en-US" dirty="0"/>
          </a:p>
          <a:p>
            <a:pPr lvl="1"/>
            <a:r>
              <a:rPr lang="en-US" altLang="en-US" dirty="0" err="1" smtClean="0"/>
              <a:t>Distribución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correo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interrumpida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muchos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países</a:t>
            </a:r>
            <a:endParaRPr lang="en-US" altLang="en-US" dirty="0"/>
          </a:p>
          <a:p>
            <a:pPr lvl="1"/>
            <a:r>
              <a:rPr lang="en-GB" dirty="0" err="1" smtClean="0"/>
              <a:t>Servicios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reparto</a:t>
            </a:r>
            <a:r>
              <a:rPr lang="en-GB" dirty="0"/>
              <a:t> </a:t>
            </a:r>
            <a:r>
              <a:rPr lang="en-GB" dirty="0" err="1"/>
              <a:t>privados</a:t>
            </a:r>
            <a:r>
              <a:rPr lang="en-GB" dirty="0"/>
              <a:t> </a:t>
            </a:r>
            <a:r>
              <a:rPr lang="en-GB" dirty="0" err="1" smtClean="0"/>
              <a:t>también</a:t>
            </a:r>
            <a:r>
              <a:rPr lang="en-GB" dirty="0" smtClean="0"/>
              <a:t> </a:t>
            </a:r>
            <a:r>
              <a:rPr lang="en-US" altLang="en-US" dirty="0" err="1" smtClean="0"/>
              <a:t>afectados</a:t>
            </a:r>
            <a:endParaRPr lang="en-US" altLang="en-US" dirty="0" smtClean="0"/>
          </a:p>
          <a:p>
            <a:pPr lvl="1"/>
            <a:endParaRPr lang="en-US" altLang="en-US" dirty="0"/>
          </a:p>
          <a:p>
            <a:r>
              <a:rPr lang="en-US" altLang="en-US" dirty="0" err="1" smtClean="0"/>
              <a:t>Situación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está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cambiando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diario</a:t>
            </a:r>
            <a:r>
              <a:rPr lang="en-US" altLang="en-US" dirty="0" smtClean="0"/>
              <a:t>; </a:t>
            </a:r>
            <a:r>
              <a:rPr lang="en-US" altLang="en-US" dirty="0" err="1" smtClean="0"/>
              <a:t>por</a:t>
            </a:r>
            <a:r>
              <a:rPr lang="en-US" altLang="en-US" dirty="0" smtClean="0"/>
              <a:t> favor </a:t>
            </a:r>
            <a:r>
              <a:rPr lang="en-US" altLang="en-US" dirty="0" err="1" smtClean="0"/>
              <a:t>contin</a:t>
            </a:r>
            <a:r>
              <a:rPr lang="en-US" altLang="en-US" dirty="0" err="1"/>
              <a:t>ú</a:t>
            </a:r>
            <a:r>
              <a:rPr lang="en-US" altLang="en-US" dirty="0" err="1" smtClean="0"/>
              <a:t>e</a:t>
            </a:r>
            <a:r>
              <a:rPr lang="en-US" altLang="en-US" dirty="0" smtClean="0"/>
              <a:t>  </a:t>
            </a:r>
            <a:r>
              <a:rPr lang="en-US" altLang="en-US" dirty="0" err="1" smtClean="0"/>
              <a:t>controlando</a:t>
            </a:r>
            <a:r>
              <a:rPr lang="en-US" altLang="en-US" dirty="0" smtClean="0"/>
              <a:t> la </a:t>
            </a:r>
            <a:r>
              <a:rPr lang="en-US" altLang="en-US" dirty="0" err="1" smtClean="0"/>
              <a:t>situación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país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atentamente</a:t>
            </a:r>
            <a:r>
              <a:rPr lang="en-US" altLang="en-US" dirty="0" smtClean="0"/>
              <a:t> 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4166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Situación</a:t>
            </a:r>
            <a:r>
              <a:rPr lang="en-US" altLang="en-US" dirty="0" smtClean="0"/>
              <a:t> actual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la IB (1</a:t>
            </a:r>
            <a:r>
              <a:rPr lang="en-US" altLang="en-US" dirty="0"/>
              <a:t>)</a:t>
            </a:r>
            <a:endParaRPr lang="en-GB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817" y="1119752"/>
            <a:ext cx="8229600" cy="5151068"/>
          </a:xfrm>
        </p:spPr>
        <p:txBody>
          <a:bodyPr/>
          <a:lstStyle/>
          <a:p>
            <a:pPr marL="355600" indent="-355600">
              <a:spcBef>
                <a:spcPts val="400"/>
              </a:spcBef>
              <a:spcAft>
                <a:spcPts val="400"/>
              </a:spcAft>
              <a:tabLst>
                <a:tab pos="355600" algn="l"/>
              </a:tabLst>
            </a:pPr>
            <a:r>
              <a:rPr lang="en-US" sz="2200" dirty="0" err="1" smtClean="0"/>
              <a:t>Casi</a:t>
            </a:r>
            <a:r>
              <a:rPr lang="en-US" sz="2200" dirty="0" smtClean="0"/>
              <a:t> </a:t>
            </a:r>
            <a:r>
              <a:rPr lang="en-US" sz="2200" dirty="0" err="1"/>
              <a:t>todo</a:t>
            </a:r>
            <a:r>
              <a:rPr lang="en-US" sz="2200" dirty="0"/>
              <a:t> el personal </a:t>
            </a:r>
            <a:r>
              <a:rPr lang="en-US" sz="2200" dirty="0" err="1" smtClean="0"/>
              <a:t>está</a:t>
            </a:r>
            <a:r>
              <a:rPr lang="en-US" sz="2200" dirty="0" smtClean="0"/>
              <a:t> </a:t>
            </a:r>
            <a:r>
              <a:rPr lang="en-US" sz="2200" dirty="0" err="1" smtClean="0"/>
              <a:t>trabajando</a:t>
            </a:r>
            <a:r>
              <a:rPr lang="en-US" sz="2200" dirty="0" smtClean="0"/>
              <a:t> </a:t>
            </a:r>
            <a:r>
              <a:rPr lang="en-US" sz="2200" dirty="0"/>
              <a:t>a </a:t>
            </a:r>
            <a:r>
              <a:rPr lang="en-US" sz="2200" dirty="0" err="1"/>
              <a:t>distancia</a:t>
            </a:r>
            <a:r>
              <a:rPr lang="en-US" sz="2200" dirty="0"/>
              <a:t> </a:t>
            </a:r>
            <a:r>
              <a:rPr lang="en-150" sz="2200" dirty="0"/>
              <a:t>–</a:t>
            </a:r>
            <a:r>
              <a:rPr lang="en-US" sz="2200" dirty="0"/>
              <a:t> la </a:t>
            </a:r>
            <a:r>
              <a:rPr lang="en-US" sz="2200" dirty="0" err="1"/>
              <a:t>mayoría</a:t>
            </a:r>
            <a:r>
              <a:rPr lang="en-US" sz="2200" dirty="0"/>
              <a:t> de </a:t>
            </a:r>
            <a:r>
              <a:rPr lang="en-US" sz="2200" dirty="0" err="1"/>
              <a:t>los</a:t>
            </a:r>
            <a:r>
              <a:rPr lang="en-US" sz="2200" dirty="0"/>
              <a:t> </a:t>
            </a:r>
            <a:r>
              <a:rPr lang="en-US" sz="2200" dirty="0" err="1"/>
              <a:t>servicios</a:t>
            </a:r>
            <a:r>
              <a:rPr lang="en-US" sz="2200" dirty="0"/>
              <a:t> se </a:t>
            </a:r>
            <a:r>
              <a:rPr lang="en-US" sz="2200" dirty="0" err="1"/>
              <a:t>prestan</a:t>
            </a:r>
            <a:r>
              <a:rPr lang="en-US" sz="2200" dirty="0"/>
              <a:t> de </a:t>
            </a:r>
            <a:r>
              <a:rPr lang="en-US" sz="2200" dirty="0" err="1"/>
              <a:t>manera</a:t>
            </a:r>
            <a:r>
              <a:rPr lang="en-US" sz="2200" dirty="0"/>
              <a:t> normal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altLang="en-US" sz="2200" dirty="0" smtClean="0"/>
              <a:t>RO/IB </a:t>
            </a:r>
            <a:r>
              <a:rPr lang="en-US" altLang="en-US" sz="2200" dirty="0" err="1"/>
              <a:t>abierta</a:t>
            </a:r>
            <a:r>
              <a:rPr lang="en-US" altLang="en-US" sz="2200" dirty="0"/>
              <a:t> para </a:t>
            </a:r>
            <a:r>
              <a:rPr lang="en-US" altLang="en-US" sz="2200" dirty="0" err="1"/>
              <a:t>recibir</a:t>
            </a:r>
            <a:r>
              <a:rPr lang="en-US" altLang="en-US" sz="2200" dirty="0"/>
              <a:t> solicitudes </a:t>
            </a:r>
            <a:r>
              <a:rPr lang="en-US" altLang="en-US" sz="2200" dirty="0" smtClean="0"/>
              <a:t>PCT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altLang="en-US" sz="2200" dirty="0" smtClean="0"/>
              <a:t> L</a:t>
            </a:r>
            <a:r>
              <a:rPr lang="es-ES" sz="2200" dirty="0" smtClean="0"/>
              <a:t>a </a:t>
            </a:r>
            <a:r>
              <a:rPr lang="es-ES" sz="2200" dirty="0"/>
              <a:t>mejor manera es a través de </a:t>
            </a:r>
            <a:r>
              <a:rPr lang="en-US" altLang="en-US" sz="2200" dirty="0" err="1" smtClean="0"/>
              <a:t>servicios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informáticos</a:t>
            </a:r>
            <a:r>
              <a:rPr lang="en-US" altLang="en-US" sz="2200" dirty="0" smtClean="0"/>
              <a:t>/</a:t>
            </a:r>
            <a:r>
              <a:rPr lang="en-US" altLang="en-US" sz="2200" dirty="0" err="1" smtClean="0"/>
              <a:t>electrónicos</a:t>
            </a:r>
            <a:r>
              <a:rPr lang="en-US" altLang="en-US" sz="2200" dirty="0" smtClean="0"/>
              <a:t> (</a:t>
            </a:r>
            <a:r>
              <a:rPr lang="en-US" altLang="en-US" sz="2200" dirty="0" err="1" smtClean="0"/>
              <a:t>ePCT</a:t>
            </a:r>
            <a:r>
              <a:rPr lang="en-US" altLang="en-US" sz="2200" dirty="0" smtClean="0"/>
              <a:t>, PCT</a:t>
            </a:r>
            <a:r>
              <a:rPr lang="fr-CH" altLang="en-US" sz="2200" dirty="0" smtClean="0"/>
              <a:t>-</a:t>
            </a:r>
            <a:r>
              <a:rPr lang="en-US" altLang="en-US" sz="2200" dirty="0" smtClean="0"/>
              <a:t>SAFE)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altLang="en-US" sz="2200" dirty="0" smtClean="0"/>
              <a:t> Si </a:t>
            </a:r>
            <a:r>
              <a:rPr lang="en-US" altLang="en-US" sz="2200" dirty="0" err="1" smtClean="0"/>
              <a:t>esto</a:t>
            </a:r>
            <a:r>
              <a:rPr lang="en-US" altLang="en-US" sz="2200" dirty="0" smtClean="0"/>
              <a:t> no </a:t>
            </a:r>
            <a:r>
              <a:rPr lang="en-US" altLang="en-US" sz="2200" dirty="0" err="1" smtClean="0"/>
              <a:t>fuera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posible</a:t>
            </a:r>
            <a:r>
              <a:rPr lang="en-US" altLang="en-US" sz="2200" dirty="0"/>
              <a:t>, use </a:t>
            </a:r>
            <a:r>
              <a:rPr lang="en-US" altLang="en-US" sz="2200" dirty="0" smtClean="0"/>
              <a:t>el </a:t>
            </a:r>
            <a:r>
              <a:rPr lang="en-US" altLang="en-US" sz="2200" dirty="0" err="1" smtClean="0"/>
              <a:t>Servicio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Alternativo</a:t>
            </a:r>
            <a:r>
              <a:rPr lang="en-US" altLang="en-US" sz="2200" dirty="0" smtClean="0"/>
              <a:t> de </a:t>
            </a:r>
            <a:r>
              <a:rPr lang="en-US" altLang="en-US" sz="2200" dirty="0" err="1" smtClean="0"/>
              <a:t>Carga</a:t>
            </a:r>
            <a:r>
              <a:rPr lang="en-US" altLang="en-US" sz="2200" dirty="0" smtClean="0"/>
              <a:t> de </a:t>
            </a:r>
            <a:r>
              <a:rPr lang="en-US" altLang="en-US" sz="2200" dirty="0" err="1" smtClean="0"/>
              <a:t>Documentos</a:t>
            </a:r>
            <a:endParaRPr lang="en-US" altLang="en-US" sz="2200" dirty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altLang="en-US" sz="2200" dirty="0" smtClean="0"/>
              <a:t>Si no </a:t>
            </a:r>
            <a:r>
              <a:rPr lang="en-US" altLang="en-US" sz="2200" dirty="0" err="1" smtClean="0"/>
              <a:t>tiene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otra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posibilidad</a:t>
            </a:r>
            <a:r>
              <a:rPr lang="en-US" altLang="en-US" sz="2200" dirty="0" smtClean="0"/>
              <a:t>: </a:t>
            </a:r>
            <a:r>
              <a:rPr lang="en-US" altLang="en-US" sz="2200" dirty="0" err="1" smtClean="0"/>
              <a:t>presentaciones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por</a:t>
            </a:r>
            <a:r>
              <a:rPr lang="en-US" altLang="en-US" sz="2200" dirty="0" smtClean="0"/>
              <a:t> facsimile </a:t>
            </a:r>
            <a:r>
              <a:rPr lang="en-US" altLang="en-US" sz="2200" dirty="0" err="1" smtClean="0"/>
              <a:t>como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última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opción</a:t>
            </a:r>
            <a:r>
              <a:rPr lang="en-US" altLang="en-US" sz="2200" dirty="0" smtClean="0"/>
              <a:t> </a:t>
            </a:r>
            <a:endParaRPr lang="en-US" altLang="en-US" sz="2200" dirty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altLang="en-US" sz="2200" dirty="0"/>
              <a:t> </a:t>
            </a:r>
            <a:r>
              <a:rPr lang="en-US" altLang="en-US" sz="2200" dirty="0" smtClean="0"/>
              <a:t>Hay que </a:t>
            </a:r>
            <a:r>
              <a:rPr lang="en-US" altLang="en-US" sz="2200" dirty="0" err="1" smtClean="0"/>
              <a:t>evitar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presentaciones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en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papel</a:t>
            </a:r>
            <a:r>
              <a:rPr lang="en-US" altLang="en-US" sz="2200" dirty="0" smtClean="0"/>
              <a:t>, </a:t>
            </a:r>
            <a:r>
              <a:rPr lang="en-US" altLang="en-US" sz="2200" dirty="0" err="1" smtClean="0"/>
              <a:t>debido</a:t>
            </a:r>
            <a:r>
              <a:rPr lang="en-US" altLang="en-US" sz="2200" dirty="0" smtClean="0"/>
              <a:t> a las </a:t>
            </a:r>
            <a:r>
              <a:rPr lang="en-US" altLang="en-US" sz="2200" dirty="0" err="1" smtClean="0"/>
              <a:t>disrupciones</a:t>
            </a:r>
            <a:r>
              <a:rPr lang="en-US" altLang="en-US" sz="2200" dirty="0" smtClean="0"/>
              <a:t> del </a:t>
            </a:r>
            <a:r>
              <a:rPr lang="en-US" altLang="en-US" sz="2200" dirty="0" err="1" smtClean="0"/>
              <a:t>correo</a:t>
            </a:r>
            <a:r>
              <a:rPr lang="en-US" altLang="en-US" sz="2200" dirty="0" smtClean="0"/>
              <a:t> postal y de </a:t>
            </a:r>
            <a:r>
              <a:rPr lang="en-GB" sz="2200" dirty="0" err="1" smtClean="0"/>
              <a:t>servicios</a:t>
            </a:r>
            <a:r>
              <a:rPr lang="en-GB" sz="2200" dirty="0" smtClean="0"/>
              <a:t> </a:t>
            </a:r>
            <a:r>
              <a:rPr lang="en-GB" sz="2200" dirty="0"/>
              <a:t>de </a:t>
            </a:r>
            <a:r>
              <a:rPr lang="en-GB" sz="2200" dirty="0" err="1"/>
              <a:t>reparto</a:t>
            </a:r>
            <a:r>
              <a:rPr lang="en-GB" sz="2200" dirty="0"/>
              <a:t> </a:t>
            </a:r>
            <a:r>
              <a:rPr lang="en-GB" sz="2200" dirty="0" err="1" smtClean="0"/>
              <a:t>privados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en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muchos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países</a:t>
            </a:r>
            <a:endParaRPr lang="en-US" altLang="en-US" sz="2200" dirty="0"/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altLang="en-US" sz="2200" dirty="0" err="1" smtClean="0"/>
              <a:t>Tramitación</a:t>
            </a:r>
            <a:r>
              <a:rPr lang="en-US" altLang="en-US" sz="2200" dirty="0" smtClean="0"/>
              <a:t> de solicitudes </a:t>
            </a:r>
            <a:r>
              <a:rPr lang="en-US" altLang="en-US" sz="2200" dirty="0" err="1" smtClean="0"/>
              <a:t>en</a:t>
            </a:r>
            <a:r>
              <a:rPr lang="en-US" altLang="en-US" sz="2200" dirty="0" smtClean="0"/>
              <a:t> la IB </a:t>
            </a:r>
            <a:r>
              <a:rPr lang="en-US" altLang="en-US" sz="2200" dirty="0" err="1" smtClean="0"/>
              <a:t>asegurada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en</a:t>
            </a:r>
            <a:r>
              <a:rPr lang="en-US" altLang="en-US" sz="2200" dirty="0" smtClean="0"/>
              <a:t> general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1762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8828"/>
            <a:ext cx="8229600" cy="1143000"/>
          </a:xfrm>
        </p:spPr>
        <p:txBody>
          <a:bodyPr/>
          <a:lstStyle/>
          <a:p>
            <a:r>
              <a:rPr lang="en-US" altLang="en-US" dirty="0" err="1"/>
              <a:t>Situación</a:t>
            </a:r>
            <a:r>
              <a:rPr lang="en-US" altLang="en-US" dirty="0"/>
              <a:t> actual </a:t>
            </a:r>
            <a:r>
              <a:rPr lang="en-US" altLang="en-US" dirty="0" err="1"/>
              <a:t>en</a:t>
            </a:r>
            <a:r>
              <a:rPr lang="en-US" altLang="en-US" dirty="0"/>
              <a:t> la </a:t>
            </a:r>
            <a:r>
              <a:rPr lang="en-US" altLang="en-US" dirty="0" smtClean="0"/>
              <a:t>IB (</a:t>
            </a:r>
            <a:r>
              <a:rPr lang="en-US" altLang="en-US" dirty="0"/>
              <a:t>2)</a:t>
            </a:r>
            <a:endParaRPr lang="en-GB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712968" cy="5328592"/>
          </a:xfrm>
        </p:spPr>
        <p:txBody>
          <a:bodyPr/>
          <a:lstStyle/>
          <a:p>
            <a:r>
              <a:rPr lang="en-US" altLang="en-US" dirty="0" err="1" smtClean="0"/>
              <a:t>Actualmente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envían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Formularios</a:t>
            </a:r>
            <a:r>
              <a:rPr lang="en-US" altLang="en-US" dirty="0" smtClean="0"/>
              <a:t> y </a:t>
            </a:r>
            <a:r>
              <a:rPr lang="en-US" altLang="en-US" dirty="0" err="1" smtClean="0"/>
              <a:t>comunicaciones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solicitantes</a:t>
            </a:r>
            <a:r>
              <a:rPr lang="en-US" altLang="en-US" dirty="0" smtClean="0"/>
              <a:t> y </a:t>
            </a:r>
            <a:r>
              <a:rPr lang="en-US" altLang="en-US" dirty="0" err="1" smtClean="0"/>
              <a:t>Oficinas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únicamente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formato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electrónico</a:t>
            </a:r>
            <a:endParaRPr lang="en-US" altLang="en-US" dirty="0"/>
          </a:p>
          <a:p>
            <a:pPr lvl="1"/>
            <a:r>
              <a:rPr lang="en-US" altLang="en-US" dirty="0" err="1" smtClean="0"/>
              <a:t>Acceso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Formularios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ePCT</a:t>
            </a:r>
            <a:r>
              <a:rPr lang="en-US" altLang="en-US" dirty="0" smtClean="0"/>
              <a:t> o (</a:t>
            </a:r>
            <a:r>
              <a:rPr lang="en-US" altLang="en-US" dirty="0" err="1" smtClean="0"/>
              <a:t>después</a:t>
            </a:r>
            <a:r>
              <a:rPr lang="en-US" altLang="en-US" dirty="0" smtClean="0"/>
              <a:t> de la </a:t>
            </a:r>
            <a:r>
              <a:rPr lang="en-US" altLang="en-US" dirty="0" err="1" smtClean="0"/>
              <a:t>publicación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internacional</a:t>
            </a:r>
            <a:r>
              <a:rPr lang="en-US" altLang="en-US" dirty="0" smtClean="0"/>
              <a:t>)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/>
              <a:t>PATENTSCOPE</a:t>
            </a:r>
          </a:p>
          <a:p>
            <a:pPr lvl="1"/>
            <a:r>
              <a:rPr lang="en-US" altLang="en-US" dirty="0" err="1" smtClean="0"/>
              <a:t>Formularios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envían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correo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electrónico</a:t>
            </a:r>
            <a:endParaRPr lang="en-US" altLang="en-US" dirty="0"/>
          </a:p>
          <a:p>
            <a:pPr lvl="1"/>
            <a:r>
              <a:rPr lang="en-US" altLang="en-US" dirty="0" err="1" smtClean="0"/>
              <a:t>Documentos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prioridad</a:t>
            </a:r>
            <a:r>
              <a:rPr lang="en-US" altLang="en-US" dirty="0" smtClean="0"/>
              <a:t> y </a:t>
            </a:r>
            <a:r>
              <a:rPr lang="en-US" altLang="en-US" dirty="0" err="1" smtClean="0"/>
              <a:t>copias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certificadas</a:t>
            </a:r>
            <a:r>
              <a:rPr lang="en-US" altLang="en-US" dirty="0" smtClean="0"/>
              <a:t> del </a:t>
            </a:r>
            <a:r>
              <a:rPr lang="en-US" altLang="en-US" dirty="0" err="1" smtClean="0"/>
              <a:t>expediente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emiten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únicamente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formato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electrónico</a:t>
            </a:r>
            <a:r>
              <a:rPr lang="en-US" altLang="en-US" dirty="0" smtClean="0"/>
              <a:t>  </a:t>
            </a:r>
          </a:p>
          <a:p>
            <a:pPr lvl="1"/>
            <a:r>
              <a:rPr lang="en-US" altLang="en-US" dirty="0" smtClean="0"/>
              <a:t>Use el </a:t>
            </a:r>
            <a:r>
              <a:rPr lang="en-US" altLang="en-US" dirty="0" err="1" smtClean="0"/>
              <a:t>Servicio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Acceso</a:t>
            </a:r>
            <a:r>
              <a:rPr lang="en-US" altLang="en-US" dirty="0" smtClean="0"/>
              <a:t> Digital </a:t>
            </a:r>
            <a:r>
              <a:rPr lang="en-US" altLang="en-US" dirty="0"/>
              <a:t>(DAS) </a:t>
            </a:r>
            <a:r>
              <a:rPr lang="en-US" altLang="en-US" dirty="0" err="1" smtClean="0"/>
              <a:t>siempre</a:t>
            </a:r>
            <a:r>
              <a:rPr lang="en-US" altLang="en-US" dirty="0" smtClean="0"/>
              <a:t> que sea </a:t>
            </a:r>
            <a:r>
              <a:rPr lang="en-US" altLang="en-US" dirty="0" err="1" smtClean="0"/>
              <a:t>posible</a:t>
            </a:r>
            <a:endParaRPr lang="en-US" altLang="en-US" dirty="0"/>
          </a:p>
          <a:p>
            <a:pPr lvl="1"/>
            <a:r>
              <a:rPr lang="en-US" altLang="en-US" dirty="0" smtClean="0"/>
              <a:t>Se </a:t>
            </a:r>
            <a:r>
              <a:rPr lang="en-US" altLang="en-US" dirty="0" err="1" smtClean="0"/>
              <a:t>insta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usuarios</a:t>
            </a:r>
            <a:r>
              <a:rPr lang="en-US" altLang="en-US" dirty="0" smtClean="0"/>
              <a:t> que </a:t>
            </a:r>
            <a:r>
              <a:rPr lang="en-US" altLang="en-US" dirty="0" err="1" smtClean="0"/>
              <a:t>aún</a:t>
            </a:r>
            <a:r>
              <a:rPr lang="en-US" altLang="en-US" dirty="0" smtClean="0"/>
              <a:t> no </a:t>
            </a:r>
            <a:r>
              <a:rPr lang="en-US" altLang="en-US" dirty="0" err="1" smtClean="0"/>
              <a:t>hayan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facilitado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dirección</a:t>
            </a:r>
            <a:r>
              <a:rPr lang="en-US" altLang="en-US" dirty="0" smtClean="0"/>
              <a:t> e-mail a que </a:t>
            </a:r>
            <a:r>
              <a:rPr lang="en-US" altLang="en-US" dirty="0" err="1" smtClean="0"/>
              <a:t>proporcionen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información</a:t>
            </a:r>
            <a:r>
              <a:rPr lang="en-US" altLang="en-US" dirty="0" smtClean="0"/>
              <a:t>, para </a:t>
            </a:r>
            <a:r>
              <a:rPr lang="en-US" altLang="en-US" dirty="0" err="1" smtClean="0"/>
              <a:t>permitir</a:t>
            </a:r>
            <a:r>
              <a:rPr lang="en-US" altLang="en-US" dirty="0" smtClean="0"/>
              <a:t> a la IB </a:t>
            </a:r>
            <a:r>
              <a:rPr lang="en-US" altLang="en-US" dirty="0" err="1" smtClean="0"/>
              <a:t>enviarles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comunicaciones</a:t>
            </a:r>
            <a:r>
              <a:rPr lang="en-US" altLang="en-US" dirty="0" smtClean="0"/>
              <a:t> (</a:t>
            </a:r>
            <a:r>
              <a:rPr lang="en-US" altLang="en-US" dirty="0"/>
              <a:t>https://</a:t>
            </a:r>
            <a:r>
              <a:rPr lang="en-US" altLang="en-US" dirty="0" smtClean="0"/>
              <a:t>www.wipo.int/pct/es/news/2020/news_0008.html</a:t>
            </a:r>
            <a:r>
              <a:rPr lang="en-US" altLang="en-US" dirty="0"/>
              <a:t>)</a:t>
            </a:r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9696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Situación</a:t>
            </a:r>
            <a:r>
              <a:rPr lang="en-US" altLang="en-US" dirty="0"/>
              <a:t> actual </a:t>
            </a:r>
            <a:r>
              <a:rPr lang="en-US" altLang="en-US" dirty="0" err="1"/>
              <a:t>en</a:t>
            </a:r>
            <a:r>
              <a:rPr lang="en-US" altLang="en-US" dirty="0"/>
              <a:t> la </a:t>
            </a:r>
            <a:r>
              <a:rPr lang="en-US" altLang="en-US" dirty="0" smtClean="0"/>
              <a:t>IB (</a:t>
            </a:r>
            <a:r>
              <a:rPr lang="en-US" altLang="en-US" dirty="0"/>
              <a:t>3)</a:t>
            </a:r>
            <a:endParaRPr lang="en-GB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5320" y="1383901"/>
            <a:ext cx="8229600" cy="475252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800"/>
              </a:spcAft>
            </a:pPr>
            <a:r>
              <a:rPr lang="en-US" altLang="en-US" dirty="0" err="1" smtClean="0"/>
              <a:t>Presentación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documentos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la IB</a:t>
            </a:r>
            <a:r>
              <a:rPr lang="en-US" altLang="en-US" dirty="0"/>
              <a:t>:</a:t>
            </a:r>
          </a:p>
          <a:p>
            <a:pPr lvl="1">
              <a:spcBef>
                <a:spcPts val="600"/>
              </a:spcBef>
              <a:spcAft>
                <a:spcPts val="800"/>
              </a:spcAft>
            </a:pPr>
            <a:r>
              <a:rPr lang="en-US" altLang="en-US" dirty="0" err="1" smtClean="0"/>
              <a:t>Preferiblemente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formato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electrónico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únicamente</a:t>
            </a:r>
            <a:r>
              <a:rPr lang="en-US" altLang="en-US" dirty="0" smtClean="0"/>
              <a:t>:</a:t>
            </a:r>
            <a:endParaRPr lang="en-US" altLang="en-US" dirty="0"/>
          </a:p>
          <a:p>
            <a:pPr lvl="2">
              <a:spcBef>
                <a:spcPts val="600"/>
              </a:spcBef>
              <a:spcAft>
                <a:spcPts val="800"/>
              </a:spcAft>
            </a:pPr>
            <a:r>
              <a:rPr lang="en-US" altLang="en-US" dirty="0"/>
              <a:t> </a:t>
            </a:r>
            <a:r>
              <a:rPr lang="en-US" altLang="en-US" dirty="0" err="1"/>
              <a:t>ePCT</a:t>
            </a:r>
            <a:r>
              <a:rPr lang="en-US" altLang="en-US" dirty="0"/>
              <a:t> </a:t>
            </a:r>
            <a:r>
              <a:rPr lang="en-US" altLang="en-US" dirty="0" smtClean="0"/>
              <a:t>(con o sin </a:t>
            </a:r>
            <a:r>
              <a:rPr lang="en-US" altLang="en-US" dirty="0" err="1" smtClean="0"/>
              <a:t>autenticación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estricta</a:t>
            </a:r>
            <a:r>
              <a:rPr lang="en-US" altLang="en-US" dirty="0" smtClean="0"/>
              <a:t>)</a:t>
            </a:r>
            <a:endParaRPr lang="en-US" altLang="en-US" dirty="0"/>
          </a:p>
          <a:p>
            <a:pPr lvl="2">
              <a:spcBef>
                <a:spcPts val="600"/>
              </a:spcBef>
              <a:spcAft>
                <a:spcPts val="800"/>
              </a:spcAft>
            </a:pPr>
            <a:r>
              <a:rPr lang="en-US" altLang="en-US" dirty="0"/>
              <a:t> </a:t>
            </a:r>
            <a:r>
              <a:rPr lang="en-US" altLang="en-US" dirty="0" err="1" smtClean="0"/>
              <a:t>Servicio</a:t>
            </a:r>
            <a:r>
              <a:rPr lang="en-US" altLang="en-US" dirty="0"/>
              <a:t> </a:t>
            </a:r>
            <a:r>
              <a:rPr lang="en-US" altLang="en-US" dirty="0" err="1" smtClean="0"/>
              <a:t>Alternativo</a:t>
            </a:r>
            <a:r>
              <a:rPr lang="en-US" altLang="en-US" dirty="0" smtClean="0"/>
              <a:t> </a:t>
            </a:r>
            <a:r>
              <a:rPr lang="en-US" altLang="en-US" dirty="0"/>
              <a:t>de </a:t>
            </a:r>
            <a:r>
              <a:rPr lang="en-US" altLang="en-US" dirty="0" err="1"/>
              <a:t>Carga</a:t>
            </a:r>
            <a:r>
              <a:rPr lang="en-US" altLang="en-US" dirty="0"/>
              <a:t> de </a:t>
            </a:r>
            <a:r>
              <a:rPr lang="en-US" altLang="en-US" dirty="0" err="1"/>
              <a:t>Documentos</a:t>
            </a:r>
            <a:endParaRPr lang="en-US" altLang="en-US" dirty="0"/>
          </a:p>
          <a:p>
            <a:pPr lvl="2">
              <a:spcBef>
                <a:spcPts val="600"/>
              </a:spcBef>
              <a:spcAft>
                <a:spcPts val="800"/>
              </a:spcAft>
            </a:pPr>
            <a:r>
              <a:rPr lang="en-US" altLang="en-US" dirty="0" smtClean="0"/>
              <a:t> Facsimile, </a:t>
            </a:r>
            <a:r>
              <a:rPr lang="en-US" altLang="en-US" dirty="0" err="1" smtClean="0"/>
              <a:t>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ningún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otro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modo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funciona</a:t>
            </a:r>
            <a:endParaRPr lang="en-US" altLang="en-US" dirty="0"/>
          </a:p>
          <a:p>
            <a:pPr>
              <a:spcBef>
                <a:spcPts val="600"/>
              </a:spcBef>
              <a:spcAft>
                <a:spcPts val="800"/>
              </a:spcAft>
            </a:pP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la </a:t>
            </a:r>
            <a:r>
              <a:rPr lang="en-US" dirty="0" err="1" smtClean="0"/>
              <a:t>mejor</a:t>
            </a:r>
            <a:r>
              <a:rPr lang="en-US" dirty="0" smtClean="0"/>
              <a:t> </a:t>
            </a:r>
            <a:r>
              <a:rPr lang="en-US" dirty="0" err="1" smtClean="0"/>
              <a:t>manera</a:t>
            </a:r>
            <a:r>
              <a:rPr lang="en-US" dirty="0" smtClean="0"/>
              <a:t> de </a:t>
            </a:r>
            <a:r>
              <a:rPr lang="en-US" dirty="0" err="1" smtClean="0"/>
              <a:t>comunicarse</a:t>
            </a:r>
            <a:r>
              <a:rPr lang="en-US" dirty="0" smtClean="0"/>
              <a:t> con la IB se </a:t>
            </a:r>
            <a:r>
              <a:rPr lang="en-US" dirty="0" err="1" smtClean="0"/>
              <a:t>encuentra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página</a:t>
            </a:r>
            <a:r>
              <a:rPr lang="en-US" dirty="0" smtClean="0"/>
              <a:t> web PCT (</a:t>
            </a:r>
            <a:r>
              <a:rPr lang="en-US" dirty="0"/>
              <a:t>https://</a:t>
            </a:r>
            <a:r>
              <a:rPr lang="en-US" dirty="0" smtClean="0"/>
              <a:t>www.wipo.int/pct/es/news/2020/news_0008.html</a:t>
            </a:r>
            <a:r>
              <a:rPr lang="en-US" dirty="0"/>
              <a:t>)</a:t>
            </a:r>
          </a:p>
          <a:p>
            <a:pPr marL="0" indent="0">
              <a:spcBef>
                <a:spcPts val="600"/>
              </a:spcBef>
              <a:spcAft>
                <a:spcPts val="800"/>
              </a:spcAft>
              <a:buNone/>
            </a:pPr>
            <a:endParaRPr lang="en-US" altLang="en-US" dirty="0"/>
          </a:p>
          <a:p>
            <a:pPr lvl="1">
              <a:spcBef>
                <a:spcPts val="600"/>
              </a:spcBef>
              <a:spcAft>
                <a:spcPts val="800"/>
              </a:spcAft>
            </a:pPr>
            <a:endParaRPr lang="en-US" altLang="en-US" dirty="0"/>
          </a:p>
          <a:p>
            <a:pPr eaLnBrk="1" hangingPunct="1">
              <a:spcBef>
                <a:spcPts val="600"/>
              </a:spcBef>
              <a:spcAft>
                <a:spcPts val="800"/>
              </a:spcAft>
            </a:pPr>
            <a:endParaRPr lang="en-US" altLang="en-US" dirty="0"/>
          </a:p>
          <a:p>
            <a:pPr eaLnBrk="1" hangingPunct="1">
              <a:spcBef>
                <a:spcPts val="600"/>
              </a:spcBef>
              <a:spcAft>
                <a:spcPts val="800"/>
              </a:spcAft>
            </a:pPr>
            <a:endParaRPr lang="en-US" altLang="en-US" dirty="0"/>
          </a:p>
          <a:p>
            <a:pPr eaLnBrk="1" hangingPunct="1">
              <a:spcBef>
                <a:spcPts val="600"/>
              </a:spcBef>
              <a:spcAft>
                <a:spcPts val="800"/>
              </a:spcAft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4530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461" y="0"/>
            <a:ext cx="8579296" cy="1143000"/>
          </a:xfrm>
        </p:spPr>
        <p:txBody>
          <a:bodyPr/>
          <a:lstStyle/>
          <a:p>
            <a:r>
              <a:rPr lang="en-US" dirty="0" err="1" smtClean="0"/>
              <a:t>Salvaguardias</a:t>
            </a:r>
            <a:r>
              <a:rPr lang="en-US" dirty="0" smtClean="0"/>
              <a:t> </a:t>
            </a:r>
            <a:r>
              <a:rPr lang="en-US" dirty="0" err="1" smtClean="0"/>
              <a:t>particulares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/>
              <a:t>PCT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157" y="995346"/>
            <a:ext cx="8856984" cy="5313973"/>
          </a:xfrm>
        </p:spPr>
        <p:txBody>
          <a:bodyPr/>
          <a:lstStyle/>
          <a:p>
            <a:r>
              <a:rPr lang="en-US" altLang="en-US" sz="2200" dirty="0" err="1" smtClean="0"/>
              <a:t>Actualmente</a:t>
            </a:r>
            <a:r>
              <a:rPr lang="en-US" altLang="en-US" sz="2200" dirty="0" smtClean="0"/>
              <a:t> el P</a:t>
            </a:r>
            <a:r>
              <a:rPr lang="en-US" sz="2200" dirty="0" smtClean="0"/>
              <a:t>CT no </a:t>
            </a:r>
            <a:r>
              <a:rPr lang="en-US" sz="2200" dirty="0" err="1" smtClean="0"/>
              <a:t>prevé</a:t>
            </a:r>
            <a:r>
              <a:rPr lang="en-US" sz="2200" dirty="0" smtClean="0"/>
              <a:t> </a:t>
            </a:r>
            <a:r>
              <a:rPr lang="en-US" sz="2200" dirty="0" err="1" smtClean="0"/>
              <a:t>extensión</a:t>
            </a:r>
            <a:r>
              <a:rPr lang="en-US" sz="2200" dirty="0" smtClean="0"/>
              <a:t> general de </a:t>
            </a:r>
            <a:r>
              <a:rPr lang="en-US" sz="2200" dirty="0" err="1" smtClean="0"/>
              <a:t>plazos</a:t>
            </a:r>
            <a:r>
              <a:rPr lang="en-US" sz="2200" dirty="0" smtClean="0"/>
              <a:t>, con la </a:t>
            </a:r>
            <a:r>
              <a:rPr lang="en-US" sz="2200" dirty="0" err="1" smtClean="0"/>
              <a:t>excepción</a:t>
            </a:r>
            <a:r>
              <a:rPr lang="en-US" sz="2200" dirty="0" smtClean="0"/>
              <a:t> de </a:t>
            </a:r>
            <a:r>
              <a:rPr lang="en-US" sz="2200" dirty="0" err="1" smtClean="0"/>
              <a:t>cuando</a:t>
            </a:r>
            <a:r>
              <a:rPr lang="en-US" sz="2200" dirty="0" smtClean="0"/>
              <a:t> </a:t>
            </a:r>
            <a:r>
              <a:rPr lang="en-US" sz="2200" dirty="0" err="1" smtClean="0"/>
              <a:t>Oficinas</a:t>
            </a:r>
            <a:r>
              <a:rPr lang="en-US" sz="2200" dirty="0" smtClean="0"/>
              <a:t> </a:t>
            </a:r>
            <a:r>
              <a:rPr lang="en-US" sz="2200" dirty="0" err="1" smtClean="0"/>
              <a:t>están</a:t>
            </a:r>
            <a:r>
              <a:rPr lang="en-US" sz="2200" dirty="0" smtClean="0"/>
              <a:t> </a:t>
            </a:r>
            <a:r>
              <a:rPr lang="en-US" sz="2200" dirty="0" err="1" smtClean="0"/>
              <a:t>oficialmente</a:t>
            </a:r>
            <a:r>
              <a:rPr lang="en-US" sz="2200" dirty="0" smtClean="0"/>
              <a:t> </a:t>
            </a:r>
            <a:r>
              <a:rPr lang="en-US" sz="2200" dirty="0" err="1" smtClean="0"/>
              <a:t>cerradas</a:t>
            </a:r>
            <a:endParaRPr lang="en-US" sz="2200" dirty="0"/>
          </a:p>
          <a:p>
            <a:endParaRPr lang="en-US" sz="2200" dirty="0"/>
          </a:p>
          <a:p>
            <a:r>
              <a:rPr lang="en-US" sz="2200" dirty="0" err="1" smtClean="0"/>
              <a:t>Medidas</a:t>
            </a:r>
            <a:r>
              <a:rPr lang="en-US" sz="2200" dirty="0" smtClean="0"/>
              <a:t> locales para extender </a:t>
            </a:r>
            <a:r>
              <a:rPr lang="en-US" sz="2200" dirty="0" err="1" smtClean="0"/>
              <a:t>plazos</a:t>
            </a:r>
            <a:r>
              <a:rPr lang="en-US" sz="2200" dirty="0" smtClean="0"/>
              <a:t> </a:t>
            </a:r>
            <a:r>
              <a:rPr lang="en-US" sz="2200" dirty="0" err="1" smtClean="0"/>
              <a:t>nacionales</a:t>
            </a:r>
            <a:r>
              <a:rPr lang="en-US" sz="2200" dirty="0" smtClean="0"/>
              <a:t> </a:t>
            </a:r>
            <a:r>
              <a:rPr lang="en-US" sz="2200" u="sng" dirty="0" smtClean="0"/>
              <a:t>no</a:t>
            </a:r>
            <a:r>
              <a:rPr lang="en-US" sz="2200" dirty="0" smtClean="0"/>
              <a:t> se </a:t>
            </a:r>
            <a:r>
              <a:rPr lang="en-US" sz="2200" dirty="0" err="1" smtClean="0"/>
              <a:t>aplican</a:t>
            </a:r>
            <a:r>
              <a:rPr lang="en-US" sz="2200" dirty="0" smtClean="0"/>
              <a:t> a </a:t>
            </a:r>
            <a:r>
              <a:rPr lang="en-US" sz="2200" dirty="0" err="1" smtClean="0"/>
              <a:t>los</a:t>
            </a:r>
            <a:r>
              <a:rPr lang="en-US" sz="2200" dirty="0" smtClean="0"/>
              <a:t> </a:t>
            </a:r>
            <a:r>
              <a:rPr lang="en-US" sz="2200" dirty="0" err="1" smtClean="0"/>
              <a:t>plazos</a:t>
            </a:r>
            <a:r>
              <a:rPr lang="en-US" sz="2200" dirty="0" smtClean="0"/>
              <a:t> PCT </a:t>
            </a:r>
            <a:r>
              <a:rPr lang="en-US" altLang="en-US" sz="2200" dirty="0" err="1" smtClean="0"/>
              <a:t>durante</a:t>
            </a:r>
            <a:r>
              <a:rPr lang="en-US" altLang="en-US" sz="2200" dirty="0" smtClean="0"/>
              <a:t> la </a:t>
            </a:r>
            <a:r>
              <a:rPr lang="en-US" altLang="en-US" sz="2200" dirty="0" err="1" smtClean="0"/>
              <a:t>fase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internacional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pero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pueden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aplicarse</a:t>
            </a:r>
            <a:r>
              <a:rPr lang="en-US" altLang="en-US" sz="2200" dirty="0" smtClean="0"/>
              <a:t> a </a:t>
            </a:r>
            <a:r>
              <a:rPr lang="en-US" altLang="en-US" sz="2200" dirty="0" err="1" smtClean="0"/>
              <a:t>plazos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en</a:t>
            </a:r>
            <a:r>
              <a:rPr lang="en-US" altLang="en-US" sz="2200" dirty="0" smtClean="0"/>
              <a:t> la </a:t>
            </a:r>
            <a:r>
              <a:rPr lang="en-US" altLang="en-US" sz="2200" dirty="0" err="1" smtClean="0"/>
              <a:t>fase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nacional</a:t>
            </a:r>
            <a:endParaRPr lang="en-US" altLang="en-US" sz="2200" dirty="0"/>
          </a:p>
          <a:p>
            <a:endParaRPr lang="en-US" sz="2200" dirty="0"/>
          </a:p>
          <a:p>
            <a:r>
              <a:rPr lang="en-US" sz="2200" dirty="0" err="1" smtClean="0"/>
              <a:t>Período</a:t>
            </a:r>
            <a:r>
              <a:rPr lang="en-US" sz="2200" dirty="0" smtClean="0"/>
              <a:t> de </a:t>
            </a:r>
            <a:r>
              <a:rPr lang="en-US" sz="2200" dirty="0" err="1" smtClean="0"/>
              <a:t>prioridad</a:t>
            </a:r>
            <a:r>
              <a:rPr lang="en-US" sz="2200" dirty="0" smtClean="0"/>
              <a:t>:</a:t>
            </a:r>
            <a:endParaRPr lang="en-US" sz="2200" dirty="0"/>
          </a:p>
          <a:p>
            <a:pPr lvl="1"/>
            <a:r>
              <a:rPr lang="en-US" sz="2200" dirty="0" err="1" smtClean="0"/>
              <a:t>Únicamente</a:t>
            </a:r>
            <a:r>
              <a:rPr lang="en-US" sz="2200" dirty="0" smtClean="0"/>
              <a:t> </a:t>
            </a:r>
            <a:r>
              <a:rPr lang="en-US" sz="2200" dirty="0" err="1" smtClean="0"/>
              <a:t>cuando</a:t>
            </a:r>
            <a:r>
              <a:rPr lang="en-US" sz="2200" dirty="0" smtClean="0"/>
              <a:t> </a:t>
            </a:r>
            <a:r>
              <a:rPr lang="en-US" sz="2200" dirty="0" err="1" smtClean="0"/>
              <a:t>una</a:t>
            </a:r>
            <a:r>
              <a:rPr lang="en-US" sz="2200" dirty="0" smtClean="0"/>
              <a:t> </a:t>
            </a:r>
            <a:r>
              <a:rPr lang="en-US" sz="2200" dirty="0" err="1" smtClean="0"/>
              <a:t>Oficina</a:t>
            </a:r>
            <a:r>
              <a:rPr lang="en-US" sz="2200" dirty="0" smtClean="0"/>
              <a:t> se </a:t>
            </a:r>
            <a:r>
              <a:rPr lang="en-US" sz="2200" dirty="0" err="1" smtClean="0"/>
              <a:t>haya</a:t>
            </a:r>
            <a:r>
              <a:rPr lang="en-US" sz="2200" dirty="0" smtClean="0"/>
              <a:t> </a:t>
            </a:r>
            <a:r>
              <a:rPr lang="en-US" sz="2200" dirty="0" err="1" smtClean="0"/>
              <a:t>declarado</a:t>
            </a:r>
            <a:r>
              <a:rPr lang="en-US" sz="2200" dirty="0" smtClean="0"/>
              <a:t> </a:t>
            </a:r>
            <a:r>
              <a:rPr lang="en-US" sz="2200" dirty="0" err="1" smtClean="0"/>
              <a:t>cerrada</a:t>
            </a:r>
            <a:r>
              <a:rPr lang="en-US" sz="2200" dirty="0" smtClean="0"/>
              <a:t> para la </a:t>
            </a:r>
            <a:r>
              <a:rPr lang="en-US" sz="2200" dirty="0" err="1" smtClean="0"/>
              <a:t>presentación</a:t>
            </a:r>
            <a:r>
              <a:rPr lang="en-US" sz="2200" dirty="0" smtClean="0"/>
              <a:t> de solicitudes PCT se </a:t>
            </a:r>
            <a:r>
              <a:rPr lang="en-US" sz="2200" dirty="0" err="1" smtClean="0"/>
              <a:t>aplica</a:t>
            </a:r>
            <a:r>
              <a:rPr lang="en-US" sz="2200" dirty="0" smtClean="0"/>
              <a:t> la </a:t>
            </a:r>
            <a:r>
              <a:rPr lang="en-US" sz="2200" dirty="0" err="1" smtClean="0"/>
              <a:t>protección</a:t>
            </a:r>
            <a:r>
              <a:rPr lang="en-US" sz="2200" dirty="0" smtClean="0"/>
              <a:t> del </a:t>
            </a:r>
            <a:r>
              <a:rPr lang="en-US" sz="2200" dirty="0" err="1" smtClean="0"/>
              <a:t>Artículo</a:t>
            </a:r>
            <a:r>
              <a:rPr lang="en-US" sz="2200" dirty="0" smtClean="0"/>
              <a:t> 4C.3</a:t>
            </a:r>
            <a:r>
              <a:rPr lang="en-US" sz="2200" dirty="0"/>
              <a:t>) </a:t>
            </a:r>
            <a:r>
              <a:rPr lang="en-US" sz="2200" dirty="0" smtClean="0"/>
              <a:t>del </a:t>
            </a:r>
            <a:r>
              <a:rPr lang="en-US" sz="2200" dirty="0" err="1" smtClean="0"/>
              <a:t>Convenio</a:t>
            </a:r>
            <a:r>
              <a:rPr lang="en-US" sz="2200" dirty="0" smtClean="0"/>
              <a:t> de Paris</a:t>
            </a:r>
            <a:endParaRPr lang="en-US" sz="2200" dirty="0"/>
          </a:p>
          <a:p>
            <a:pPr lvl="1"/>
            <a:r>
              <a:rPr lang="en-US" sz="2200" dirty="0" err="1" smtClean="0"/>
              <a:t>Cuando</a:t>
            </a:r>
            <a:r>
              <a:rPr lang="en-US" sz="2200" dirty="0" smtClean="0"/>
              <a:t> </a:t>
            </a:r>
            <a:r>
              <a:rPr lang="en-US" sz="2200" dirty="0" err="1" smtClean="0"/>
              <a:t>Oficinas</a:t>
            </a:r>
            <a:r>
              <a:rPr lang="en-US" sz="2200" dirty="0" smtClean="0"/>
              <a:t> </a:t>
            </a:r>
            <a:r>
              <a:rPr lang="en-US" sz="2200" dirty="0" err="1" smtClean="0"/>
              <a:t>permanecen</a:t>
            </a:r>
            <a:r>
              <a:rPr lang="en-US" sz="2200" dirty="0" smtClean="0"/>
              <a:t> </a:t>
            </a:r>
            <a:r>
              <a:rPr lang="en-US" sz="2200" dirty="0" err="1" smtClean="0"/>
              <a:t>abiertas</a:t>
            </a:r>
            <a:r>
              <a:rPr lang="en-US" sz="2200" dirty="0" smtClean="0"/>
              <a:t>, </a:t>
            </a:r>
            <a:r>
              <a:rPr lang="en-US" sz="2200" dirty="0" err="1" smtClean="0"/>
              <a:t>recurso</a:t>
            </a:r>
            <a:r>
              <a:rPr lang="en-US" sz="2200" dirty="0" smtClean="0"/>
              <a:t> al </a:t>
            </a:r>
            <a:r>
              <a:rPr lang="en-US" sz="2200" dirty="0" err="1" smtClean="0"/>
              <a:t>restablecimiento</a:t>
            </a:r>
            <a:r>
              <a:rPr lang="en-US" sz="2200" dirty="0" smtClean="0"/>
              <a:t> del derecho de </a:t>
            </a:r>
            <a:r>
              <a:rPr lang="en-US" sz="2200" dirty="0" err="1" smtClean="0"/>
              <a:t>prioridad</a:t>
            </a:r>
            <a:r>
              <a:rPr lang="en-US" sz="2200" dirty="0" smtClean="0"/>
              <a:t> </a:t>
            </a:r>
            <a:r>
              <a:rPr lang="en-US" sz="2200" dirty="0"/>
              <a:t>(</a:t>
            </a:r>
            <a:r>
              <a:rPr lang="en-US" sz="2200" dirty="0" err="1" smtClean="0"/>
              <a:t>Regla</a:t>
            </a:r>
            <a:r>
              <a:rPr lang="en-US" sz="2200" dirty="0" smtClean="0"/>
              <a:t> 26</a:t>
            </a:r>
            <a:r>
              <a:rPr lang="en-US" sz="2200" i="1" dirty="0" smtClean="0"/>
              <a:t>bis</a:t>
            </a:r>
            <a:r>
              <a:rPr lang="en-US" sz="2200" dirty="0" smtClean="0"/>
              <a:t>.3 y </a:t>
            </a:r>
            <a:r>
              <a:rPr lang="en-US" sz="2200" dirty="0"/>
              <a:t>49</a:t>
            </a:r>
            <a:r>
              <a:rPr lang="en-US" sz="2200" i="1" dirty="0"/>
              <a:t>ter</a:t>
            </a:r>
            <a:r>
              <a:rPr lang="en-US" sz="2200" dirty="0"/>
              <a:t>) </a:t>
            </a:r>
            <a:r>
              <a:rPr lang="en-US" sz="2200" dirty="0" smtClean="0"/>
              <a:t>(</a:t>
            </a:r>
            <a:r>
              <a:rPr lang="en-US" sz="2200" dirty="0" err="1" smtClean="0"/>
              <a:t>donde</a:t>
            </a:r>
            <a:r>
              <a:rPr lang="en-US" sz="2200" dirty="0" smtClean="0"/>
              <a:t> </a:t>
            </a:r>
            <a:r>
              <a:rPr lang="en-US" sz="2200" dirty="0" err="1" smtClean="0"/>
              <a:t>está</a:t>
            </a:r>
            <a:r>
              <a:rPr lang="en-US" sz="2200" dirty="0" smtClean="0"/>
              <a:t> </a:t>
            </a:r>
            <a:r>
              <a:rPr lang="en-US" sz="2200" dirty="0" err="1" smtClean="0"/>
              <a:t>disponible</a:t>
            </a:r>
            <a:r>
              <a:rPr lang="en-US" sz="2200" dirty="0" smtClean="0"/>
              <a:t>)</a:t>
            </a:r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lvl="1"/>
            <a:endParaRPr lang="en-US" sz="2200" dirty="0"/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65267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68" y="-99392"/>
            <a:ext cx="8579296" cy="1143000"/>
          </a:xfrm>
        </p:spPr>
        <p:txBody>
          <a:bodyPr/>
          <a:lstStyle/>
          <a:p>
            <a:r>
              <a:rPr lang="en-US" dirty="0" err="1"/>
              <a:t>Salvaguardias</a:t>
            </a:r>
            <a:r>
              <a:rPr lang="en-US" dirty="0"/>
              <a:t> </a:t>
            </a:r>
            <a:r>
              <a:rPr lang="en-US" dirty="0" err="1"/>
              <a:t>particulares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smtClean="0"/>
              <a:t>PCT (</a:t>
            </a:r>
            <a:r>
              <a:rPr lang="en-US" dirty="0"/>
              <a:t>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637" y="1082337"/>
            <a:ext cx="8640960" cy="5328592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600"/>
              </a:spcAft>
            </a:pPr>
            <a:r>
              <a:rPr lang="en-US" sz="2200" dirty="0" smtClean="0"/>
              <a:t>La </a:t>
            </a:r>
            <a:r>
              <a:rPr lang="en-US" sz="2200" dirty="0" err="1" smtClean="0"/>
              <a:t>Regla</a:t>
            </a:r>
            <a:r>
              <a:rPr lang="en-US" sz="2200" dirty="0" smtClean="0"/>
              <a:t> 82</a:t>
            </a:r>
            <a:r>
              <a:rPr lang="en-US" sz="2200" i="1" dirty="0" smtClean="0"/>
              <a:t>quater</a:t>
            </a:r>
            <a:r>
              <a:rPr lang="en-US" sz="2200" dirty="0" smtClean="0"/>
              <a:t>.1 </a:t>
            </a:r>
            <a:r>
              <a:rPr lang="en-150" sz="2200" dirty="0" smtClean="0"/>
              <a:t>–</a:t>
            </a:r>
            <a:r>
              <a:rPr lang="en-US" sz="2200" dirty="0" smtClean="0"/>
              <a:t> </a:t>
            </a:r>
            <a:r>
              <a:rPr lang="en-US" sz="2200" dirty="0" err="1" smtClean="0"/>
              <a:t>excusa</a:t>
            </a:r>
            <a:r>
              <a:rPr lang="en-US" sz="2200" dirty="0" smtClean="0"/>
              <a:t> de </a:t>
            </a:r>
            <a:r>
              <a:rPr lang="en-US" sz="2200" dirty="0" err="1" smtClean="0"/>
              <a:t>retraso</a:t>
            </a:r>
            <a:r>
              <a:rPr lang="en-US" sz="2200" dirty="0" smtClean="0"/>
              <a:t> </a:t>
            </a:r>
            <a:r>
              <a:rPr lang="en-US" sz="2200" dirty="0" err="1" smtClean="0"/>
              <a:t>en</a:t>
            </a:r>
            <a:r>
              <a:rPr lang="en-US" sz="2200" dirty="0" smtClean="0"/>
              <a:t> </a:t>
            </a:r>
            <a:r>
              <a:rPr lang="en-US" sz="2200" dirty="0" err="1" smtClean="0"/>
              <a:t>cumplir</a:t>
            </a:r>
            <a:r>
              <a:rPr lang="en-US" sz="2200" dirty="0" smtClean="0"/>
              <a:t> </a:t>
            </a:r>
            <a:r>
              <a:rPr lang="en-US" sz="2200" dirty="0" err="1" smtClean="0"/>
              <a:t>plazos</a:t>
            </a:r>
            <a:r>
              <a:rPr lang="en-US" sz="2200" dirty="0" smtClean="0"/>
              <a:t> “</a:t>
            </a:r>
            <a:r>
              <a:rPr lang="en-US" sz="2200" dirty="0" err="1" smtClean="0"/>
              <a:t>por</a:t>
            </a:r>
            <a:r>
              <a:rPr lang="en-US" sz="2200" dirty="0" smtClean="0"/>
              <a:t> </a:t>
            </a:r>
            <a:r>
              <a:rPr lang="en-US" sz="2200" dirty="0" err="1" smtClean="0"/>
              <a:t>motivos</a:t>
            </a:r>
            <a:r>
              <a:rPr lang="en-US" sz="2200" dirty="0" smtClean="0"/>
              <a:t> de  </a:t>
            </a:r>
            <a:r>
              <a:rPr lang="en-US" sz="2200" dirty="0"/>
              <a:t>… </a:t>
            </a:r>
            <a:r>
              <a:rPr lang="en-US" sz="2200" dirty="0" err="1" smtClean="0"/>
              <a:t>calamidad</a:t>
            </a:r>
            <a:r>
              <a:rPr lang="en-US" sz="2200" dirty="0" smtClean="0"/>
              <a:t> natural … u </a:t>
            </a:r>
            <a:r>
              <a:rPr lang="en-US" sz="2200" dirty="0" err="1" smtClean="0"/>
              <a:t>otros</a:t>
            </a:r>
            <a:r>
              <a:rPr lang="en-US" sz="2200" dirty="0" smtClean="0"/>
              <a:t> </a:t>
            </a:r>
            <a:r>
              <a:rPr lang="en-US" sz="2200" dirty="0" err="1" smtClean="0"/>
              <a:t>motivos</a:t>
            </a:r>
            <a:r>
              <a:rPr lang="en-US" sz="2200" dirty="0" smtClean="0"/>
              <a:t> </a:t>
            </a:r>
            <a:r>
              <a:rPr lang="en-US" sz="2200" dirty="0" err="1" smtClean="0"/>
              <a:t>semejantes</a:t>
            </a:r>
            <a:r>
              <a:rPr lang="en-US" sz="2200" dirty="0" smtClean="0"/>
              <a:t>”</a:t>
            </a:r>
            <a:endParaRPr lang="en-US" sz="2200" dirty="0"/>
          </a:p>
          <a:p>
            <a:pPr lvl="1">
              <a:spcBef>
                <a:spcPts val="400"/>
              </a:spcBef>
              <a:spcAft>
                <a:spcPts val="600"/>
              </a:spcAft>
            </a:pPr>
            <a:r>
              <a:rPr lang="en-US" sz="2200" dirty="0" smtClean="0"/>
              <a:t>La </a:t>
            </a:r>
            <a:r>
              <a:rPr lang="en-US" sz="2200" dirty="0" err="1" smtClean="0"/>
              <a:t>Regla</a:t>
            </a:r>
            <a:r>
              <a:rPr lang="en-US" sz="2200" dirty="0" smtClean="0"/>
              <a:t> </a:t>
            </a:r>
            <a:r>
              <a:rPr lang="en-US" sz="2200" dirty="0"/>
              <a:t>82</a:t>
            </a:r>
            <a:r>
              <a:rPr lang="en-US" sz="2200" i="1" dirty="0"/>
              <a:t>quater</a:t>
            </a:r>
            <a:r>
              <a:rPr lang="en-US" sz="2200" dirty="0"/>
              <a:t>.1 </a:t>
            </a:r>
            <a:r>
              <a:rPr lang="en-US" sz="2200" dirty="0" smtClean="0"/>
              <a:t>se </a:t>
            </a:r>
            <a:r>
              <a:rPr lang="en-US" sz="2200" dirty="0" err="1" smtClean="0"/>
              <a:t>aplica</a:t>
            </a:r>
            <a:r>
              <a:rPr lang="en-US" sz="2200" dirty="0" smtClean="0"/>
              <a:t> a </a:t>
            </a:r>
            <a:r>
              <a:rPr lang="en-US" sz="2200" dirty="0" err="1" smtClean="0"/>
              <a:t>todos</a:t>
            </a:r>
            <a:r>
              <a:rPr lang="en-US" sz="2200" dirty="0" smtClean="0"/>
              <a:t> </a:t>
            </a:r>
            <a:r>
              <a:rPr lang="en-US" sz="2200" dirty="0" err="1" smtClean="0"/>
              <a:t>los</a:t>
            </a:r>
            <a:r>
              <a:rPr lang="en-US" sz="2200" dirty="0" smtClean="0"/>
              <a:t> </a:t>
            </a:r>
            <a:r>
              <a:rPr lang="en-US" sz="2200" dirty="0" err="1" smtClean="0"/>
              <a:t>plazos</a:t>
            </a:r>
            <a:r>
              <a:rPr lang="en-US" sz="2200" dirty="0" smtClean="0"/>
              <a:t> PCT (</a:t>
            </a:r>
            <a:r>
              <a:rPr lang="en-US" sz="2200" dirty="0" err="1" smtClean="0"/>
              <a:t>por</a:t>
            </a:r>
            <a:r>
              <a:rPr lang="en-US" sz="2200" dirty="0" smtClean="0"/>
              <a:t> </a:t>
            </a:r>
            <a:r>
              <a:rPr lang="en-US" sz="2200" dirty="0" err="1" smtClean="0"/>
              <a:t>ejemplo</a:t>
            </a:r>
            <a:r>
              <a:rPr lang="en-US" sz="2200" dirty="0" smtClean="0"/>
              <a:t> el </a:t>
            </a:r>
            <a:r>
              <a:rPr lang="en-US" sz="2200" dirty="0" err="1" smtClean="0"/>
              <a:t>pago</a:t>
            </a:r>
            <a:r>
              <a:rPr lang="en-US" sz="2200" dirty="0" smtClean="0"/>
              <a:t> de </a:t>
            </a:r>
            <a:r>
              <a:rPr lang="en-US" sz="2200" dirty="0" err="1" smtClean="0"/>
              <a:t>tasas</a:t>
            </a:r>
            <a:r>
              <a:rPr lang="en-US" sz="2200" dirty="0" smtClean="0"/>
              <a:t>, </a:t>
            </a:r>
            <a:r>
              <a:rPr lang="en-US" sz="2200" dirty="0" err="1" smtClean="0"/>
              <a:t>presentación</a:t>
            </a:r>
            <a:r>
              <a:rPr lang="en-US" sz="2200" dirty="0" smtClean="0"/>
              <a:t> de </a:t>
            </a:r>
            <a:r>
              <a:rPr lang="en-US" sz="2200" dirty="0" err="1" smtClean="0"/>
              <a:t>documentos</a:t>
            </a:r>
            <a:r>
              <a:rPr lang="en-US" sz="2200" dirty="0" smtClean="0"/>
              <a:t> de </a:t>
            </a:r>
            <a:r>
              <a:rPr lang="en-US" sz="2200" dirty="0" err="1" smtClean="0"/>
              <a:t>prioridad</a:t>
            </a:r>
            <a:r>
              <a:rPr lang="en-US" sz="2200" dirty="0" smtClean="0"/>
              <a:t>, </a:t>
            </a:r>
            <a:r>
              <a:rPr lang="en-US" sz="2200" dirty="0" err="1" smtClean="0"/>
              <a:t>corrección</a:t>
            </a:r>
            <a:r>
              <a:rPr lang="en-US" sz="2200" dirty="0" smtClean="0"/>
              <a:t> de </a:t>
            </a:r>
            <a:r>
              <a:rPr lang="en-US" sz="2200" dirty="0" err="1" smtClean="0"/>
              <a:t>reivindicaciones</a:t>
            </a:r>
            <a:r>
              <a:rPr lang="en-US" sz="2200" dirty="0" smtClean="0"/>
              <a:t> de </a:t>
            </a:r>
            <a:r>
              <a:rPr lang="en-US" sz="2200" dirty="0" err="1" smtClean="0"/>
              <a:t>prioridad</a:t>
            </a:r>
            <a:r>
              <a:rPr lang="en-US" sz="2200" dirty="0" smtClean="0"/>
              <a:t>, </a:t>
            </a:r>
            <a:r>
              <a:rPr lang="en-US" sz="2200" dirty="0"/>
              <a:t>etc.), </a:t>
            </a:r>
            <a:r>
              <a:rPr lang="en-US" sz="2200" dirty="0" err="1" smtClean="0"/>
              <a:t>excepto</a:t>
            </a:r>
            <a:r>
              <a:rPr lang="en-US" sz="2200" dirty="0" smtClean="0"/>
              <a:t> al </a:t>
            </a:r>
            <a:r>
              <a:rPr lang="en-US" sz="2200" dirty="0" err="1" smtClean="0"/>
              <a:t>período</a:t>
            </a:r>
            <a:r>
              <a:rPr lang="en-US" sz="2200" dirty="0" smtClean="0"/>
              <a:t> de </a:t>
            </a:r>
            <a:r>
              <a:rPr lang="en-US" sz="2200" dirty="0" err="1" smtClean="0"/>
              <a:t>prioridad</a:t>
            </a:r>
            <a:r>
              <a:rPr lang="en-US" sz="2200" dirty="0" smtClean="0"/>
              <a:t> y el </a:t>
            </a:r>
            <a:r>
              <a:rPr lang="en-US" sz="2200" dirty="0" err="1" smtClean="0"/>
              <a:t>plazo</a:t>
            </a:r>
            <a:r>
              <a:rPr lang="en-US" sz="2200" dirty="0" smtClean="0"/>
              <a:t> para </a:t>
            </a:r>
            <a:r>
              <a:rPr lang="en-US" sz="2200" dirty="0" err="1" smtClean="0"/>
              <a:t>entrar</a:t>
            </a:r>
            <a:r>
              <a:rPr lang="en-US" sz="2200" dirty="0" smtClean="0"/>
              <a:t> </a:t>
            </a:r>
            <a:r>
              <a:rPr lang="en-US" sz="2200" dirty="0" err="1" smtClean="0"/>
              <a:t>en</a:t>
            </a:r>
            <a:r>
              <a:rPr lang="en-US" sz="2200" dirty="0" smtClean="0"/>
              <a:t> la </a:t>
            </a:r>
            <a:r>
              <a:rPr lang="en-US" sz="2200" dirty="0" err="1" smtClean="0"/>
              <a:t>fase</a:t>
            </a:r>
            <a:r>
              <a:rPr lang="en-US" sz="2200" dirty="0" smtClean="0"/>
              <a:t> </a:t>
            </a:r>
            <a:r>
              <a:rPr lang="en-US" sz="2200" dirty="0" err="1" smtClean="0"/>
              <a:t>nacional</a:t>
            </a:r>
            <a:endParaRPr lang="en-US" sz="2200" dirty="0"/>
          </a:p>
          <a:p>
            <a:pPr lvl="1">
              <a:spcBef>
                <a:spcPts val="400"/>
              </a:spcBef>
              <a:spcAft>
                <a:spcPts val="600"/>
              </a:spcAft>
            </a:pPr>
            <a:r>
              <a:rPr lang="en-US" sz="2200" dirty="0" smtClean="0"/>
              <a:t>La IB </a:t>
            </a:r>
            <a:r>
              <a:rPr lang="es-ES" sz="2200" dirty="0"/>
              <a:t>tratará </a:t>
            </a:r>
            <a:r>
              <a:rPr lang="es-ES" sz="2200" dirty="0" smtClean="0"/>
              <a:t>favorablemente </a:t>
            </a:r>
            <a:r>
              <a:rPr lang="es-ES" sz="2200" dirty="0"/>
              <a:t>toda petición </a:t>
            </a:r>
            <a:endParaRPr lang="es-ES" sz="2200" dirty="0" smtClean="0"/>
          </a:p>
          <a:p>
            <a:pPr lvl="1">
              <a:spcBef>
                <a:spcPts val="400"/>
              </a:spcBef>
              <a:spcAft>
                <a:spcPts val="600"/>
              </a:spcAft>
            </a:pPr>
            <a:r>
              <a:rPr lang="en-US" sz="2200" dirty="0" smtClean="0"/>
              <a:t>No </a:t>
            </a:r>
            <a:r>
              <a:rPr lang="es-ES" sz="2200" dirty="0"/>
              <a:t>exigirá pruebas de que el virus afectó a la </a:t>
            </a:r>
            <a:r>
              <a:rPr lang="es-ES" sz="2200" dirty="0" smtClean="0"/>
              <a:t>localidad</a:t>
            </a:r>
          </a:p>
          <a:p>
            <a:pPr lvl="1">
              <a:spcBef>
                <a:spcPts val="400"/>
              </a:spcBef>
              <a:spcAft>
                <a:spcPts val="600"/>
              </a:spcAft>
            </a:pPr>
            <a:r>
              <a:rPr lang="es-ES" sz="2200" dirty="0" smtClean="0"/>
              <a:t> </a:t>
            </a:r>
            <a:r>
              <a:rPr lang="en-US" sz="2200" dirty="0" smtClean="0"/>
              <a:t>El Director </a:t>
            </a:r>
            <a:r>
              <a:rPr lang="en-US" sz="2200" dirty="0"/>
              <a:t>General </a:t>
            </a:r>
            <a:r>
              <a:rPr lang="en-US" sz="2200" dirty="0" err="1" smtClean="0"/>
              <a:t>exhorta</a:t>
            </a:r>
            <a:r>
              <a:rPr lang="en-US" sz="2200" dirty="0" smtClean="0"/>
              <a:t> a las </a:t>
            </a:r>
            <a:r>
              <a:rPr lang="en-US" sz="2200" dirty="0" err="1" smtClean="0"/>
              <a:t>Oficinas</a:t>
            </a:r>
            <a:r>
              <a:rPr lang="en-US" sz="2200" dirty="0" smtClean="0"/>
              <a:t> </a:t>
            </a:r>
            <a:r>
              <a:rPr lang="en-US" sz="2200" dirty="0" err="1" smtClean="0"/>
              <a:t>nacionales</a:t>
            </a:r>
            <a:r>
              <a:rPr lang="en-US" sz="2200" dirty="0" smtClean="0"/>
              <a:t> </a:t>
            </a:r>
            <a:r>
              <a:rPr lang="en-GB" sz="2200" dirty="0"/>
              <a:t>a </a:t>
            </a:r>
            <a:r>
              <a:rPr lang="en-GB" sz="2200" dirty="0" err="1"/>
              <a:t>actuar</a:t>
            </a:r>
            <a:r>
              <a:rPr lang="en-GB" sz="2200" dirty="0"/>
              <a:t> de </a:t>
            </a:r>
            <a:r>
              <a:rPr lang="en-GB" sz="2200" dirty="0" err="1"/>
              <a:t>igual</a:t>
            </a:r>
            <a:r>
              <a:rPr lang="en-GB" sz="2200" dirty="0"/>
              <a:t> </a:t>
            </a:r>
            <a:r>
              <a:rPr lang="en-GB" sz="2200" dirty="0" err="1"/>
              <a:t>modo</a:t>
            </a:r>
            <a:r>
              <a:rPr lang="en-GB" sz="2200" dirty="0"/>
              <a:t> </a:t>
            </a:r>
            <a:r>
              <a:rPr lang="en-US" sz="2200" dirty="0" smtClean="0"/>
              <a:t>(</a:t>
            </a:r>
            <a:r>
              <a:rPr lang="en-US" sz="2200" dirty="0"/>
              <a:t>https://</a:t>
            </a:r>
            <a:r>
              <a:rPr lang="en-US" sz="2200" dirty="0" smtClean="0"/>
              <a:t>www.wipo.int/pct/es/news/2020/news_0009.html</a:t>
            </a:r>
            <a:r>
              <a:rPr lang="en-US" sz="2200" dirty="0"/>
              <a:t>)</a:t>
            </a:r>
          </a:p>
          <a:p>
            <a:pPr>
              <a:spcBef>
                <a:spcPts val="400"/>
              </a:spcBef>
              <a:spcAft>
                <a:spcPts val="600"/>
              </a:spcAft>
            </a:pPr>
            <a:r>
              <a:rPr lang="en-US" sz="2200" dirty="0" smtClean="0"/>
              <a:t>Las </a:t>
            </a:r>
            <a:r>
              <a:rPr lang="en-US" sz="2200" dirty="0" err="1" smtClean="0"/>
              <a:t>Reglas</a:t>
            </a:r>
            <a:r>
              <a:rPr lang="en-US" sz="2200" dirty="0" smtClean="0"/>
              <a:t> </a:t>
            </a:r>
            <a:r>
              <a:rPr lang="en-US" sz="2200" dirty="0"/>
              <a:t>80.6 </a:t>
            </a:r>
            <a:r>
              <a:rPr lang="en-US" sz="2200" dirty="0" smtClean="0"/>
              <a:t>y </a:t>
            </a:r>
            <a:r>
              <a:rPr lang="en-US" sz="2200" dirty="0"/>
              <a:t>82: </a:t>
            </a:r>
            <a:r>
              <a:rPr lang="en-US" sz="2200" dirty="0" err="1" smtClean="0"/>
              <a:t>retrasos</a:t>
            </a:r>
            <a:r>
              <a:rPr lang="en-US" sz="2200" dirty="0" smtClean="0"/>
              <a:t> </a:t>
            </a:r>
            <a:r>
              <a:rPr lang="en-US" sz="2200" dirty="0" err="1" smtClean="0"/>
              <a:t>en</a:t>
            </a:r>
            <a:r>
              <a:rPr lang="en-US" sz="2200" dirty="0" smtClean="0"/>
              <a:t> el </a:t>
            </a:r>
            <a:r>
              <a:rPr lang="en-US" sz="2200" dirty="0" err="1" smtClean="0"/>
              <a:t>correo</a:t>
            </a:r>
            <a:r>
              <a:rPr lang="en-US" sz="2200" dirty="0" smtClean="0"/>
              <a:t> (</a:t>
            </a:r>
            <a:r>
              <a:rPr lang="en-US" sz="2200" dirty="0" err="1" smtClean="0"/>
              <a:t>Regla</a:t>
            </a:r>
            <a:r>
              <a:rPr lang="en-US" sz="2200" dirty="0" smtClean="0"/>
              <a:t> de </a:t>
            </a:r>
            <a:r>
              <a:rPr lang="en-US" sz="2200" dirty="0" err="1" smtClean="0"/>
              <a:t>los</a:t>
            </a:r>
            <a:r>
              <a:rPr lang="en-US" sz="2200" dirty="0" smtClean="0"/>
              <a:t> 5 y 7 </a:t>
            </a:r>
            <a:r>
              <a:rPr lang="en-US" sz="2200" dirty="0" err="1" smtClean="0"/>
              <a:t>días</a:t>
            </a:r>
            <a:r>
              <a:rPr lang="en-US" sz="2200" dirty="0" smtClean="0"/>
              <a:t>)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92414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8828"/>
            <a:ext cx="8579296" cy="951900"/>
          </a:xfrm>
        </p:spPr>
        <p:txBody>
          <a:bodyPr/>
          <a:lstStyle/>
          <a:p>
            <a:r>
              <a:rPr lang="en-US" dirty="0" err="1"/>
              <a:t>Salvaguardias</a:t>
            </a:r>
            <a:r>
              <a:rPr lang="en-US" dirty="0"/>
              <a:t> </a:t>
            </a:r>
            <a:r>
              <a:rPr lang="en-US" dirty="0" err="1"/>
              <a:t>particulares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smtClean="0"/>
              <a:t>PCT (</a:t>
            </a:r>
            <a:r>
              <a:rPr lang="en-US" dirty="0"/>
              <a:t>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419" y="865226"/>
            <a:ext cx="8229600" cy="5544616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s-ES" sz="2200" dirty="0" smtClean="0"/>
              <a:t>Aplazamiento de la emisión del Formulario </a:t>
            </a:r>
            <a:r>
              <a:rPr lang="en-US" sz="2200" dirty="0" smtClean="0"/>
              <a:t>PCT/RO/117 </a:t>
            </a:r>
            <a:r>
              <a:rPr lang="en-US" sz="2200" dirty="0" err="1" smtClean="0"/>
              <a:t>por</a:t>
            </a:r>
            <a:r>
              <a:rPr lang="en-US" sz="2200" dirty="0" smtClean="0"/>
              <a:t> RO/IB (“</a:t>
            </a:r>
            <a:r>
              <a:rPr lang="es-ES" sz="2200" dirty="0"/>
              <a:t>Notificación relativa a una solicitud internacional considerada como </a:t>
            </a:r>
            <a:r>
              <a:rPr lang="es-ES" sz="2200" dirty="0" smtClean="0"/>
              <a:t>retirada</a:t>
            </a:r>
            <a:r>
              <a:rPr lang="en-US" sz="2200" dirty="0" smtClean="0"/>
              <a:t>”)</a:t>
            </a:r>
            <a:endParaRPr lang="en-US" sz="2200" dirty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200" dirty="0" err="1" smtClean="0"/>
              <a:t>Cuando</a:t>
            </a:r>
            <a:r>
              <a:rPr lang="en-US" sz="2200" dirty="0" smtClean="0"/>
              <a:t> el </a:t>
            </a:r>
            <a:r>
              <a:rPr lang="en-US" sz="2200" dirty="0" err="1" smtClean="0"/>
              <a:t>solicitante</a:t>
            </a:r>
            <a:r>
              <a:rPr lang="en-US" sz="2200" dirty="0" smtClean="0"/>
              <a:t> no </a:t>
            </a:r>
            <a:r>
              <a:rPr lang="en-US" sz="2200" dirty="0" err="1" smtClean="0"/>
              <a:t>haya</a:t>
            </a:r>
            <a:r>
              <a:rPr lang="en-US" sz="2200" dirty="0" smtClean="0"/>
              <a:t> </a:t>
            </a:r>
            <a:r>
              <a:rPr lang="en-US" sz="2200" dirty="0" err="1" smtClean="0"/>
              <a:t>pagado</a:t>
            </a:r>
            <a:r>
              <a:rPr lang="en-US" sz="2200" dirty="0" smtClean="0"/>
              <a:t> </a:t>
            </a:r>
            <a:r>
              <a:rPr lang="en-US" sz="2200" dirty="0" err="1" smtClean="0"/>
              <a:t>todas</a:t>
            </a:r>
            <a:r>
              <a:rPr lang="en-US" sz="2200" dirty="0" smtClean="0"/>
              <a:t> las </a:t>
            </a:r>
            <a:r>
              <a:rPr lang="en-US" sz="2200" dirty="0" err="1" smtClean="0"/>
              <a:t>tasas</a:t>
            </a:r>
            <a:r>
              <a:rPr lang="en-US" sz="2200" dirty="0" smtClean="0"/>
              <a:t> </a:t>
            </a:r>
            <a:r>
              <a:rPr lang="en-US" sz="2200" dirty="0" err="1" smtClean="0"/>
              <a:t>prescritas</a:t>
            </a:r>
            <a:endParaRPr lang="en-US" sz="2200" dirty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200" dirty="0"/>
              <a:t>RO/IB </a:t>
            </a:r>
            <a:r>
              <a:rPr lang="en-US" sz="2200" dirty="0" err="1" smtClean="0"/>
              <a:t>emitará</a:t>
            </a:r>
            <a:r>
              <a:rPr lang="en-US" sz="2200" dirty="0" smtClean="0"/>
              <a:t> el </a:t>
            </a:r>
            <a:r>
              <a:rPr lang="en-US" sz="2200" dirty="0" err="1" smtClean="0"/>
              <a:t>Formulario</a:t>
            </a:r>
            <a:r>
              <a:rPr lang="en-US" sz="2200" dirty="0" smtClean="0"/>
              <a:t> PCT/RO/133 re</a:t>
            </a:r>
            <a:r>
              <a:rPr lang="es-ES" sz="2200" dirty="0" err="1" smtClean="0"/>
              <a:t>quiriendo</a:t>
            </a:r>
            <a:r>
              <a:rPr lang="es-ES" sz="2200" dirty="0" smtClean="0"/>
              <a:t> el pago de </a:t>
            </a:r>
            <a:r>
              <a:rPr lang="es-ES" sz="2200" dirty="0"/>
              <a:t>las tasas </a:t>
            </a:r>
            <a:r>
              <a:rPr lang="es-ES" sz="2200" dirty="0" smtClean="0"/>
              <a:t>pendientes</a:t>
            </a:r>
            <a:r>
              <a:rPr lang="en-US" sz="2200" dirty="0" smtClean="0"/>
              <a:t> (</a:t>
            </a:r>
            <a:r>
              <a:rPr lang="en-US" sz="2200" dirty="0" err="1" smtClean="0"/>
              <a:t>pero</a:t>
            </a:r>
            <a:r>
              <a:rPr lang="en-US" sz="2200" dirty="0" smtClean="0"/>
              <a:t> sin </a:t>
            </a:r>
            <a:r>
              <a:rPr lang="en-US" sz="2200" dirty="0" err="1" smtClean="0"/>
              <a:t>cobrar</a:t>
            </a:r>
            <a:r>
              <a:rPr lang="en-US" sz="2200" dirty="0" smtClean="0"/>
              <a:t> </a:t>
            </a:r>
            <a:r>
              <a:rPr lang="es-ES" sz="2200" dirty="0"/>
              <a:t>tasa por pago tardío</a:t>
            </a:r>
            <a:r>
              <a:rPr lang="en-US" sz="2200" dirty="0" smtClean="0"/>
              <a:t>)</a:t>
            </a:r>
            <a:endParaRPr lang="en-US" sz="2200" dirty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200" dirty="0"/>
              <a:t>RO/IB </a:t>
            </a:r>
            <a:r>
              <a:rPr lang="en-US" sz="2200" dirty="0" smtClean="0"/>
              <a:t>no </a:t>
            </a:r>
            <a:r>
              <a:rPr lang="en-US" sz="2200" dirty="0" err="1" smtClean="0"/>
              <a:t>emitirá</a:t>
            </a:r>
            <a:r>
              <a:rPr lang="en-US" sz="2200" dirty="0" smtClean="0"/>
              <a:t> el </a:t>
            </a:r>
            <a:r>
              <a:rPr lang="en-US" sz="2200" dirty="0" err="1" smtClean="0"/>
              <a:t>Formulario</a:t>
            </a:r>
            <a:r>
              <a:rPr lang="en-US" sz="2200" dirty="0" smtClean="0"/>
              <a:t> </a:t>
            </a:r>
            <a:r>
              <a:rPr lang="en-US" sz="2200" dirty="0"/>
              <a:t>PCT/RO/117 </a:t>
            </a:r>
            <a:r>
              <a:rPr lang="en-US" sz="2200" dirty="0" smtClean="0"/>
              <a:t>antes del 1 de </a:t>
            </a:r>
            <a:r>
              <a:rPr lang="en-US" sz="2200" dirty="0" err="1" smtClean="0"/>
              <a:t>julio</a:t>
            </a:r>
            <a:r>
              <a:rPr lang="en-US" sz="2200" dirty="0" smtClean="0"/>
              <a:t> </a:t>
            </a:r>
            <a:r>
              <a:rPr lang="en-US" sz="2200" dirty="0" smtClean="0"/>
              <a:t>de </a:t>
            </a:r>
            <a:r>
              <a:rPr lang="en-US" sz="2200" dirty="0"/>
              <a:t>2020 </a:t>
            </a:r>
            <a:r>
              <a:rPr lang="en-US" sz="2200" dirty="0" smtClean="0"/>
              <a:t>(que </a:t>
            </a:r>
            <a:r>
              <a:rPr lang="en-US" sz="2200" dirty="0" err="1" smtClean="0"/>
              <a:t>declara</a:t>
            </a:r>
            <a:r>
              <a:rPr lang="en-US" sz="2200" dirty="0" smtClean="0"/>
              <a:t> solicitudes PCT </a:t>
            </a:r>
            <a:r>
              <a:rPr lang="en-US" sz="2200" dirty="0" err="1" smtClean="0"/>
              <a:t>consideradas</a:t>
            </a:r>
            <a:r>
              <a:rPr lang="en-US" sz="2200" dirty="0" smtClean="0"/>
              <a:t> </a:t>
            </a:r>
            <a:r>
              <a:rPr lang="en-US" sz="2200" dirty="0" err="1" smtClean="0"/>
              <a:t>como</a:t>
            </a:r>
            <a:r>
              <a:rPr lang="en-US" sz="2200" dirty="0" smtClean="0"/>
              <a:t> </a:t>
            </a:r>
            <a:r>
              <a:rPr lang="en-US" sz="2200" dirty="0" err="1" smtClean="0"/>
              <a:t>retiradas</a:t>
            </a:r>
            <a:r>
              <a:rPr lang="en-US" sz="2200" dirty="0" smtClean="0"/>
              <a:t> </a:t>
            </a:r>
            <a:r>
              <a:rPr lang="en-US" sz="2200" dirty="0" err="1" smtClean="0"/>
              <a:t>por</a:t>
            </a:r>
            <a:r>
              <a:rPr lang="en-US" sz="2200" dirty="0" smtClean="0"/>
              <a:t> </a:t>
            </a:r>
            <a:r>
              <a:rPr lang="en-US" sz="2200" dirty="0" err="1" smtClean="0"/>
              <a:t>falta</a:t>
            </a:r>
            <a:r>
              <a:rPr lang="en-US" sz="2200" dirty="0" smtClean="0"/>
              <a:t> de </a:t>
            </a:r>
            <a:r>
              <a:rPr lang="en-US" sz="2200" dirty="0" err="1" smtClean="0"/>
              <a:t>pago</a:t>
            </a:r>
            <a:r>
              <a:rPr lang="en-US" sz="2200" dirty="0" smtClean="0"/>
              <a:t> de las </a:t>
            </a:r>
            <a:r>
              <a:rPr lang="es-ES" sz="2200" dirty="0" smtClean="0"/>
              <a:t>tasas</a:t>
            </a:r>
            <a:r>
              <a:rPr lang="en-US" sz="2200" dirty="0" smtClean="0"/>
              <a:t>)</a:t>
            </a:r>
            <a:endParaRPr lang="en-US" sz="2200" dirty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200" dirty="0" smtClean="0"/>
              <a:t>El Director </a:t>
            </a:r>
            <a:r>
              <a:rPr lang="en-US" sz="2200" dirty="0"/>
              <a:t>General </a:t>
            </a:r>
            <a:r>
              <a:rPr lang="en-US" sz="2200" dirty="0" err="1" smtClean="0"/>
              <a:t>exhorta</a:t>
            </a:r>
            <a:r>
              <a:rPr lang="en-US" sz="2200" dirty="0" smtClean="0"/>
              <a:t> a </a:t>
            </a:r>
            <a:r>
              <a:rPr lang="en-US" sz="2200" dirty="0" err="1" smtClean="0"/>
              <a:t>todas</a:t>
            </a:r>
            <a:r>
              <a:rPr lang="en-US" sz="2200" dirty="0" smtClean="0"/>
              <a:t> las </a:t>
            </a:r>
            <a:r>
              <a:rPr lang="en-US" sz="2200" dirty="0" err="1" smtClean="0"/>
              <a:t>Oficinas</a:t>
            </a:r>
            <a:r>
              <a:rPr lang="en-US" sz="2200" dirty="0" smtClean="0"/>
              <a:t> </a:t>
            </a:r>
            <a:r>
              <a:rPr lang="en-US" sz="2200" dirty="0" err="1" smtClean="0"/>
              <a:t>receptoras</a:t>
            </a:r>
            <a:r>
              <a:rPr lang="en-US" sz="2200" dirty="0" smtClean="0"/>
              <a:t> </a:t>
            </a:r>
            <a:r>
              <a:rPr lang="en-GB" sz="2200" dirty="0"/>
              <a:t>a </a:t>
            </a:r>
            <a:r>
              <a:rPr lang="en-GB" sz="2200" dirty="0" err="1"/>
              <a:t>actuar</a:t>
            </a:r>
            <a:r>
              <a:rPr lang="en-GB" sz="2200" dirty="0"/>
              <a:t> de </a:t>
            </a:r>
            <a:r>
              <a:rPr lang="en-GB" sz="2200" dirty="0" err="1"/>
              <a:t>igual</a:t>
            </a:r>
            <a:r>
              <a:rPr lang="en-GB" sz="2200" dirty="0"/>
              <a:t> </a:t>
            </a:r>
            <a:r>
              <a:rPr lang="en-GB" sz="2200" dirty="0" err="1" smtClean="0"/>
              <a:t>modo</a:t>
            </a:r>
            <a:r>
              <a:rPr lang="en-GB" sz="2200" dirty="0" smtClean="0"/>
              <a:t> </a:t>
            </a:r>
            <a:r>
              <a:rPr lang="en-US" sz="2200" dirty="0" smtClean="0"/>
              <a:t>(https</a:t>
            </a:r>
            <a:r>
              <a:rPr lang="en-US" sz="2200" dirty="0"/>
              <a:t>://</a:t>
            </a:r>
            <a:r>
              <a:rPr lang="en-US" sz="2200" dirty="0" smtClean="0"/>
              <a:t>www.wipo.int/pct/es/news/2020/news_0009.html</a:t>
            </a:r>
            <a:r>
              <a:rPr lang="en-US" sz="2200" dirty="0"/>
              <a:t>)</a:t>
            </a:r>
          </a:p>
          <a:p>
            <a:pPr marL="457200" lvl="1" indent="0">
              <a:spcBef>
                <a:spcPts val="400"/>
              </a:spcBef>
              <a:spcAft>
                <a:spcPts val="400"/>
              </a:spcAft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93238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ES_2010_pct background png</Template>
  <TotalTime>295</TotalTime>
  <Words>901</Words>
  <Application>Microsoft Office PowerPoint</Application>
  <PresentationFormat>On-screen Show (4:3)</PresentationFormat>
  <Paragraphs>89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ヒラギノ角ゴ Pro W3</vt:lpstr>
      <vt:lpstr>Arial</vt:lpstr>
      <vt:lpstr>Arial Black</vt:lpstr>
      <vt:lpstr>Calibri</vt:lpstr>
      <vt:lpstr>Microsoft Sans Serif</vt:lpstr>
      <vt:lpstr>Wingdings</vt:lpstr>
      <vt:lpstr>ES_2010_pct background png</vt:lpstr>
      <vt:lpstr>PowerPoint Presentation</vt:lpstr>
      <vt:lpstr>Situación actual (1)</vt:lpstr>
      <vt:lpstr>Situación actual (2)</vt:lpstr>
      <vt:lpstr>Situación actual en la IB (1)</vt:lpstr>
      <vt:lpstr>Situación actual en la IB (2)</vt:lpstr>
      <vt:lpstr>Situación actual en la IB (3)</vt:lpstr>
      <vt:lpstr>Salvaguardias particulares en el PCT (1)</vt:lpstr>
      <vt:lpstr>Salvaguardias particulares en el PCT (2)</vt:lpstr>
      <vt:lpstr>Salvaguardias particulares en el PCT (3)</vt:lpstr>
      <vt:lpstr>Salvaguardias particulares en el PCT (4)</vt:lpstr>
      <vt:lpstr>Más información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FOR OFFICIAL USE ONLY</cp:keywords>
  <cp:lastModifiedBy>JULLIARD Corinne</cp:lastModifiedBy>
  <cp:revision>43</cp:revision>
  <dcterms:created xsi:type="dcterms:W3CDTF">2013-11-18T13:37:26Z</dcterms:created>
  <dcterms:modified xsi:type="dcterms:W3CDTF">2020-06-04T09:25:18Z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3b29a6a8-2b72-458b-adb6-e24eab219c3b</vt:lpwstr>
  </property>
  <property fmtid="{D5CDD505-2E9C-101B-9397-08002B2CF9AE}" pid="3" name="Classification">
    <vt:lpwstr>For Official Use Only</vt:lpwstr>
  </property>
  <property fmtid="{D5CDD505-2E9C-101B-9397-08002B2CF9AE}" pid="4" name="VisualMarkings">
    <vt:lpwstr>None</vt:lpwstr>
  </property>
  <property fmtid="{D5CDD505-2E9C-101B-9397-08002B2CF9AE}" pid="5" name="Alignment">
    <vt:lpwstr>Centre</vt:lpwstr>
  </property>
  <property fmtid="{D5CDD505-2E9C-101B-9397-08002B2CF9AE}" pid="6" name="Language">
    <vt:lpwstr>English</vt:lpwstr>
  </property>
</Properties>
</file>