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101" d="100"/>
          <a:sy n="101" d="100"/>
        </p:scale>
        <p:origin x="1896" y="114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207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s-ES_tradnl" sz="900" noProof="0" dirty="0"/>
              <a:t>Modificaciones del Reglamento 2025</a:t>
            </a:r>
          </a:p>
          <a:p>
            <a:pPr>
              <a:spcBef>
                <a:spcPct val="0"/>
              </a:spcBef>
              <a:defRPr/>
            </a:pPr>
            <a:r>
              <a:rPr lang="es-ES_tradnl" sz="900" noProof="0" dirty="0"/>
              <a:t>11-2-2025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s-ES_tradnl" sz="3400" b="1" noProof="0" dirty="0">
                <a:solidFill>
                  <a:srgbClr val="70899B"/>
                </a:solidFill>
              </a:rPr>
              <a:t>Modificaciones del Reglamento del PCT a partir del 1 de julio de 2025</a:t>
            </a:r>
          </a:p>
          <a:p>
            <a:endParaRPr lang="es-ES_tradnl" noProof="0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706090"/>
          </a:xfrm>
        </p:spPr>
        <p:txBody>
          <a:bodyPr/>
          <a:lstStyle/>
          <a:p>
            <a:pPr algn="ctr" rtl="0"/>
            <a:r>
              <a:rPr lang="es-ES_tradnl" sz="3200" noProof="0" dirty="0"/>
              <a:t>Modificaciones del Reglamento del PCT a partir del 1 de julio de 2025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40768"/>
            <a:ext cx="8712968" cy="5256584"/>
          </a:xfrm>
        </p:spPr>
        <p:txBody>
          <a:bodyPr>
            <a:normAutofit fontScale="82500" lnSpcReduction="10000"/>
          </a:bodyPr>
          <a:lstStyle/>
          <a:p>
            <a:pPr rtl="0">
              <a:spcBef>
                <a:spcPct val="0"/>
              </a:spcBef>
            </a:pPr>
            <a:r>
              <a:rPr lang="es-ES_tradnl" sz="2200" noProof="0" dirty="0"/>
              <a:t>Medio de presentación de solicitudes internacionales y documentos conexos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Modificación de la Regla 89</a:t>
            </a:r>
            <a:r>
              <a:rPr lang="es-ES_tradnl" sz="2100" i="1" noProof="0" dirty="0"/>
              <a:t>bis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Se permite a las Oficinas receptoras que ya no acepten la presentación de solicitudes en papel, aunque la Oficina receptora de la Oficina Internacional estará obligada a seguir aceptando las solicitudes presentadas en papel.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Las Oficinas receptoras podrán permitir la presentación de solicitudes en papel a efectos de obtener una fecha de presentación o de cumplir un plazo, pero con la obligación de que los documentos se vuelvan a presentar por medios electrónicos en un plazo de dos meses.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Entrada en vigor: 1 de julio de 2025</a:t>
            </a:r>
          </a:p>
          <a:p>
            <a:pPr lvl="1"/>
            <a:endParaRPr lang="es-ES_tradnl" sz="2200" i="1" noProof="0" dirty="0"/>
          </a:p>
          <a:p>
            <a:pPr rtl="0">
              <a:spcBef>
                <a:spcPct val="0"/>
              </a:spcBef>
            </a:pPr>
            <a:r>
              <a:rPr lang="es-ES_tradnl" sz="2200" noProof="0" dirty="0"/>
              <a:t>Idiomas de comunicación para la Oficina Internacional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Modificación de la Regla 92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Tendrá por efecto que la Oficina Internacional pueda comunicarse con las Oficinas y los solicitantes en idiomas distintos del inglés y el francés, como se exige actualmente.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s-ES_tradnl" sz="2100" noProof="0" dirty="0"/>
              <a:t> Aplicación progresiva mediante modificaciones de las Instrucciones Administrativas</a:t>
            </a:r>
          </a:p>
          <a:p>
            <a:pPr lvl="1"/>
            <a:endParaRPr lang="es-ES_tradnl" sz="2200" i="1" noProof="0" dirty="0"/>
          </a:p>
          <a:p>
            <a:pPr marL="457200" lvl="1" indent="0">
              <a:buNone/>
            </a:pPr>
            <a:endParaRPr lang="es-ES_tradnl" sz="2300" noProof="0" dirty="0"/>
          </a:p>
          <a:p>
            <a:pPr lvl="1"/>
            <a:endParaRPr lang="es-ES_tradnl" sz="2300" noProof="0" dirty="0"/>
          </a:p>
          <a:p>
            <a:pPr lvl="1">
              <a:buFont typeface="Wingdings" pitchFamily="2" charset="2"/>
              <a:buChar char="Ø"/>
            </a:pPr>
            <a:endParaRPr lang="es-ES_tradnl" i="1" noProof="0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1659"/>
            <a:ext cx="9144000" cy="706090"/>
          </a:xfrm>
        </p:spPr>
        <p:txBody>
          <a:bodyPr/>
          <a:lstStyle/>
          <a:p>
            <a:pPr algn="ctr" rtl="0"/>
            <a:r>
              <a:rPr lang="es-ES_tradnl" sz="3200" noProof="0" dirty="0"/>
              <a:t>Modificaciones del Reglamento del PCT a partir del 1 de julio de 2025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340768"/>
            <a:ext cx="8712968" cy="4752528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es-ES_tradnl" sz="2200" noProof="0" dirty="0"/>
          </a:p>
          <a:p>
            <a:pPr rtl="0">
              <a:spcBef>
                <a:spcPct val="0"/>
              </a:spcBef>
            </a:pPr>
            <a:r>
              <a:rPr lang="es-ES_tradnl" sz="2200" noProof="0" dirty="0"/>
              <a:t>Caso adicional de presentación de solicitudes en varios idiomas</a:t>
            </a:r>
          </a:p>
          <a:p>
            <a:pPr marL="756000" lvl="1" indent="-360000" rtl="0">
              <a:spcBef>
                <a:spcPct val="0"/>
              </a:spcBef>
            </a:pPr>
            <a:r>
              <a:rPr lang="es-ES_tradnl" sz="2100" noProof="0" dirty="0"/>
              <a:t>Modificación de la Regla 26.3</a:t>
            </a:r>
            <a:r>
              <a:rPr lang="es-ES_tradnl" sz="2100" i="1" noProof="0" dirty="0"/>
              <a:t>ter</a:t>
            </a:r>
            <a:endParaRPr lang="es-ES_tradnl" sz="2100" noProof="0" dirty="0"/>
          </a:p>
          <a:p>
            <a:pPr marL="756000" lvl="1" indent="-360000" rtl="0">
              <a:spcBef>
                <a:spcPct val="0"/>
              </a:spcBef>
            </a:pPr>
            <a:r>
              <a:rPr lang="es-ES_tradnl" sz="2100" b="0" i="0" u="none" strike="noStrike" baseline="0" noProof="0" dirty="0">
                <a:solidFill>
                  <a:srgbClr val="000000"/>
                </a:solidFill>
              </a:rPr>
              <a:t>Se establece la base jurídica para exigir al solicitante que transmita una traducción cuando el resumen o el texto contenido en los dibujos se presenten en un idioma diferente del que se publicará la solicitud internacional, pero en uno aceptado por la Administración encargada de la búsqueda internacional.</a:t>
            </a:r>
          </a:p>
          <a:p>
            <a:pPr marL="756000" lvl="1" indent="-360000" rtl="0">
              <a:spcBef>
                <a:spcPct val="0"/>
              </a:spcBef>
            </a:pPr>
            <a:r>
              <a:rPr lang="es-ES_tradnl" sz="2100" noProof="0" dirty="0">
                <a:solidFill>
                  <a:srgbClr val="000000"/>
                </a:solidFill>
              </a:rPr>
              <a:t>Entrada en vigor: 1 de julio de 2025</a:t>
            </a:r>
            <a:endParaRPr lang="es-ES_tradnl" sz="2100" noProof="0" dirty="0"/>
          </a:p>
          <a:p>
            <a:pPr lvl="1"/>
            <a:endParaRPr lang="es-ES_tradnl" sz="2300" noProof="0" dirty="0"/>
          </a:p>
          <a:p>
            <a:pPr lvl="1"/>
            <a:endParaRPr lang="es-ES_tradnl" sz="2300" noProof="0" dirty="0"/>
          </a:p>
          <a:p>
            <a:pPr lvl="1">
              <a:buFont typeface="Wingdings" pitchFamily="2" charset="2"/>
              <a:buChar char="Ø"/>
            </a:pPr>
            <a:endParaRPr lang="es-ES_tradnl" i="1" noProof="0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20822</TotalTime>
  <Words>276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Modificaciones del Reglamento del PCT a partir del 1 de julio de 2025 (1)</vt:lpstr>
      <vt:lpstr>Modificaciones del Reglamento del PCT a partir del 1 de julio de 2025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157</cp:revision>
  <cp:lastPrinted>2023-10-10T07:26:03Z</cp:lastPrinted>
  <dcterms:created xsi:type="dcterms:W3CDTF">2013-10-25T09:07:15Z</dcterms:created>
  <dcterms:modified xsi:type="dcterms:W3CDTF">2025-03-11T09:36:04Z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