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4026" y="5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 dirty="0" err="1"/>
              <a:t>Modificaciones</a:t>
            </a:r>
            <a:r>
              <a:rPr lang="en-US" sz="900" dirty="0"/>
              <a:t> del </a:t>
            </a:r>
            <a:r>
              <a:rPr lang="en-US" sz="900" dirty="0" err="1"/>
              <a:t>Reglamento</a:t>
            </a:r>
            <a:r>
              <a:rPr lang="en-US" sz="900" dirty="0"/>
              <a:t> de 2024</a:t>
            </a:r>
          </a:p>
          <a:p>
            <a:pPr>
              <a:spcBef>
                <a:spcPct val="0"/>
              </a:spcBef>
              <a:defRPr/>
            </a:pPr>
            <a:r>
              <a:rPr lang="en-US" sz="900" dirty="0"/>
              <a:t>14-5-2024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>
                <a:solidFill>
                  <a:srgbClr val="70899B"/>
                </a:solidFill>
              </a:rPr>
              <a:t>Modificaciones del Reglamento del PCT en vigor a partir del 1 de julio de 2024</a:t>
            </a:r>
          </a:p>
          <a:p>
            <a:endParaRPr lang="fr-CH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706090"/>
          </a:xfrm>
        </p:spPr>
        <p:txBody>
          <a:bodyPr/>
          <a:lstStyle/>
          <a:p>
            <a:pPr algn="ctr" rtl="0"/>
            <a:r>
              <a:rPr lang="es-ES_tradnl" sz="3100" dirty="0"/>
              <a:t>Modificaciones del Reglamento del PCT a partir del 1 de julio 2024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712968" cy="5112568"/>
          </a:xfrm>
        </p:spPr>
        <p:txBody>
          <a:bodyPr>
            <a:normAutofit fontScale="95000"/>
          </a:bodyPr>
          <a:lstStyle/>
          <a:p>
            <a:pPr rtl="0"/>
            <a:r>
              <a:rPr lang="es-ES_tradnl" altLang="fr-FR" sz="1800" dirty="0"/>
              <a:t>Modificaciones de las Reglas 26.3 y 29.1 y nueva Regla 26.3</a:t>
            </a:r>
            <a:r>
              <a:rPr lang="es-ES_tradnl" altLang="fr-FR" sz="1800" i="1" dirty="0"/>
              <a:t>ter</a:t>
            </a:r>
            <a:r>
              <a:rPr lang="es-ES_tradnl" altLang="fr-FR" sz="1800" dirty="0"/>
              <a:t>.e) del PCT: Solicitudes internacionales redactadas en varios idiomas</a:t>
            </a:r>
            <a:br>
              <a:rPr lang="es-ES_tradnl" altLang="fr-FR" sz="1800" dirty="0"/>
            </a:br>
            <a:endParaRPr lang="es-ES_tradnl" altLang="fr-FR" sz="1800" dirty="0"/>
          </a:p>
          <a:p>
            <a:pPr lvl="1" rtl="0"/>
            <a:r>
              <a:rPr lang="es-ES_tradnl" altLang="fr-FR" sz="1800" u="sng" dirty="0"/>
              <a:t>El propósito es</a:t>
            </a:r>
            <a:r>
              <a:rPr lang="es-ES_tradnl" altLang="fr-FR" sz="1800" dirty="0"/>
              <a:t> salvaguardar la fecha de presentación internacional de las solicitudes internacionales que contienen más de un idioma en la descripción y/o en las reivindicaciones si la Oficina receptora acepta todos los idiomas utilizados.</a:t>
            </a:r>
          </a:p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"/>
              <a:tabLst>
                <a:tab pos="914400" algn="l"/>
              </a:tabLst>
            </a:pPr>
            <a:r>
              <a:rPr lang="es-ES_tradnl" sz="18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La Oficina receptora invitará a traducir la descripción y/o las reivindicaciones pertinentes (o partes de ellas) a un idioma único, que también sea un idioma de publicación y aceptado por la Administración encargada de la búsqueda internacional.</a:t>
            </a:r>
            <a:endParaRPr lang="es-ES_tradnl" altLang="fr-FR" sz="1800" dirty="0"/>
          </a:p>
          <a:p>
            <a:pPr lvl="1" rtl="0"/>
            <a:r>
              <a:rPr lang="es-ES_tradnl" altLang="fr-FR" sz="1800" dirty="0"/>
              <a:t>Si la Oficina receptora no acepta todos los idiomas utilizados, transmitirá la solicitud a la Oficina Receptora de la Oficina Internacional en virtud de la </a:t>
            </a:r>
            <a:br>
              <a:rPr lang="es-ES_tradnl" altLang="fr-FR" sz="1800" dirty="0"/>
            </a:br>
            <a:r>
              <a:rPr lang="es-ES_tradnl" altLang="fr-FR" sz="1800" dirty="0"/>
              <a:t>Regla 19.4.</a:t>
            </a:r>
          </a:p>
          <a:p>
            <a:pPr lvl="1" rtl="0"/>
            <a:r>
              <a:rPr lang="es-ES_tradnl" altLang="fr-FR" sz="1800" dirty="0"/>
              <a:t>La Oficina receptora tiene flexibilidad para excluir los casos de términos lingüísticamente neutros, transliteración o traducción de términos técnicos, o de invenciones relacionadas con la tecnología de traducción.</a:t>
            </a:r>
          </a:p>
          <a:p>
            <a:pPr lvl="1"/>
            <a:endParaRPr lang="en-US" altLang="fr-FR" sz="1600" dirty="0"/>
          </a:p>
          <a:p>
            <a:pPr lvl="1"/>
            <a:endParaRPr lang="en-US" altLang="fr-FR" sz="1600" dirty="0"/>
          </a:p>
          <a:p>
            <a:pPr lvl="1">
              <a:buFont typeface="Wingdings" pitchFamily="2" charset="2"/>
              <a:buChar char="Ø"/>
            </a:pPr>
            <a:endParaRPr lang="en-US" altLang="fr-FR" sz="1800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659"/>
            <a:ext cx="9144000" cy="706090"/>
          </a:xfrm>
        </p:spPr>
        <p:txBody>
          <a:bodyPr/>
          <a:lstStyle/>
          <a:p>
            <a:pPr algn="ctr" rtl="0"/>
            <a:r>
              <a:rPr lang="es-ES_tradnl" sz="3100" dirty="0"/>
              <a:t>Modificaciones del Reglamento del PCT a partir del 1 de julio 2024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412776"/>
            <a:ext cx="8712968" cy="4680520"/>
          </a:xfrm>
        </p:spPr>
        <p:txBody>
          <a:bodyPr>
            <a:normAutofit/>
          </a:bodyPr>
          <a:lstStyle/>
          <a:p>
            <a:endParaRPr lang="en-US" altLang="fr-FR" sz="2000" dirty="0"/>
          </a:p>
          <a:p>
            <a:pPr lvl="1" rtl="0"/>
            <a:r>
              <a:rPr kumimoji="0" lang="es-ES_tradnl" altLang="fr-FR" sz="2000" b="0" i="0" u="none" strike="noStrike" kern="1200" cap="none" spc="0" normalizeH="0" baseline="0" dirty="0">
                <a:uLnTx/>
                <a:uFillTx/>
                <a:latin typeface="Arial"/>
                <a:ea typeface="Arial"/>
                <a:cs typeface="Arial"/>
                <a:sym typeface="Wingdings"/>
              </a:rPr>
              <a:t>Ya existe una regla especial para la utilización de diversos idiomas en el resumen o en el texto de los dibujos (Regla 26.3</a:t>
            </a:r>
            <a:r>
              <a:rPr kumimoji="0" lang="es-ES_tradnl" altLang="fr-FR" sz="2000" b="0" i="1" u="none" strike="noStrike" kern="1200" cap="none" spc="0" normalizeH="0" baseline="0" dirty="0">
                <a:uLnTx/>
                <a:uFillTx/>
                <a:latin typeface="Arial"/>
                <a:ea typeface="Arial"/>
                <a:cs typeface="Arial"/>
                <a:sym typeface="Wingdings"/>
              </a:rPr>
              <a:t>ter.</a:t>
            </a:r>
            <a:r>
              <a:rPr kumimoji="0" lang="es-ES_tradnl" altLang="fr-FR" sz="2000" b="0" i="0" u="none" strike="noStrike" kern="1200" cap="none" spc="0" normalizeH="0" baseline="0" dirty="0">
                <a:uLnTx/>
                <a:uFillTx/>
                <a:latin typeface="Arial"/>
                <a:ea typeface="Arial"/>
                <a:cs typeface="Arial"/>
                <a:sym typeface="Wingdings"/>
              </a:rPr>
              <a:t>a))</a:t>
            </a:r>
            <a:r>
              <a:rPr lang="es-ES_tradnl" sz="2000" dirty="0"/>
              <a:t>.</a:t>
            </a:r>
          </a:p>
          <a:p>
            <a:pPr lvl="1" rtl="0"/>
            <a:r>
              <a:rPr lang="es-ES_tradnl" altLang="fr-FR" sz="2000" dirty="0"/>
              <a:t>Las modificaciones entrarán en vigor el 1 de julio de 2024 y se aplicarán a las solicitudes internacionales presentadas a partir de esa fecha.</a:t>
            </a:r>
          </a:p>
          <a:p>
            <a:endParaRPr lang="en-US" altLang="fr-FR" sz="2000" dirty="0"/>
          </a:p>
          <a:p>
            <a:pPr lvl="1"/>
            <a:endParaRPr lang="en-US" altLang="fr-FR" sz="2000" dirty="0"/>
          </a:p>
          <a:p>
            <a:pPr lvl="1"/>
            <a:endParaRPr lang="en-US" altLang="fr-FR" sz="2000" dirty="0"/>
          </a:p>
          <a:p>
            <a:pPr lvl="1">
              <a:buFont typeface="Wingdings" pitchFamily="2" charset="2"/>
              <a:buChar char="Ø"/>
            </a:pPr>
            <a:endParaRPr lang="en-US" alt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20425</TotalTime>
  <Words>265</Words>
  <Application>Microsoft Office PowerPoint</Application>
  <PresentationFormat>On-screen Show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Modificaciones del Reglamento del PCT a partir del 1 de julio 2024 (1)</vt:lpstr>
      <vt:lpstr>Modificaciones del Reglamento del PCT a partir del 1 de julio 2024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154</cp:revision>
  <cp:lastPrinted>2023-10-10T07:26:03Z</cp:lastPrinted>
  <dcterms:created xsi:type="dcterms:W3CDTF">2013-10-25T09:07:15Z</dcterms:created>
  <dcterms:modified xsi:type="dcterms:W3CDTF">2024-06-13T06:48:32Z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