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1716" r:id="rId2"/>
    <p:sldId id="1587" r:id="rId3"/>
    <p:sldId id="1714" r:id="rId4"/>
    <p:sldId id="1713" r:id="rId5"/>
  </p:sldIdLst>
  <p:sldSz cx="9144000" cy="6858000" type="screen4x3"/>
  <p:notesSz cx="6797675" cy="9926638"/>
  <p:custDataLst>
    <p:tags r:id="rId8"/>
  </p:custDataLst>
  <p:defaultTextStyle>
    <a:defPPr rtl="0">
      <a:defRPr lang="en-US"/>
    </a:defPPr>
    <a:lvl1pPr algn="l" rtl="0" eaLnBrk="0" fontAlgn="base" hangingPunct="0">
      <a:spcBef>
        <a:spcPct val="0"/>
      </a:spcBef>
      <a:spcAft>
        <a:spcPct val="0"/>
      </a:spcAft>
      <a:buChar char="•"/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buChar char="•"/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buChar char="•"/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buChar char="•"/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buChar char="•"/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NG Hanna" initials="KH" lastIdx="0" clrIdx="0">
    <p:extLst>
      <p:ext uri="{19B8F6BF-5375-455C-9EA6-DF929625EA0E}">
        <p15:presenceInfo xmlns:p15="http://schemas.microsoft.com/office/powerpoint/2012/main" userId="S-1-5-21-3637208745-3825800285-422149103-72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78221" autoAdjust="0"/>
  </p:normalViewPr>
  <p:slideViewPr>
    <p:cSldViewPr>
      <p:cViewPr varScale="1">
        <p:scale>
          <a:sx n="88" d="100"/>
          <a:sy n="88" d="100"/>
        </p:scale>
        <p:origin x="1334" y="6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118" d="100"/>
          <a:sy n="118" d="100"/>
        </p:scale>
        <p:origin x="1968" y="-177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pPr>
              <a:defRPr/>
            </a:pPr>
            <a:fld id="{51C16C5D-28EC-4381-A075-FA41859494D8}" type="datetime1">
              <a:rPr lang="en-US"/>
              <a:pPr>
                <a:defRPr/>
              </a:pPr>
              <a:t>6/30/2022</a:t>
            </a:fld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pPr>
              <a:defRPr/>
            </a:pPr>
            <a:fld id="{7CE29DEC-8730-41D0-8613-E784520124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923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pPr>
              <a:defRPr/>
            </a:pPr>
            <a:fld id="{73914EB6-2DCE-491C-ACA8-01AEDF381847}" type="datetime1">
              <a:rPr lang="en-US"/>
              <a:pPr>
                <a:defRPr/>
              </a:pPr>
              <a:t>6/30/2022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pPr>
              <a:defRPr/>
            </a:pPr>
            <a:fld id="{B7F2C667-47B2-46C4-80BC-8E1DA185F3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5862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0498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142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363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820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92150" y="38862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5842472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84246-803A-49D3-84EB-974CE5ABA3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162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21656-2DE5-485F-8BE9-0BDBBF8F00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2659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773238"/>
            <a:ext cx="8229600" cy="43529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5B506-AE31-41B8-A04E-5192D5AD45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9572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773238"/>
            <a:ext cx="8229600" cy="43529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4D9FB-EE1A-468D-AB44-5E06278333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308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72BD8-6FAC-449D-B057-422CBBDD3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06819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buClr>
                <a:srgbClr val="990033"/>
              </a:buClr>
              <a:defRPr sz="2400"/>
            </a:lvl2pPr>
            <a:lvl3pPr>
              <a:buClr>
                <a:srgbClr val="990033"/>
              </a:buCl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C96D8-A3B7-4296-B367-44E05F04D9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79512" y="6381328"/>
            <a:ext cx="180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2022 Rule changes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01-06-2022</a:t>
            </a:r>
          </a:p>
        </p:txBody>
      </p:sp>
    </p:spTree>
    <p:extLst>
      <p:ext uri="{BB962C8B-B14F-4D97-AF65-F5344CB8AC3E}">
        <p14:creationId xmlns:p14="http://schemas.microsoft.com/office/powerpoint/2010/main" val="77953513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2F085-F803-4E1D-9A57-76269C0A5C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63815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09E20-5C8B-487F-B0CA-3B1FCD067C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14141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B0CE4-F05E-4F47-9551-9B0F851B86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86490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C92CD-3AA2-407A-BF30-577B7871B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1507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F2A8D-12B8-4184-AEBB-3EE5339AA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20663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87BF3-9FB1-459C-9F6E-025E260A24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84875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97F09-330B-40AD-9EF4-1C4E2D06D6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26789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 Click to edit Master text styles</a:t>
            </a:r>
          </a:p>
          <a:p>
            <a:pPr lvl="1"/>
            <a:r>
              <a:rPr lang="en-US" altLang="en-US"/>
              <a:t> Second level</a:t>
            </a:r>
          </a:p>
          <a:p>
            <a:pPr lvl="2"/>
            <a:r>
              <a:rPr lang="en-US" altLang="en-US"/>
              <a:t> Third level</a:t>
            </a:r>
          </a:p>
          <a:p>
            <a:pPr lvl="3"/>
            <a:r>
              <a:rPr lang="en-US" altLang="en-US"/>
              <a:t> Fourth level</a:t>
            </a:r>
          </a:p>
          <a:p>
            <a:pPr lvl="4"/>
            <a:r>
              <a:rPr lang="en-US" altLang="en-US"/>
              <a:t> 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Tx/>
              <a:buNone/>
              <a:defRPr sz="1400">
                <a:latin typeface="Arial"/>
                <a:cs typeface="Arial"/>
              </a:defRPr>
            </a:lvl1pPr>
          </a:lstStyle>
          <a:p>
            <a:pPr>
              <a:defRPr/>
            </a:pPr>
            <a:fld id="{2ED4B84C-647D-46AA-8476-F994C2D2B1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6" r:id="rId2"/>
    <p:sldLayoutId id="2147483775" r:id="rId3"/>
    <p:sldLayoutId id="2147483774" r:id="rId4"/>
    <p:sldLayoutId id="2147483773" r:id="rId5"/>
    <p:sldLayoutId id="2147483772" r:id="rId6"/>
    <p:sldLayoutId id="2147483771" r:id="rId7"/>
    <p:sldLayoutId id="2147483770" r:id="rId8"/>
    <p:sldLayoutId id="2147483769" r:id="rId9"/>
    <p:sldLayoutId id="2147483768" r:id="rId10"/>
    <p:sldLayoutId id="2147483767" r:id="rId11"/>
    <p:sldLayoutId id="2147483766" r:id="rId12"/>
    <p:sldLayoutId id="2147483765" r:id="rId13"/>
    <p:sldLayoutId id="2147483764" r:id="rId14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9pPr>
    </p:titleStyle>
    <p:bodyStyle>
      <a:lvl1pPr marL="342900" indent="-342900" algn="l" rtl="0" eaLnBrk="0" fontAlgn="base" hangingPunct="0">
        <a:spcBef>
          <a:spcPts val="6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ts val="600"/>
        </a:spcBef>
        <a:spcAft>
          <a:spcPct val="0"/>
        </a:spcAft>
        <a:buClr>
          <a:srgbClr val="990033"/>
        </a:buClr>
        <a:buFont typeface="Wingdings" pitchFamily="2" charset="2"/>
        <a:buChar char="q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ts val="600"/>
        </a:spcBef>
        <a:spcAft>
          <a:spcPct val="0"/>
        </a:spcAft>
        <a:buClr>
          <a:srgbClr val="990033"/>
        </a:buClr>
        <a:buFont typeface="Wingdings" pitchFamily="2" charset="2"/>
        <a:buChar char="Ø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ts val="6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ts val="6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po.int/standards/es/sequence/index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15964" y="3926676"/>
            <a:ext cx="7920532" cy="1406525"/>
          </a:xfrm>
          <a:noFill/>
        </p:spPr>
        <p:txBody>
          <a:bodyPr/>
          <a:lstStyle/>
          <a:p>
            <a:pPr eaLnBrk="1" hangingPunct="1"/>
            <a:r>
              <a:rPr lang="en-US" sz="3400" b="1">
                <a:solidFill>
                  <a:srgbClr val="70899B"/>
                </a:solidFill>
              </a:rPr>
              <a:t>Modificaciones del Reglamento del PCT en vigor a partir del 1 de julio de 2022</a:t>
            </a:r>
          </a:p>
          <a:p>
            <a:pPr eaLnBrk="1" hangingPunct="1"/>
            <a:endParaRPr lang="en-US" sz="3600">
              <a:solidFill>
                <a:srgbClr val="70899B"/>
              </a:solidFill>
            </a:endParaRPr>
          </a:p>
        </p:txBody>
      </p:sp>
      <p:pic>
        <p:nvPicPr>
          <p:cNvPr id="3075" name="Picture 8" descr="Puce-3_p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9577" y="3553613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899799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643" y="-99392"/>
            <a:ext cx="8507288" cy="1224136"/>
          </a:xfrm>
        </p:spPr>
        <p:txBody>
          <a:bodyPr/>
          <a:lstStyle/>
          <a:p>
            <a:r>
              <a:rPr lang="en-US" sz="2800" dirty="0" err="1"/>
              <a:t>Modificaciones</a:t>
            </a:r>
            <a:r>
              <a:rPr lang="en-US" sz="2800" dirty="0"/>
              <a:t> del </a:t>
            </a:r>
            <a:r>
              <a:rPr lang="en-US" sz="2800" dirty="0" err="1"/>
              <a:t>Reglamento</a:t>
            </a:r>
            <a:r>
              <a:rPr lang="en-US" sz="2800" dirty="0"/>
              <a:t> del PCT a </a:t>
            </a:r>
            <a:r>
              <a:rPr lang="en-US" sz="2800" dirty="0" err="1"/>
              <a:t>partir</a:t>
            </a:r>
            <a:r>
              <a:rPr lang="en-US" sz="2800" dirty="0"/>
              <a:t> del 1 de </a:t>
            </a:r>
            <a:r>
              <a:rPr lang="en-US" sz="2800" dirty="0" err="1"/>
              <a:t>julio</a:t>
            </a:r>
            <a:r>
              <a:rPr lang="en-US" sz="2800" dirty="0"/>
              <a:t> de 2022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643" y="986118"/>
            <a:ext cx="8707347" cy="5611234"/>
          </a:xfrm>
        </p:spPr>
        <p:txBody>
          <a:bodyPr/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s-MX" altLang="en-US" sz="2100" dirty="0"/>
              <a:t>Modificación de las Reglas 5, 12, 13</a:t>
            </a:r>
            <a:r>
              <a:rPr lang="es-MX" altLang="en-US" sz="2100" i="1" dirty="0"/>
              <a:t>ter</a:t>
            </a:r>
            <a:r>
              <a:rPr lang="es-MX" altLang="en-US" sz="2100" dirty="0"/>
              <a:t>, 19.4 y 49 del PCT: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s-MX" altLang="en-US" sz="1950" dirty="0"/>
              <a:t>La Norma ST.26 sustituirá a la Norma ST.25 en lo relativo a las listas de secuencias.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s-MX" altLang="en-US" sz="1950" dirty="0"/>
              <a:t> Modificaciones correspondientes de las Instrucciones Administrativas, incluida una revisión completa del Anexo C (sustituye a la Norma ST.25 de la OMPI).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s-MX" altLang="en-US" sz="1950" dirty="0"/>
              <a:t> Todas las listas de secuencias deberán proporcionarse en formato XML.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s-MX" altLang="en-US" sz="1950" dirty="0"/>
              <a:t> Dejará de ser necesario repetir el texto libre dependiente del idioma en la parte principal de la descripción.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s-MX" altLang="en-US" sz="1950" dirty="0"/>
              <a:t> Podrá facilitarse el texto libre en distintos idiomas.</a:t>
            </a:r>
          </a:p>
          <a:p>
            <a:pPr lvl="1"/>
            <a:r>
              <a:rPr lang="es-MX" sz="1950" dirty="0"/>
              <a:t> Podrán utilizarse valores adicionales de los calificadores obligatorios para cada secuencia.</a:t>
            </a:r>
          </a:p>
          <a:p>
            <a:pPr lvl="1"/>
            <a:r>
              <a:rPr lang="es-MX" sz="1950" dirty="0"/>
              <a:t> Deberán indicarse más tipos de secuencias en virtud de la Norma ST.26.</a:t>
            </a:r>
            <a:endParaRPr lang="es-MX" altLang="en-US" sz="1950" dirty="0"/>
          </a:p>
        </p:txBody>
      </p:sp>
    </p:spTree>
    <p:extLst>
      <p:ext uri="{BB962C8B-B14F-4D97-AF65-F5344CB8AC3E}">
        <p14:creationId xmlns:p14="http://schemas.microsoft.com/office/powerpoint/2010/main" val="68070041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49" y="-171400"/>
            <a:ext cx="8507288" cy="1512168"/>
          </a:xfrm>
        </p:spPr>
        <p:txBody>
          <a:bodyPr/>
          <a:lstStyle/>
          <a:p>
            <a:r>
              <a:rPr lang="en-US" sz="2800" dirty="0" err="1"/>
              <a:t>Modificaciones</a:t>
            </a:r>
            <a:r>
              <a:rPr lang="en-US" sz="2800" dirty="0"/>
              <a:t> del </a:t>
            </a:r>
            <a:r>
              <a:rPr lang="en-US" sz="2800" dirty="0" err="1"/>
              <a:t>Reglamento</a:t>
            </a:r>
            <a:r>
              <a:rPr lang="en-US" sz="2800" dirty="0"/>
              <a:t> del PCT a </a:t>
            </a:r>
            <a:r>
              <a:rPr lang="en-US" sz="2800" dirty="0" err="1"/>
              <a:t>partir</a:t>
            </a:r>
            <a:r>
              <a:rPr lang="en-US" sz="2800" dirty="0"/>
              <a:t> del 1 de </a:t>
            </a:r>
            <a:r>
              <a:rPr lang="en-US" sz="2800" dirty="0" err="1"/>
              <a:t>julio</a:t>
            </a:r>
            <a:r>
              <a:rPr lang="en-US" sz="2800" dirty="0"/>
              <a:t> de 2022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149" y="1239035"/>
            <a:ext cx="8635339" cy="4926269"/>
          </a:xfrm>
        </p:spPr>
        <p:txBody>
          <a:bodyPr/>
          <a:lstStyle/>
          <a:p>
            <a:r>
              <a:rPr lang="es-MX" altLang="en-US" sz="2000" dirty="0"/>
              <a:t>Modificación de las Reglas 5, 12, 13</a:t>
            </a:r>
            <a:r>
              <a:rPr lang="es-MX" altLang="en-US" sz="2000" i="1" dirty="0"/>
              <a:t>ter</a:t>
            </a:r>
            <a:r>
              <a:rPr lang="es-MX" altLang="en-US" sz="2000" dirty="0"/>
              <a:t>, 19.4 y 49 del PCT (continuación):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s-MX" altLang="en-US" sz="1950" dirty="0"/>
              <a:t>Se transmitirá la solicitud a la Oficina receptora de la Oficina Internacional si la Oficina receptora no acepta el idioma del texto libre o el formato electrónico utilizados.</a:t>
            </a:r>
          </a:p>
          <a:p>
            <a:r>
              <a:rPr lang="es-MX" sz="2000" dirty="0"/>
              <a:t>Herramienta de escritorio WIPO </a:t>
            </a:r>
            <a:r>
              <a:rPr lang="es-MX" sz="2000" dirty="0" err="1"/>
              <a:t>Sequence</a:t>
            </a:r>
            <a:endParaRPr lang="es-MX" sz="2000" dirty="0"/>
          </a:p>
          <a:p>
            <a:pPr lvl="1"/>
            <a:r>
              <a:rPr lang="es-MX" sz="1950" dirty="0"/>
              <a:t>Permite a los solicitantes crear listas de secuencias conformes con la Norma ST.26.</a:t>
            </a:r>
          </a:p>
          <a:p>
            <a:pPr lvl="1"/>
            <a:r>
              <a:rPr lang="es-MX" sz="1950" dirty="0"/>
              <a:t>Puede descargarse en </a:t>
            </a:r>
            <a:r>
              <a:rPr lang="es-MX" sz="1950" dirty="0">
                <a:hlinkClick r:id="rId3"/>
              </a:rPr>
              <a:t>https://www.wipo.int/standards/es/sequence/index.html</a:t>
            </a:r>
            <a:r>
              <a:rPr lang="es-MX" sz="1950" dirty="0"/>
              <a:t>.</a:t>
            </a:r>
          </a:p>
          <a:p>
            <a:r>
              <a:rPr lang="es-MX" altLang="en-US" sz="2000" dirty="0"/>
              <a:t>Las Reglas modificadas son aplicables a las solicitudes internacionales presentadas a partir del 1 de julio de 2022.</a:t>
            </a:r>
          </a:p>
          <a:p>
            <a:r>
              <a:rPr lang="es-MX" altLang="en-US" sz="2000" dirty="0"/>
              <a:t>También debería aplicarse la nueva Norma ST.26 para la presentación de solicitudes nacionales a partir de la misma fecha.</a:t>
            </a:r>
          </a:p>
        </p:txBody>
      </p:sp>
    </p:spTree>
    <p:extLst>
      <p:ext uri="{BB962C8B-B14F-4D97-AF65-F5344CB8AC3E}">
        <p14:creationId xmlns:p14="http://schemas.microsoft.com/office/powerpoint/2010/main" val="141869538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797" y="0"/>
            <a:ext cx="8507288" cy="1512168"/>
          </a:xfrm>
        </p:spPr>
        <p:txBody>
          <a:bodyPr/>
          <a:lstStyle/>
          <a:p>
            <a:r>
              <a:rPr lang="en-US" sz="2800" dirty="0" err="1"/>
              <a:t>Modificaciones</a:t>
            </a:r>
            <a:r>
              <a:rPr lang="en-US" sz="2800" dirty="0"/>
              <a:t> del </a:t>
            </a:r>
            <a:r>
              <a:rPr lang="en-US" sz="2800" dirty="0" err="1"/>
              <a:t>Reglamento</a:t>
            </a:r>
            <a:r>
              <a:rPr lang="en-US" sz="2800" dirty="0"/>
              <a:t> del PCT a </a:t>
            </a:r>
            <a:r>
              <a:rPr lang="en-US" sz="2800" dirty="0" err="1"/>
              <a:t>partir</a:t>
            </a:r>
            <a:r>
              <a:rPr lang="en-US" sz="2800" dirty="0"/>
              <a:t> del 1 de </a:t>
            </a:r>
            <a:r>
              <a:rPr lang="en-US" sz="2800" dirty="0" err="1"/>
              <a:t>julio</a:t>
            </a:r>
            <a:r>
              <a:rPr lang="en-US" sz="2800" dirty="0"/>
              <a:t> de 2022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797" y="1628800"/>
            <a:ext cx="8336406" cy="4320480"/>
          </a:xfrm>
        </p:spPr>
        <p:txBody>
          <a:bodyPr/>
          <a:lstStyle/>
          <a:p>
            <a:pPr marL="0" indent="-400050">
              <a:spcBef>
                <a:spcPts val="800"/>
              </a:spcBef>
              <a:spcAft>
                <a:spcPts val="800"/>
              </a:spcAft>
            </a:pPr>
            <a:r>
              <a:rPr kumimoji="0" lang="es-MX" altLang="en-US" sz="2000" b="0" i="0" u="none" strike="noStrike" kern="1200" cap="none" spc="0" normalizeH="0" baseline="0" noProof="0" dirty="0">
                <a:uLnTx/>
                <a:uFillTx/>
                <a:latin typeface="Arial"/>
                <a:ea typeface="Arial"/>
                <a:cs typeface="Arial"/>
                <a:sym typeface="Wingdings"/>
              </a:rPr>
              <a:t>Modificación de la Regla 82</a:t>
            </a:r>
            <a:r>
              <a:rPr kumimoji="0" lang="es-MX" altLang="en-US" sz="2000" b="0" i="1" u="none" strike="noStrike" kern="1200" cap="none" spc="0" normalizeH="0" baseline="0" noProof="0" dirty="0">
                <a:uLnTx/>
                <a:uFillTx/>
                <a:latin typeface="Arial"/>
                <a:ea typeface="Arial"/>
                <a:cs typeface="Arial"/>
                <a:sym typeface="Wingdings"/>
              </a:rPr>
              <a:t>quater</a:t>
            </a:r>
            <a:r>
              <a:rPr lang="es-MX" sz="2000" dirty="0"/>
              <a:t> del Reglamento del PCT</a:t>
            </a:r>
          </a:p>
          <a:p>
            <a:pPr marL="685800" marR="0" lvl="2" indent="-28575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Tx/>
              <a:buFont typeface="Wingdings" pitchFamily="2" charset="2"/>
              <a:buChar char="q"/>
              <a:defRPr/>
            </a:pPr>
            <a:r>
              <a:rPr kumimoji="0" lang="es-MX" altLang="en-US" sz="1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Las epidemias formarán parte de las situaciones emergencias contempladas.</a:t>
            </a:r>
            <a:endParaRPr lang="es-MX" altLang="en-US" sz="1900" i="1" dirty="0"/>
          </a:p>
          <a:p>
            <a:pPr marL="685800" lvl="2" indent="-285750">
              <a:spcBef>
                <a:spcPts val="800"/>
              </a:spcBef>
              <a:spcAft>
                <a:spcPts val="800"/>
              </a:spcAft>
              <a:buFont typeface="Wingdings" pitchFamily="2" charset="2"/>
              <a:buChar char="q"/>
            </a:pPr>
            <a:r>
              <a:rPr lang="es-MX" altLang="en-US" sz="1900"/>
              <a:t>Las Oficinas </a:t>
            </a:r>
            <a:r>
              <a:rPr lang="es-MX" altLang="en-US" sz="1900" dirty="0"/>
              <a:t>podrán optar por no aplicar el requisito de presentar pruebas para excusar los retrasos en virtud de la Regla 82</a:t>
            </a:r>
            <a:r>
              <a:rPr lang="es-MX" altLang="en-US" sz="1900" i="1" dirty="0"/>
              <a:t>quater</a:t>
            </a:r>
            <a:r>
              <a:rPr lang="es-MX" altLang="en-US" sz="1900" dirty="0"/>
              <a:t>.1.</a:t>
            </a:r>
          </a:p>
          <a:p>
            <a:pPr marL="685800" lvl="2" indent="-285750">
              <a:spcBef>
                <a:spcPts val="800"/>
              </a:spcBef>
              <a:spcAft>
                <a:spcPts val="800"/>
              </a:spcAft>
              <a:buFont typeface="Wingdings" pitchFamily="2" charset="2"/>
              <a:buChar char="q"/>
            </a:pPr>
            <a:r>
              <a:rPr lang="es-MX" altLang="en-US" sz="1900" dirty="0"/>
              <a:t>Las Oficinas estarán autorizadas a prorrogar los plazos en caso de </a:t>
            </a:r>
            <a:r>
              <a:rPr lang="es-MX" altLang="en-US" sz="1900" i="1" dirty="0"/>
              <a:t>perturbaciones generalizadas.</a:t>
            </a:r>
          </a:p>
          <a:p>
            <a:pPr marL="0" indent="-400050">
              <a:spcBef>
                <a:spcPts val="800"/>
              </a:spcBef>
              <a:spcAft>
                <a:spcPts val="800"/>
              </a:spcAft>
            </a:pPr>
            <a:r>
              <a:rPr lang="es-MX" altLang="en-US" sz="2000" dirty="0"/>
              <a:t>Las Reglas modificadas son aplicables a los plazos establecidos en el Reglamento del PCT que vencen a partir del 1 de julio de 2022.</a:t>
            </a:r>
          </a:p>
          <a:p>
            <a:pPr marL="457200" lvl="1" indent="0">
              <a:spcBef>
                <a:spcPts val="800"/>
              </a:spcBef>
              <a:spcAft>
                <a:spcPts val="800"/>
              </a:spcAft>
              <a:buNone/>
            </a:pPr>
            <a:endParaRPr lang="en-US" altLang="en-US" sz="1900" dirty="0"/>
          </a:p>
        </p:txBody>
      </p:sp>
    </p:spTree>
    <p:extLst>
      <p:ext uri="{BB962C8B-B14F-4D97-AF65-F5344CB8AC3E}">
        <p14:creationId xmlns:p14="http://schemas.microsoft.com/office/powerpoint/2010/main" val="3797126971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4.14 unknown"/>
  <p:tag name="AS_RELEASE_DATE" val="2021.05.31"/>
  <p:tag name="AS_TITLE" val="Aspose.Slides for Java"/>
  <p:tag name="AS_VERSION" val="21.5"/>
</p:tagLst>
</file>

<file path=ppt/theme/theme1.xml><?xml version="1.0" encoding="utf-8"?>
<a:theme xmlns:a="http://schemas.openxmlformats.org/drawingml/2006/main" name="PCT POT EN draft rev2">
  <a:themeElements>
    <a:clrScheme name="PCT POT EN draft rev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CT POT EN draft rev2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lnDef>
  </a:objectDefaults>
  <a:extraClrSchemeLst>
    <a:extraClrScheme>
      <a:clrScheme name="PCT POT EN draft re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CT POT EN draft rev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CT POT EN draft rev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CT POT EN draft rev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CT POT EN draft rev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CT POT EN draft rev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 POT EN draft rev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 POT EN draft rev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 POT EN draft rev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 POT EN draft rev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 POT EN draft rev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 POT EN draft rev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386</Words>
  <Application>Microsoft Office PowerPoint</Application>
  <PresentationFormat>On-screen Show (4:3)</PresentationFormat>
  <Paragraphs>27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MS PGothic</vt:lpstr>
      <vt:lpstr>Arial</vt:lpstr>
      <vt:lpstr>Calibri</vt:lpstr>
      <vt:lpstr>Wingdings</vt:lpstr>
      <vt:lpstr>PCT POT EN draft rev2</vt:lpstr>
      <vt:lpstr>PowerPoint Presentation</vt:lpstr>
      <vt:lpstr>Modificaciones del Reglamento del PCT a partir del 1 de julio de 2022 (1)</vt:lpstr>
      <vt:lpstr>Modificaciones del Reglamento del PCT a partir del 1 de julio de 2022 (2)</vt:lpstr>
      <vt:lpstr>Modificaciones del Reglamento del PCT a partir del 1 de julio de 2022 (3)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Patent Cooperation Treaty (PCT) Update</dc:title>
  <dc:creator>Matthew Bryan</dc:creator>
  <cp:keywords>PUBLIC</cp:keywords>
  <cp:lastModifiedBy>JULLIARD Corinne</cp:lastModifiedBy>
  <cp:revision>166</cp:revision>
  <dcterms:created xsi:type="dcterms:W3CDTF">2020-07-15T13:26:41Z</dcterms:created>
  <dcterms:modified xsi:type="dcterms:W3CDTF">2022-06-30T08:29:46Z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ignment">
    <vt:lpwstr>Centre</vt:lpwstr>
  </property>
  <property fmtid="{D5CDD505-2E9C-101B-9397-08002B2CF9AE}" pid="3" name="Classification">
    <vt:lpwstr>Public</vt:lpwstr>
  </property>
  <property fmtid="{D5CDD505-2E9C-101B-9397-08002B2CF9AE}" pid="4" name="Language">
    <vt:lpwstr>English</vt:lpwstr>
  </property>
  <property fmtid="{D5CDD505-2E9C-101B-9397-08002B2CF9AE}" pid="5" name="TCSClassification">
    <vt:lpwstr>PUBLIC</vt:lpwstr>
  </property>
  <property fmtid="{D5CDD505-2E9C-101B-9397-08002B2CF9AE}" pid="6" name="TitusGUID">
    <vt:lpwstr>b61158f8-4f44-4f2c-ada0-cf053122b0e1</vt:lpwstr>
  </property>
  <property fmtid="{D5CDD505-2E9C-101B-9397-08002B2CF9AE}" pid="7" name="VisualMarkings">
    <vt:lpwstr>Footer</vt:lpwstr>
  </property>
</Properties>
</file>