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890">
          <p15:clr>
            <a:srgbClr val="A4A3A4"/>
          </p15:clr>
        </p15:guide>
        <p15:guide id="2" pos="2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52" autoAdjust="0"/>
    <p:restoredTop sz="94660"/>
  </p:normalViewPr>
  <p:slideViewPr>
    <p:cSldViewPr>
      <p:cViewPr varScale="1">
        <p:scale>
          <a:sx n="69" d="100"/>
          <a:sy n="69" d="100"/>
        </p:scale>
        <p:origin x="1572" y="44"/>
      </p:cViewPr>
      <p:guideLst>
        <p:guide orient="horz" pos="890"/>
        <p:guide pos="24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53" d="100"/>
          <a:sy n="53" d="100"/>
        </p:scale>
        <p:origin x="-1596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98090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lang="en-US" sz="2800" noProof="0" dirty="0" smtClean="0">
                <a:solidFill>
                  <a:srgbClr val="70899B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8608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" name="Text Box 7"/>
          <p:cNvSpPr txBox="1">
            <a:spLocks noChangeArrowheads="1"/>
          </p:cNvSpPr>
          <p:nvPr userDrawn="1"/>
        </p:nvSpPr>
        <p:spPr bwMode="auto">
          <a:xfrm>
            <a:off x="5684838" y="1816100"/>
            <a:ext cx="2012950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s-ES" sz="1200" b="1" kern="1200" dirty="0" smtClean="0">
                <a:solidFill>
                  <a:srgbClr val="9D0A2B"/>
                </a:solidFill>
                <a:latin typeface="Arial" charset="0"/>
                <a:ea typeface="+mn-ea"/>
                <a:cs typeface="Arial" charset="0"/>
              </a:rPr>
              <a:t>El Sistema Internacional</a:t>
            </a:r>
          </a:p>
          <a:p>
            <a:pPr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s-ES" sz="1200" b="1" kern="1200" dirty="0" smtClean="0">
                <a:solidFill>
                  <a:srgbClr val="9D0A2B"/>
                </a:solidFill>
                <a:latin typeface="Arial" charset="0"/>
                <a:ea typeface="+mn-ea"/>
                <a:cs typeface="Arial" charset="0"/>
              </a:rPr>
              <a:t>de Patentes</a:t>
            </a:r>
            <a:endParaRPr lang="es-ES" sz="1200" b="1" kern="1200" dirty="0">
              <a:solidFill>
                <a:srgbClr val="9D0A2B"/>
              </a:solidFill>
              <a:latin typeface="Arial" charset="0"/>
              <a:ea typeface="+mn-ea"/>
              <a:cs typeface="Arial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1544759"/>
            <a:ext cx="1005492" cy="292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9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C87F44-F69E-422C-8535-CD3109F0F5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905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5FCB04-ABC5-4034-8FA5-EB80B4F807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142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7"/>
          <p:cNvSpPr txBox="1">
            <a:spLocks noChangeArrowheads="1"/>
          </p:cNvSpPr>
          <p:nvPr userDrawn="1"/>
        </p:nvSpPr>
        <p:spPr bwMode="auto">
          <a:xfrm>
            <a:off x="7614000" y="6202800"/>
            <a:ext cx="1422184" cy="30162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pPr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s-ES" sz="800" b="1" kern="1200" dirty="0" smtClean="0">
                <a:solidFill>
                  <a:srgbClr val="9D0A2B"/>
                </a:solidFill>
                <a:latin typeface="Arial" charset="0"/>
                <a:ea typeface="+mn-ea"/>
                <a:cs typeface="Arial" charset="0"/>
              </a:rPr>
              <a:t>El Sistema Internacional</a:t>
            </a:r>
          </a:p>
          <a:p>
            <a:pPr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s-ES" sz="800" b="1" kern="1200" dirty="0" smtClean="0">
                <a:solidFill>
                  <a:srgbClr val="9D0A2B"/>
                </a:solidFill>
                <a:latin typeface="Arial" charset="0"/>
                <a:ea typeface="+mn-ea"/>
                <a:cs typeface="Arial" charset="0"/>
              </a:rPr>
              <a:t>de Patentes</a:t>
            </a:r>
            <a:endParaRPr lang="es-ES" sz="800" b="1" kern="1200" dirty="0">
              <a:solidFill>
                <a:srgbClr val="9D0A2B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rgbClr val="70899B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r-CH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773238"/>
            <a:ext cx="8229600" cy="4352925"/>
          </a:xfrm>
        </p:spPr>
        <p:txBody>
          <a:bodyPr/>
          <a:lstStyle>
            <a:lvl1pPr marL="342900" indent="-3429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1pPr>
            <a:lvl2pPr marL="742950" indent="-285750">
              <a:buClr>
                <a:srgbClr val="9D0A2B"/>
              </a:buClr>
              <a:buSzPct val="100000"/>
              <a:buFont typeface="Wingdings" pitchFamily="2" charset="2"/>
              <a:buChar char="q"/>
              <a:defRPr/>
            </a:lvl2pPr>
            <a:lvl3pPr marL="1143000" indent="-228600">
              <a:buClr>
                <a:srgbClr val="9D0A2B"/>
              </a:buClr>
              <a:buSzPct val="100000"/>
              <a:buFont typeface="Wingdings" pitchFamily="2" charset="2"/>
              <a:buChar char="§"/>
              <a:defRPr/>
            </a:lvl3pPr>
            <a:lvl4pPr marL="16002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4pPr>
            <a:lvl5pPr marL="20574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0" y="6362461"/>
            <a:ext cx="800219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900" dirty="0" smtClean="0"/>
              <a:t>2020 July </a:t>
            </a:r>
          </a:p>
          <a:p>
            <a:pPr>
              <a:spcBef>
                <a:spcPts val="0"/>
              </a:spcBef>
              <a:defRPr/>
            </a:pPr>
            <a:r>
              <a:rPr lang="en-US" sz="900" dirty="0" smtClean="0"/>
              <a:t>changes-</a:t>
            </a:r>
            <a:fld id="{DA79EEDA-9492-4994-BB18-1005CD6866B1}" type="slidenum">
              <a:rPr lang="en-US" sz="900" smtClean="0"/>
              <a:pPr>
                <a:spcBef>
                  <a:spcPts val="0"/>
                </a:spcBef>
                <a:defRPr/>
              </a:pPr>
              <a:t>‹#›</a:t>
            </a:fld>
            <a:endParaRPr lang="en-US" sz="900" dirty="0" smtClean="0"/>
          </a:p>
          <a:p>
            <a:pPr>
              <a:spcBef>
                <a:spcPts val="0"/>
              </a:spcBef>
              <a:defRPr/>
            </a:pPr>
            <a:r>
              <a:rPr lang="en-US" sz="900" dirty="0" smtClean="0"/>
              <a:t>27.04.2020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2272" y="6069657"/>
            <a:ext cx="1005927" cy="167655"/>
          </a:xfrm>
          <a:prstGeom prst="rect">
            <a:avLst/>
          </a:prstGeom>
        </p:spPr>
      </p:pic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7178" y="6062761"/>
            <a:ext cx="609600" cy="19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1825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8EC082-E2BA-4736-9396-74A260CE7D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675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3CD20-1BCC-4C9D-BFDB-3521026AB6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7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D4093F-107C-45E0-A025-65FCB919FC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621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2C7A2C-614A-4DC6-845D-C9FD0CFDC6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716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15D710-EA32-43EF-9CFD-E65166C7F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145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8C303-52BA-4743-9C41-48C2380AC6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853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r-CH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CB6FA-28E1-4D11-A496-3128317E23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604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fld id="{1AD355A0-319A-494F-80BC-8EAD4028F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fc" descr=" "/>
          <p:cNvSpPr txBox="1"/>
          <p:nvPr userDrawn="1"/>
        </p:nvSpPr>
        <p:spPr>
          <a:xfrm>
            <a:off x="0" y="6537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s-ES" sz="850" b="0" i="0" u="none" baseline="0" smtClean="0">
                <a:solidFill>
                  <a:srgbClr val="000000"/>
                </a:solidFill>
                <a:latin typeface="Microsoft Sans Serif" panose="020B0604020202020204" pitchFamily="34" charset="0"/>
              </a:rPr>
              <a:t> </a:t>
            </a:r>
            <a:endParaRPr lang="es-ES" sz="850" b="0" i="0" u="none" baseline="0">
              <a:solidFill>
                <a:srgbClr val="000000"/>
              </a:solidFill>
              <a:latin typeface="Microsoft Sans Serif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132573" y="4030657"/>
            <a:ext cx="7673280" cy="1407600"/>
          </a:xfrm>
          <a:noFill/>
        </p:spPr>
        <p:txBody>
          <a:bodyPr/>
          <a:lstStyle/>
          <a:p>
            <a:r>
              <a:rPr lang="es-ES" sz="3600" b="1" dirty="0">
                <a:solidFill>
                  <a:srgbClr val="70899B"/>
                </a:solidFill>
                <a:ea typeface="ヒラギノ角ゴ Pro W3" pitchFamily="1" charset="-128"/>
              </a:rPr>
              <a:t>Modificaciones del Reglamento del PCT en vigor el 1 de julio </a:t>
            </a:r>
            <a:r>
              <a:rPr lang="es-ES" sz="3600" b="1" dirty="0" smtClean="0">
                <a:solidFill>
                  <a:srgbClr val="70899B"/>
                </a:solidFill>
                <a:ea typeface="ヒラギノ角ゴ Pro W3" pitchFamily="1" charset="-128"/>
              </a:rPr>
              <a:t>2020</a:t>
            </a:r>
            <a:endParaRPr lang="es-ES" sz="3600" b="1" dirty="0">
              <a:solidFill>
                <a:srgbClr val="70899B"/>
              </a:solidFill>
              <a:ea typeface="ヒラギノ角ゴ Pro W3" pitchFamily="1" charset="-128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827773" y="3657594"/>
            <a:ext cx="381000" cy="381000"/>
          </a:xfrm>
          <a:prstGeom prst="rect">
            <a:avLst/>
          </a:prstGeom>
          <a:solidFill>
            <a:srgbClr val="9D0A2B"/>
          </a:solidFill>
          <a:ln>
            <a:noFill/>
          </a:ln>
          <a:extLst/>
        </p:spPr>
        <p:txBody>
          <a:bodyPr wrap="none" anchor="ctr"/>
          <a:lstStyle/>
          <a:p>
            <a:endParaRPr lang="fr-C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9305" y="110524"/>
            <a:ext cx="8507288" cy="1191382"/>
          </a:xfrm>
        </p:spPr>
        <p:txBody>
          <a:bodyPr/>
          <a:lstStyle/>
          <a:p>
            <a:r>
              <a:rPr lang="en-US" dirty="0" err="1" smtClean="0"/>
              <a:t>Modificaci</a:t>
            </a:r>
            <a:r>
              <a:rPr lang="es-ES" dirty="0" err="1" smtClean="0"/>
              <a:t>ones</a:t>
            </a:r>
            <a:r>
              <a:rPr lang="es-ES" dirty="0" smtClean="0"/>
              <a:t> del Reglamento del PCT en vigor el 1 de julio 2020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1308" y="1354303"/>
            <a:ext cx="8207196" cy="5425565"/>
          </a:xfrm>
        </p:spPr>
        <p:txBody>
          <a:bodyPr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s-ES_tradnl" sz="2200" dirty="0" smtClean="0"/>
              <a:t>Modificaciones </a:t>
            </a:r>
            <a:r>
              <a:rPr lang="es-ES_tradnl" sz="2200" dirty="0"/>
              <a:t>a las Reglas 4, 12, 51</a:t>
            </a:r>
            <a:r>
              <a:rPr lang="es-ES_tradnl" sz="2200" i="1" dirty="0"/>
              <a:t>bis</a:t>
            </a:r>
            <a:r>
              <a:rPr lang="es-ES_tradnl" sz="2200" dirty="0"/>
              <a:t>, 55 y 82</a:t>
            </a:r>
            <a:r>
              <a:rPr lang="es-ES_tradnl" sz="2200" i="1" dirty="0"/>
              <a:t>ter</a:t>
            </a:r>
            <a:r>
              <a:rPr lang="es-ES_tradnl" sz="2200" dirty="0"/>
              <a:t>, y nuevas Reglas 20.5</a:t>
            </a:r>
            <a:r>
              <a:rPr lang="es-ES_tradnl" sz="2200" i="1" dirty="0"/>
              <a:t>bis</a:t>
            </a:r>
            <a:r>
              <a:rPr lang="es-ES_tradnl" sz="2200" dirty="0"/>
              <a:t> y 40</a:t>
            </a:r>
            <a:r>
              <a:rPr lang="es-ES_tradnl" sz="2200" i="1" dirty="0"/>
              <a:t>bis</a:t>
            </a:r>
            <a:r>
              <a:rPr lang="es-ES_tradnl" sz="2200" dirty="0"/>
              <a:t> del Reglamento del </a:t>
            </a:r>
            <a:r>
              <a:rPr lang="es-ES_tradnl" sz="2200" dirty="0" smtClean="0"/>
              <a:t>PCT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s-ES_tradnl" sz="2200" dirty="0" err="1" smtClean="0"/>
              <a:t>Aclaraci</a:t>
            </a:r>
            <a:r>
              <a:rPr lang="es-419" sz="2200" dirty="0" err="1"/>
              <a:t>ón</a:t>
            </a:r>
            <a:r>
              <a:rPr lang="es-419" sz="2200" dirty="0"/>
              <a:t> de que, junto a la incorporación de elementos y partes omitidos, en caso que se hayan depositado erróneamente elementos o partes, el elemento o parte correcto puede ser incorporado por referencia si está contenido en la solicitud anterior</a:t>
            </a:r>
            <a:endParaRPr lang="en-GB" sz="2200" dirty="0"/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s-419" sz="2200" dirty="0"/>
              <a:t>Nuevas bases legales para los casos en los que la incorporación por referencia no haya sido exitosa o aplicable, para reemplazar un elemento o parte erróneamente depositado con el elemento o parte correcto (con efectos en la fecha de presentación internacional)</a:t>
            </a:r>
            <a:endParaRPr lang="en-GB" sz="2200" dirty="0"/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s-419" sz="2200" dirty="0"/>
              <a:t>Se aplica a todas las solicitudes internacionales presentadas a partir del 1 de julio de 2020 o en una </a:t>
            </a:r>
            <a:r>
              <a:rPr lang="es-419" sz="2200" dirty="0" smtClean="0"/>
              <a:t>fecha posterior</a:t>
            </a:r>
            <a:endParaRPr lang="en-GB" sz="2200" dirty="0"/>
          </a:p>
          <a:p>
            <a:pPr lvl="1">
              <a:spcBef>
                <a:spcPts val="300"/>
              </a:spcBef>
              <a:spcAft>
                <a:spcPts val="300"/>
              </a:spcAft>
            </a:pPr>
            <a:endParaRPr lang="en-GB" altLang="en-US" sz="2200" dirty="0"/>
          </a:p>
        </p:txBody>
      </p:sp>
    </p:spTree>
    <p:extLst>
      <p:ext uri="{BB962C8B-B14F-4D97-AF65-F5344CB8AC3E}">
        <p14:creationId xmlns:p14="http://schemas.microsoft.com/office/powerpoint/2010/main" val="3950754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9305" y="120149"/>
            <a:ext cx="8507288" cy="1191382"/>
          </a:xfrm>
        </p:spPr>
        <p:txBody>
          <a:bodyPr/>
          <a:lstStyle/>
          <a:p>
            <a:r>
              <a:rPr lang="en-US" dirty="0" err="1" smtClean="0"/>
              <a:t>Modificaci</a:t>
            </a:r>
            <a:r>
              <a:rPr lang="es-ES" dirty="0" err="1" smtClean="0"/>
              <a:t>ones</a:t>
            </a:r>
            <a:r>
              <a:rPr lang="es-ES" dirty="0" smtClean="0"/>
              <a:t> del Reglamento del PCT en vigor el 1 de julio 2020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1308" y="1354303"/>
            <a:ext cx="8357156" cy="5425565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500"/>
              </a:spcAft>
            </a:pPr>
            <a:r>
              <a:rPr lang="es-ES_tradnl" dirty="0" smtClean="0"/>
              <a:t>Modificaciones </a:t>
            </a:r>
            <a:r>
              <a:rPr lang="es-ES_tradnl" dirty="0"/>
              <a:t>a la Regla 82</a:t>
            </a:r>
            <a:r>
              <a:rPr lang="es-ES_tradnl" i="1" dirty="0"/>
              <a:t>quater</a:t>
            </a:r>
            <a:r>
              <a:rPr lang="es-ES_tradnl" dirty="0"/>
              <a:t> del Reglamento del PCT</a:t>
            </a:r>
            <a:endParaRPr lang="es-ES_tradnl" dirty="0" smtClean="0"/>
          </a:p>
          <a:p>
            <a:pPr lvl="1">
              <a:spcBef>
                <a:spcPts val="600"/>
              </a:spcBef>
              <a:spcAft>
                <a:spcPts val="500"/>
              </a:spcAft>
            </a:pPr>
            <a:r>
              <a:rPr lang="es-ES_tradnl" dirty="0" smtClean="0"/>
              <a:t>Permite </a:t>
            </a:r>
            <a:r>
              <a:rPr lang="es-ES_tradnl" dirty="0"/>
              <a:t>a la Oficina excusar los retrasos en el cumplimiento de los plazos debido a la no disponibilidad de cualquier medio electrónico permitido de comunicación ante esa Oficina, como, por ejemplo, fallas eléctricas inesperadas o mantenimientos programados</a:t>
            </a:r>
            <a:endParaRPr lang="en-GB" dirty="0"/>
          </a:p>
          <a:p>
            <a:pPr lvl="1">
              <a:spcBef>
                <a:spcPts val="600"/>
              </a:spcBef>
              <a:spcAft>
                <a:spcPts val="500"/>
              </a:spcAft>
            </a:pPr>
            <a:r>
              <a:rPr lang="es-ES_tradnl" dirty="0"/>
              <a:t>No se aplica al plazo de prioridad ni al plazo de entrada en fase nacional</a:t>
            </a:r>
            <a:endParaRPr lang="en-GB" dirty="0"/>
          </a:p>
          <a:p>
            <a:pPr lvl="1">
              <a:spcBef>
                <a:spcPts val="600"/>
              </a:spcBef>
              <a:spcAft>
                <a:spcPts val="500"/>
              </a:spcAft>
            </a:pPr>
            <a:r>
              <a:rPr lang="es-419" dirty="0"/>
              <a:t>Se aplica a cualquier plazo establecido en el Reglamento que expire al 1 de julio de 2020 o en una fecha posterior</a:t>
            </a:r>
            <a:endParaRPr lang="en-GB" dirty="0"/>
          </a:p>
          <a:p>
            <a:pPr lvl="1">
              <a:spcBef>
                <a:spcPts val="600"/>
              </a:spcBef>
              <a:spcAft>
                <a:spcPts val="500"/>
              </a:spcAft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252390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9305" y="120149"/>
            <a:ext cx="8507288" cy="1191382"/>
          </a:xfrm>
        </p:spPr>
        <p:txBody>
          <a:bodyPr/>
          <a:lstStyle/>
          <a:p>
            <a:r>
              <a:rPr lang="en-US" dirty="0" err="1" smtClean="0"/>
              <a:t>Modificaci</a:t>
            </a:r>
            <a:r>
              <a:rPr lang="es-ES" dirty="0" err="1" smtClean="0"/>
              <a:t>ones</a:t>
            </a:r>
            <a:r>
              <a:rPr lang="es-ES" dirty="0" smtClean="0"/>
              <a:t> del Reglamento del PCT en vigor el 1 de julio 2020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1308" y="1392803"/>
            <a:ext cx="8357156" cy="5425565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400"/>
              </a:spcAft>
            </a:pPr>
            <a:r>
              <a:rPr lang="es-ES_tradnl" sz="2000" dirty="0" smtClean="0"/>
              <a:t>Nueva </a:t>
            </a:r>
            <a:r>
              <a:rPr lang="es-ES_tradnl" sz="2000" dirty="0"/>
              <a:t>Regla 26</a:t>
            </a:r>
            <a:r>
              <a:rPr lang="es-ES_tradnl" sz="2000" i="1" dirty="0"/>
              <a:t>quater </a:t>
            </a:r>
            <a:r>
              <a:rPr lang="es-ES_tradnl" sz="2000" dirty="0"/>
              <a:t>del Reglamento del PCT</a:t>
            </a:r>
            <a:endParaRPr lang="es-ES_tradnl" sz="2000" dirty="0" smtClean="0"/>
          </a:p>
          <a:p>
            <a:pPr lvl="1">
              <a:spcBef>
                <a:spcPts val="600"/>
              </a:spcBef>
              <a:spcAft>
                <a:spcPts val="400"/>
              </a:spcAft>
            </a:pPr>
            <a:r>
              <a:rPr lang="es-ES_tradnl" sz="2000" dirty="0" smtClean="0"/>
              <a:t>Permite </a:t>
            </a:r>
            <a:r>
              <a:rPr lang="es-ES_tradnl" sz="2000" dirty="0"/>
              <a:t>la corrección o adición, durante la fase internacional, de las indicaciones en el petitorio a las que se refiere la Regla 4.11, específicamente las indicaciones sobre la intención del solicitante de que la solicitud PCT sea considerada en un Estado designado como:</a:t>
            </a:r>
            <a:endParaRPr lang="en-GB" sz="2000" dirty="0"/>
          </a:p>
          <a:p>
            <a:pPr lvl="2">
              <a:spcBef>
                <a:spcPts val="600"/>
              </a:spcBef>
              <a:spcAft>
                <a:spcPts val="400"/>
              </a:spcAft>
            </a:pPr>
            <a:r>
              <a:rPr lang="es-ES_tradnl" sz="2000" dirty="0"/>
              <a:t>una solicitud de “continuación” o de “continuación en parte” de una solicitud anterior</a:t>
            </a:r>
            <a:endParaRPr lang="en-GB" sz="2000" dirty="0"/>
          </a:p>
          <a:p>
            <a:pPr lvl="2">
              <a:spcBef>
                <a:spcPts val="600"/>
              </a:spcBef>
              <a:spcAft>
                <a:spcPts val="400"/>
              </a:spcAft>
            </a:pPr>
            <a:r>
              <a:rPr lang="es-ES_tradnl" sz="2000" dirty="0"/>
              <a:t>patente de adición, de certificado de adición, de certificado de inventor de adición, o de certificado de utilidad de </a:t>
            </a:r>
            <a:r>
              <a:rPr lang="es-ES_tradnl" sz="2000" dirty="0" smtClean="0"/>
              <a:t>adición</a:t>
            </a:r>
          </a:p>
          <a:p>
            <a:pPr lvl="1">
              <a:spcBef>
                <a:spcPts val="600"/>
              </a:spcBef>
              <a:spcAft>
                <a:spcPts val="400"/>
              </a:spcAft>
            </a:pPr>
            <a:r>
              <a:rPr lang="es-ES_tradnl" sz="2000" dirty="0" smtClean="0"/>
              <a:t>Los </a:t>
            </a:r>
            <a:r>
              <a:rPr lang="es-ES_tradnl" sz="2000" dirty="0"/>
              <a:t>solicitantes podrán enviar una corrección o adición de estas indicaciones a la Oficina Internacional dentro de un plazo de </a:t>
            </a:r>
            <a:r>
              <a:rPr lang="es-ES_tradnl" sz="2000" dirty="0" smtClean="0"/>
              <a:t>16 meses </a:t>
            </a:r>
            <a:r>
              <a:rPr lang="es-ES_tradnl" sz="2000" dirty="0"/>
              <a:t>desde la fecha de prioridad  </a:t>
            </a:r>
            <a:endParaRPr lang="en-GB" sz="2000" dirty="0"/>
          </a:p>
          <a:p>
            <a:pPr lvl="0">
              <a:spcBef>
                <a:spcPts val="600"/>
              </a:spcBef>
              <a:spcAft>
                <a:spcPts val="400"/>
              </a:spcAft>
            </a:pPr>
            <a:r>
              <a:rPr lang="es-419" sz="2000" dirty="0"/>
              <a:t>Se aplica a todas las solicitudes internacionales presentadas </a:t>
            </a:r>
            <a:r>
              <a:rPr lang="es-419" sz="2000" dirty="0" smtClean="0"/>
              <a:t>a partir del </a:t>
            </a:r>
            <a:r>
              <a:rPr lang="es-419" sz="2000" dirty="0"/>
              <a:t>1 de julio de 2020 o en una fecha posterior</a:t>
            </a:r>
            <a:endParaRPr lang="en-GB" sz="2000" dirty="0"/>
          </a:p>
          <a:p>
            <a:pPr lvl="1">
              <a:spcBef>
                <a:spcPts val="600"/>
              </a:spcBef>
              <a:spcAft>
                <a:spcPts val="400"/>
              </a:spcAft>
            </a:pPr>
            <a:endParaRPr lang="en-GB" sz="2000" dirty="0"/>
          </a:p>
          <a:p>
            <a:pPr lvl="1">
              <a:spcBef>
                <a:spcPts val="600"/>
              </a:spcBef>
              <a:spcAft>
                <a:spcPts val="400"/>
              </a:spcAft>
            </a:pPr>
            <a:endParaRPr lang="en-GB" sz="2000" dirty="0"/>
          </a:p>
          <a:p>
            <a:pPr lvl="1">
              <a:spcBef>
                <a:spcPts val="600"/>
              </a:spcBef>
              <a:spcAft>
                <a:spcPts val="400"/>
              </a:spcAft>
            </a:pPr>
            <a:endParaRPr lang="en-GB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508792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9305" y="120149"/>
            <a:ext cx="8507288" cy="1191382"/>
          </a:xfrm>
        </p:spPr>
        <p:txBody>
          <a:bodyPr/>
          <a:lstStyle/>
          <a:p>
            <a:r>
              <a:rPr lang="en-US" dirty="0" err="1" smtClean="0"/>
              <a:t>Modificaci</a:t>
            </a:r>
            <a:r>
              <a:rPr lang="es-ES" dirty="0" err="1" smtClean="0"/>
              <a:t>ones</a:t>
            </a:r>
            <a:r>
              <a:rPr lang="es-ES" dirty="0" smtClean="0"/>
              <a:t> del Reglamento del PCT en vigor el 1 de julio 2020 (4)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96" y="1302627"/>
            <a:ext cx="8427175" cy="5544616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s-ES_tradnl" sz="2200" dirty="0" smtClean="0"/>
              <a:t>Pautas </a:t>
            </a:r>
            <a:r>
              <a:rPr lang="es-ES_tradnl" sz="2200" dirty="0"/>
              <a:t>aprobadas por la Asamblea del PCT</a:t>
            </a:r>
            <a:endParaRPr lang="es-ES_tradnl" sz="2200" dirty="0" smtClean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s-ES_tradnl" sz="2200" dirty="0" smtClean="0"/>
              <a:t>Al </a:t>
            </a:r>
            <a:r>
              <a:rPr lang="es-ES_tradnl" sz="2200" dirty="0"/>
              <a:t>aprobar la nueva Regla 20.5</a:t>
            </a:r>
            <a:r>
              <a:rPr lang="es-ES_tradnl" sz="2200" i="1" dirty="0"/>
              <a:t>bis</a:t>
            </a:r>
            <a:r>
              <a:rPr lang="es-ES_tradnl" sz="2200" dirty="0"/>
              <a:t>, la Asamblea acordó que, en el caso de que se incorporen por referencia elementos o partes correctos en virtud de la Regla 20.5</a:t>
            </a:r>
            <a:r>
              <a:rPr lang="es-ES_tradnl" sz="2200" i="1" dirty="0"/>
              <a:t>bis</a:t>
            </a:r>
            <a:r>
              <a:rPr lang="es-ES_tradnl" sz="2200" dirty="0"/>
              <a:t>.d), la Administración encargada de la búsqueda internacional no deberá tener en cuenta ningún elemento o parte presentados por error que permanezca en la solicitud </a:t>
            </a:r>
            <a:endParaRPr lang="en-GB" sz="2200" dirty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s-ES_tradnl" sz="2200" dirty="0"/>
              <a:t>Al aprobar la nueva Regla 20.8(a‑</a:t>
            </a:r>
            <a:r>
              <a:rPr lang="es-ES_tradnl" sz="2200" i="1" dirty="0"/>
              <a:t>bis</a:t>
            </a:r>
            <a:r>
              <a:rPr lang="es-ES_tradnl" sz="2200" dirty="0"/>
              <a:t>), la Asamblea acordó que, cuando elementos o partes correctos no puedan incorporarse por referencia debido a que la Oficina receptora ha enviado a la Oficina Internacional una declaración de incompatibilidad en virtud de esta Regla, la Oficina receptora en cuestión y la Oficina Internacional acordarán, con la autorización del solicitante, que se aplicará el procedimiento previsto en la Regla </a:t>
            </a:r>
            <a:r>
              <a:rPr lang="es-ES_tradnl" sz="2200" dirty="0" smtClean="0"/>
              <a:t>19.4</a:t>
            </a:r>
            <a:endParaRPr lang="en-GB" altLang="en-US" sz="2200" dirty="0"/>
          </a:p>
        </p:txBody>
      </p:sp>
    </p:spTree>
    <p:extLst>
      <p:ext uri="{BB962C8B-B14F-4D97-AF65-F5344CB8AC3E}">
        <p14:creationId xmlns:p14="http://schemas.microsoft.com/office/powerpoint/2010/main" val="280267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9305" y="168274"/>
            <a:ext cx="8507288" cy="1191382"/>
          </a:xfrm>
        </p:spPr>
        <p:txBody>
          <a:bodyPr/>
          <a:lstStyle/>
          <a:p>
            <a:r>
              <a:rPr lang="en-US" dirty="0" err="1" smtClean="0"/>
              <a:t>Modificaci</a:t>
            </a:r>
            <a:r>
              <a:rPr lang="es-ES" dirty="0" err="1" smtClean="0"/>
              <a:t>ones</a:t>
            </a:r>
            <a:r>
              <a:rPr lang="es-ES" dirty="0" smtClean="0"/>
              <a:t> del Reglamento del PCT en vigor el 1 de julio 2020 (5)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2058" y="1633067"/>
            <a:ext cx="8357156" cy="4935044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s-ES_tradnl" sz="2200" dirty="0" smtClean="0"/>
              <a:t>Pautas </a:t>
            </a:r>
            <a:r>
              <a:rPr lang="es-ES_tradnl" sz="2200" dirty="0"/>
              <a:t>aprobadas por la Asamblea del </a:t>
            </a:r>
            <a:r>
              <a:rPr lang="es-ES_tradnl" sz="2200" dirty="0" smtClean="0"/>
              <a:t>PCT </a:t>
            </a:r>
            <a:r>
              <a:rPr lang="es-ES_tradnl" sz="2200" i="1" dirty="0" smtClean="0"/>
              <a:t>(cont.)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s-ES_tradnl" sz="2200" dirty="0" smtClean="0"/>
              <a:t>Cuando </a:t>
            </a:r>
            <a:r>
              <a:rPr lang="es-ES_tradnl" sz="2200" dirty="0"/>
              <a:t>no se hayan pagado por el solicitante las tasas adicionales después de un requerimiento (Regla 40</a:t>
            </a:r>
            <a:r>
              <a:rPr lang="es-ES_tradnl" sz="2200" i="1" dirty="0"/>
              <a:t>bis</a:t>
            </a:r>
            <a:r>
              <a:rPr lang="es-ES_tradnl" sz="2200" dirty="0"/>
              <a:t> del Reglamento del PCT) (cuando la Administración encargada de la búsqueda internacional ha sido informada de que un elemento o parte correcto ha sido incluido en la solicitud internacional o incorporado por referencia después que ésta haya empezado a redactar el informe de búsqueda internacional), la Administración encargada de la búsqueda internacional no deberá tener en cuenta ese elemento o parte correctos a los efectos de la búsqueda internacional</a:t>
            </a:r>
            <a:endParaRPr lang="en-GB" sz="2200" dirty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endParaRPr lang="en-GB" altLang="en-US" sz="2200" dirty="0"/>
          </a:p>
        </p:txBody>
      </p:sp>
    </p:spTree>
    <p:extLst>
      <p:ext uri="{BB962C8B-B14F-4D97-AF65-F5344CB8AC3E}">
        <p14:creationId xmlns:p14="http://schemas.microsoft.com/office/powerpoint/2010/main" val="1676434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9305" y="120148"/>
            <a:ext cx="8507288" cy="1220619"/>
          </a:xfrm>
        </p:spPr>
        <p:txBody>
          <a:bodyPr/>
          <a:lstStyle/>
          <a:p>
            <a:r>
              <a:rPr lang="en-US" dirty="0" err="1" smtClean="0"/>
              <a:t>Modificaci</a:t>
            </a:r>
            <a:r>
              <a:rPr lang="es-ES" dirty="0" err="1" smtClean="0"/>
              <a:t>ones</a:t>
            </a:r>
            <a:r>
              <a:rPr lang="es-ES" dirty="0" smtClean="0"/>
              <a:t> del Reglamento del PCT en vigor el 1 de julio 2020 (6)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9305" y="1628800"/>
            <a:ext cx="8357156" cy="5079060"/>
          </a:xfrm>
        </p:spPr>
        <p:txBody>
          <a:bodyPr/>
          <a:lstStyle/>
          <a:p>
            <a:pPr lvl="0">
              <a:spcBef>
                <a:spcPts val="800"/>
              </a:spcBef>
              <a:spcAft>
                <a:spcPts val="800"/>
              </a:spcAft>
            </a:pPr>
            <a:r>
              <a:rPr lang="es-ES_tradnl" dirty="0" smtClean="0"/>
              <a:t>Modificaciones </a:t>
            </a:r>
            <a:r>
              <a:rPr lang="es-ES_tradnl" dirty="0"/>
              <a:t>a las Reglas 15, 16, 57 y 96 del Reglamento del PCT</a:t>
            </a:r>
            <a:endParaRPr lang="en-GB" dirty="0"/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es-ES_tradnl" dirty="0"/>
              <a:t>Permite expresamente la transferencia a través de la Oficina Internacional de las tasas percibidas por una Oficina a beneficio de otra Oficina</a:t>
            </a:r>
            <a:endParaRPr lang="en-GB" dirty="0"/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es-419" dirty="0"/>
              <a:t>Se aplica a todas las solicitudes internacionales para las cuales las tasas van a ser transferidas por la Oficina que las percibe a partir del 1 de julio de 2020 o en una fecha </a:t>
            </a:r>
            <a:r>
              <a:rPr lang="es-419" dirty="0" smtClean="0"/>
              <a:t>posterior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72820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9305" y="120149"/>
            <a:ext cx="8507288" cy="1191382"/>
          </a:xfrm>
        </p:spPr>
        <p:txBody>
          <a:bodyPr/>
          <a:lstStyle/>
          <a:p>
            <a:r>
              <a:rPr lang="en-US" dirty="0" err="1" smtClean="0"/>
              <a:t>Modificaci</a:t>
            </a:r>
            <a:r>
              <a:rPr lang="es-ES" dirty="0" err="1" smtClean="0"/>
              <a:t>ones</a:t>
            </a:r>
            <a:r>
              <a:rPr lang="es-ES" dirty="0" smtClean="0"/>
              <a:t> del Reglamento del PCT en vigor el 1 de julio 2020 (7)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9305" y="1700808"/>
            <a:ext cx="8357156" cy="5007052"/>
          </a:xfrm>
        </p:spPr>
        <p:txBody>
          <a:bodyPr/>
          <a:lstStyle/>
          <a:p>
            <a:pPr lvl="0">
              <a:spcBef>
                <a:spcPts val="800"/>
              </a:spcBef>
              <a:spcAft>
                <a:spcPts val="800"/>
              </a:spcAft>
            </a:pPr>
            <a:r>
              <a:rPr lang="es-ES_tradnl" dirty="0" smtClean="0"/>
              <a:t>Modificaciones </a:t>
            </a:r>
            <a:r>
              <a:rPr lang="es-ES_tradnl" dirty="0"/>
              <a:t>a las Reglas 71 y 94 del Reglamento del PCT</a:t>
            </a:r>
            <a:endParaRPr lang="en-GB" dirty="0"/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es-ES_tradnl" dirty="0"/>
              <a:t>La Administración encargada del examen preliminar internacional transmitirá copias de otros documentos del expediente a la Oficina Internacional, la cual los publicará en nombre de la Oficina elegida</a:t>
            </a:r>
            <a:endParaRPr lang="en-GB" dirty="0"/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es-419" dirty="0"/>
              <a:t>Se aplica a todos los documentos recibidos o redactados por la </a:t>
            </a:r>
            <a:r>
              <a:rPr lang="es-ES_tradnl" dirty="0"/>
              <a:t>Administración encargada del examen preliminar internacional</a:t>
            </a:r>
            <a:r>
              <a:rPr lang="es-419" dirty="0"/>
              <a:t> a partir del 1 de julio de 2020 o en una fecha posterior</a:t>
            </a:r>
            <a:endParaRPr lang="en-GB" dirty="0"/>
          </a:p>
          <a:p>
            <a:pPr>
              <a:spcBef>
                <a:spcPts val="800"/>
              </a:spcBef>
              <a:spcAft>
                <a:spcPts val="800"/>
              </a:spcAft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218913415"/>
      </p:ext>
    </p:extLst>
  </p:cSld>
  <p:clrMapOvr>
    <a:masterClrMapping/>
  </p:clrMapOvr>
</p:sld>
</file>

<file path=ppt/theme/theme1.xml><?xml version="1.0" encoding="utf-8"?>
<a:theme xmlns:a="http://schemas.openxmlformats.org/drawingml/2006/main" name="ES_2010_pct background png">
  <a:themeElements>
    <a:clrScheme name="template_englis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_englis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plate_englis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ES_2010_pct background png</Template>
  <TotalTime>142</TotalTime>
  <Words>869</Words>
  <Application>Microsoft Office PowerPoint</Application>
  <PresentationFormat>On-screen Show (4:3)</PresentationFormat>
  <Paragraphs>34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ヒラギノ角ゴ Pro W3</vt:lpstr>
      <vt:lpstr>Arial</vt:lpstr>
      <vt:lpstr>Microsoft Sans Serif</vt:lpstr>
      <vt:lpstr>Wingdings</vt:lpstr>
      <vt:lpstr>ES_2010_pct background png</vt:lpstr>
      <vt:lpstr>PowerPoint Presentation</vt:lpstr>
      <vt:lpstr>Modificaciones del Reglamento del PCT en vigor el 1 de julio 2020 (1)</vt:lpstr>
      <vt:lpstr>Modificaciones del Reglamento del PCT en vigor el 1 de julio 2020 (2)</vt:lpstr>
      <vt:lpstr>Modificaciones del Reglamento del PCT en vigor el 1 de julio 2020 (3)</vt:lpstr>
      <vt:lpstr>Modificaciones del Reglamento del PCT en vigor el 1 de julio 2020 (4)</vt:lpstr>
      <vt:lpstr>Modificaciones del Reglamento del PCT en vigor el 1 de julio 2020 (5)</vt:lpstr>
      <vt:lpstr>Modificaciones del Reglamento del PCT en vigor el 1 de julio 2020 (6)</vt:lpstr>
      <vt:lpstr>Modificaciones del Reglamento del PCT en vigor el 1 de julio 2020 (7)</vt:lpstr>
    </vt:vector>
  </TitlesOfParts>
  <Company>World Intellectual Property Organization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ARGANOZA Rosalina</dc:creator>
  <cp:keywords>PUBLIC</cp:keywords>
  <cp:lastModifiedBy>JULLIARD Corinne</cp:lastModifiedBy>
  <cp:revision>27</cp:revision>
  <dcterms:created xsi:type="dcterms:W3CDTF">2013-11-18T13:37:26Z</dcterms:created>
  <dcterms:modified xsi:type="dcterms:W3CDTF">2020-04-28T06:47:18Z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1e495e85-a7a8-4353-8d70-136bc5aac903</vt:lpwstr>
  </property>
  <property fmtid="{D5CDD505-2E9C-101B-9397-08002B2CF9AE}" pid="3" name="Classification">
    <vt:lpwstr>Public</vt:lpwstr>
  </property>
  <property fmtid="{D5CDD505-2E9C-101B-9397-08002B2CF9AE}" pid="4" name="VisualMarkings">
    <vt:lpwstr>None</vt:lpwstr>
  </property>
  <property fmtid="{D5CDD505-2E9C-101B-9397-08002B2CF9AE}" pid="5" name="JustificationReason">
    <vt:lpwstr>
    </vt:lpwstr>
  </property>
  <property fmtid="{D5CDD505-2E9C-101B-9397-08002B2CF9AE}" pid="6" name="Alignment">
    <vt:lpwstr>Centre</vt:lpwstr>
  </property>
  <property fmtid="{D5CDD505-2E9C-101B-9397-08002B2CF9AE}" pid="7" name="Language">
    <vt:lpwstr>English</vt:lpwstr>
  </property>
</Properties>
</file>