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63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90">
          <p15:clr>
            <a:srgbClr val="A4A3A4"/>
          </p15:clr>
        </p15:guide>
        <p15:guide id="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2" autoAdjust="0"/>
    <p:restoredTop sz="94660"/>
  </p:normalViewPr>
  <p:slideViewPr>
    <p:cSldViewPr>
      <p:cViewPr varScale="1">
        <p:scale>
          <a:sx n="88" d="100"/>
          <a:sy n="88" d="100"/>
        </p:scale>
        <p:origin x="1757" y="62"/>
      </p:cViewPr>
      <p:guideLst>
        <p:guide orient="horz" pos="890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159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809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12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12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02800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El Sistema Internacional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800" b="1" kern="1200" dirty="0" smtClean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 Patentes</a:t>
            </a:r>
            <a:endParaRPr lang="es-ES" sz="800" b="1" kern="1200" dirty="0">
              <a:solidFill>
                <a:srgbClr val="9D0A2B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0" y="6362461"/>
            <a:ext cx="80021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2019 July </a:t>
            </a:r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10.05.2019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4030657"/>
            <a:ext cx="7169224" cy="1407600"/>
          </a:xfrm>
          <a:noFill/>
        </p:spPr>
        <p:txBody>
          <a:bodyPr/>
          <a:lstStyle/>
          <a:p>
            <a:r>
              <a:rPr lang="es-ES" sz="3400" b="1" dirty="0">
                <a:solidFill>
                  <a:srgbClr val="70899B"/>
                </a:solidFill>
                <a:ea typeface="ヒラギノ角ゴ Pro W3" pitchFamily="1" charset="-128"/>
              </a:rPr>
              <a:t>Modificaciones del Reglamento del PCT en vigor el 1 de julio </a:t>
            </a:r>
            <a:r>
              <a:rPr lang="es-ES" sz="3400" b="1" dirty="0" smtClean="0">
                <a:solidFill>
                  <a:srgbClr val="70899B"/>
                </a:solidFill>
                <a:ea typeface="ヒラギノ角ゴ Pro W3" pitchFamily="1" charset="-128"/>
              </a:rPr>
              <a:t>2019</a:t>
            </a:r>
            <a:endParaRPr lang="es-ES" sz="3400" b="1" dirty="0">
              <a:solidFill>
                <a:srgbClr val="70899B"/>
              </a:solidFill>
              <a:ea typeface="ヒラギノ角ゴ Pro W3" pitchFamily="1" charset="-128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914400" y="3657594"/>
            <a:ext cx="381000" cy="381000"/>
          </a:xfrm>
          <a:prstGeom prst="rect">
            <a:avLst/>
          </a:prstGeom>
          <a:solidFill>
            <a:srgbClr val="9D0A2B"/>
          </a:solidFill>
          <a:ln>
            <a:noFill/>
          </a:ln>
          <a:extLst/>
        </p:spPr>
        <p:txBody>
          <a:bodyPr wrap="none" anchor="ctr"/>
          <a:lstStyle/>
          <a:p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305" y="293403"/>
            <a:ext cx="8507288" cy="801268"/>
          </a:xfrm>
        </p:spPr>
        <p:txBody>
          <a:bodyPr/>
          <a:lstStyle/>
          <a:p>
            <a:r>
              <a:rPr lang="en-US" dirty="0" err="1" smtClean="0"/>
              <a:t>Modificaci</a:t>
            </a:r>
            <a:r>
              <a:rPr lang="es-ES" dirty="0" err="1" smtClean="0"/>
              <a:t>ones</a:t>
            </a:r>
            <a:r>
              <a:rPr lang="es-ES" dirty="0" smtClean="0"/>
              <a:t> del Reglamento del PCT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758" y="1082327"/>
            <a:ext cx="8207196" cy="5577270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s-ES" sz="2200" dirty="0" smtClean="0"/>
              <a:t>Modificación </a:t>
            </a:r>
            <a:r>
              <a:rPr lang="es-ES" sz="2200" dirty="0"/>
              <a:t>de la Regla 69.1 a) del Reglamento del </a:t>
            </a:r>
            <a:r>
              <a:rPr lang="es-ES" sz="2200" dirty="0" smtClean="0"/>
              <a:t>PCT</a:t>
            </a:r>
            <a:endParaRPr lang="en-GB" altLang="en-US" sz="2200" dirty="0" smtClean="0"/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s-ES" sz="2200" dirty="0" smtClean="0"/>
              <a:t>Permite </a:t>
            </a:r>
            <a:r>
              <a:rPr lang="es-ES" sz="2200" dirty="0"/>
              <a:t>que la IPEA comience el examen preliminar internacional cuando</a:t>
            </a:r>
            <a:r>
              <a:rPr lang="es-ES" sz="2200" dirty="0" smtClean="0"/>
              <a:t>: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s-ES" sz="2200" dirty="0" smtClean="0"/>
              <a:t>esté </a:t>
            </a:r>
            <a:r>
              <a:rPr lang="es-ES" sz="2200" dirty="0"/>
              <a:t>en posesión de la solicitud de examen preliminar internacional, de las tasas correspondientes, del informe de búsqueda internacional (ISR) y de la opinión </a:t>
            </a:r>
            <a:r>
              <a:rPr lang="es-ES" sz="2200" dirty="0" smtClean="0"/>
              <a:t>escrita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s-ES" sz="2200" dirty="0" smtClean="0"/>
              <a:t>a </a:t>
            </a:r>
            <a:r>
              <a:rPr lang="es-ES" sz="2200" dirty="0"/>
              <a:t>menos que el solicitante pida expresamente a la IPEA que posponga el inicio del examen preliminar hasta el vencimiento del plazo para presentar una solicitud del Capítulo II (Regla 54</a:t>
            </a:r>
            <a:r>
              <a:rPr lang="es-ES" sz="2200" i="1" dirty="0"/>
              <a:t>bis</a:t>
            </a:r>
            <a:r>
              <a:rPr lang="es-ES" sz="2200" dirty="0"/>
              <a:t>.1 a)) (en lugar de comenzar el examen cuando haya expirado ese plazo</a:t>
            </a:r>
            <a:r>
              <a:rPr lang="es-ES" sz="2200" dirty="0" smtClean="0"/>
              <a:t>)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s-ES" sz="2200" dirty="0" smtClean="0"/>
              <a:t>Aplicable </a:t>
            </a:r>
            <a:r>
              <a:rPr lang="es-ES" sz="2200" dirty="0"/>
              <a:t>a solicitudes de examen preliminar internacional presentadas a partir del 1 de julio de 2019 o en una fecha </a:t>
            </a:r>
            <a:r>
              <a:rPr lang="es-ES" sz="2200" dirty="0" smtClean="0"/>
              <a:t>posterior</a:t>
            </a:r>
            <a:endParaRPr lang="en-GB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950754562"/>
      </p:ext>
    </p:extLst>
  </p:cSld>
  <p:clrMapOvr>
    <a:masterClrMapping/>
  </p:clrMapOvr>
</p:sld>
</file>

<file path=ppt/theme/theme1.xml><?xml version="1.0" encoding="utf-8"?>
<a:theme xmlns:a="http://schemas.openxmlformats.org/drawingml/2006/main" name="ES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ES_2010_pct background png</Template>
  <TotalTime>155</TotalTime>
  <Words>137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Wingdings</vt:lpstr>
      <vt:lpstr>ヒラギノ角ゴ Pro W3</vt:lpstr>
      <vt:lpstr>ES_2010_pct background png</vt:lpstr>
      <vt:lpstr>PowerPoint Presentation</vt:lpstr>
      <vt:lpstr>Modificaciones del Reglamento del PCT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JULLIARD Corinne</cp:lastModifiedBy>
  <cp:revision>20</cp:revision>
  <dcterms:created xsi:type="dcterms:W3CDTF">2013-11-18T13:37:26Z</dcterms:created>
  <dcterms:modified xsi:type="dcterms:W3CDTF">2019-06-14T08:53:17Z</dcterms:modified>
</cp:coreProperties>
</file>