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"/>
  </p:handoutMasterIdLst>
  <p:sldIdLst>
    <p:sldId id="256" r:id="rId2"/>
    <p:sldId id="263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52" autoAdjust="0"/>
    <p:restoredTop sz="94660"/>
  </p:normalViewPr>
  <p:slideViewPr>
    <p:cSldViewPr>
      <p:cViewPr varScale="1">
        <p:scale>
          <a:sx n="103" d="100"/>
          <a:sy n="103" d="100"/>
        </p:scale>
        <p:origin x="-2388" y="-96"/>
      </p:cViewPr>
      <p:guideLst>
        <p:guide orient="horz" pos="890"/>
        <p:guide pos="24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53" d="100"/>
          <a:sy n="53" d="100"/>
        </p:scale>
        <p:origin x="-1596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98090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lang="en-US" sz="2800" noProof="0" dirty="0" smtClean="0">
                <a:solidFill>
                  <a:srgbClr val="70899B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8608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" name="Text Box 7"/>
          <p:cNvSpPr txBox="1">
            <a:spLocks noChangeArrowheads="1"/>
          </p:cNvSpPr>
          <p:nvPr userDrawn="1"/>
        </p:nvSpPr>
        <p:spPr bwMode="auto">
          <a:xfrm>
            <a:off x="5684838" y="1816100"/>
            <a:ext cx="2012950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s-ES" sz="1200" b="1" kern="1200" dirty="0" smtClean="0">
                <a:solidFill>
                  <a:srgbClr val="9D0A2B"/>
                </a:solidFill>
                <a:latin typeface="Arial" charset="0"/>
                <a:ea typeface="+mn-ea"/>
                <a:cs typeface="Arial" charset="0"/>
              </a:rPr>
              <a:t>El Sistema Internacional</a:t>
            </a:r>
          </a:p>
          <a:p>
            <a:pPr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s-ES" sz="1200" b="1" kern="1200" dirty="0" smtClean="0">
                <a:solidFill>
                  <a:srgbClr val="9D0A2B"/>
                </a:solidFill>
                <a:latin typeface="Arial" charset="0"/>
                <a:ea typeface="+mn-ea"/>
                <a:cs typeface="Arial" charset="0"/>
              </a:rPr>
              <a:t>de Patentes</a:t>
            </a:r>
            <a:endParaRPr lang="es-ES" sz="1200" b="1" kern="1200" dirty="0">
              <a:solidFill>
                <a:srgbClr val="9D0A2B"/>
              </a:solidFill>
              <a:latin typeface="Arial" charset="0"/>
              <a:ea typeface="+mn-ea"/>
              <a:cs typeface="Arial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1544759"/>
            <a:ext cx="1005492" cy="292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39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C87F44-F69E-422C-8535-CD3109F0F5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905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5FCB04-ABC5-4034-8FA5-EB80B4F807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142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7"/>
          <p:cNvSpPr txBox="1">
            <a:spLocks noChangeArrowheads="1"/>
          </p:cNvSpPr>
          <p:nvPr userDrawn="1"/>
        </p:nvSpPr>
        <p:spPr bwMode="auto">
          <a:xfrm>
            <a:off x="7614000" y="6202800"/>
            <a:ext cx="1422184" cy="30162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pPr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s-ES" sz="800" b="1" kern="1200" dirty="0" smtClean="0">
                <a:solidFill>
                  <a:srgbClr val="9D0A2B"/>
                </a:solidFill>
                <a:latin typeface="Arial" charset="0"/>
                <a:ea typeface="+mn-ea"/>
                <a:cs typeface="Arial" charset="0"/>
              </a:rPr>
              <a:t>El Sistema Internacional</a:t>
            </a:r>
          </a:p>
          <a:p>
            <a:pPr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s-ES" sz="800" b="1" kern="1200" dirty="0" smtClean="0">
                <a:solidFill>
                  <a:srgbClr val="9D0A2B"/>
                </a:solidFill>
                <a:latin typeface="Arial" charset="0"/>
                <a:ea typeface="+mn-ea"/>
                <a:cs typeface="Arial" charset="0"/>
              </a:rPr>
              <a:t>de Patentes</a:t>
            </a:r>
            <a:endParaRPr lang="es-ES" sz="800" b="1" kern="1200" dirty="0">
              <a:solidFill>
                <a:srgbClr val="9D0A2B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solidFill>
                  <a:srgbClr val="70899B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r-CH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773238"/>
            <a:ext cx="8229600" cy="4352925"/>
          </a:xfrm>
        </p:spPr>
        <p:txBody>
          <a:bodyPr/>
          <a:lstStyle>
            <a:lvl1pPr marL="342900" indent="-3429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1pPr>
            <a:lvl2pPr marL="742950" indent="-285750">
              <a:buClr>
                <a:srgbClr val="9D0A2B"/>
              </a:buClr>
              <a:buSzPct val="100000"/>
              <a:buFont typeface="Wingdings" pitchFamily="2" charset="2"/>
              <a:buChar char="q"/>
              <a:defRPr/>
            </a:lvl2pPr>
            <a:lvl3pPr marL="1143000" indent="-228600">
              <a:buClr>
                <a:srgbClr val="9D0A2B"/>
              </a:buClr>
              <a:buSzPct val="100000"/>
              <a:buFont typeface="Wingdings" pitchFamily="2" charset="2"/>
              <a:buChar char="§"/>
              <a:defRPr/>
            </a:lvl3pPr>
            <a:lvl4pPr marL="16002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4pPr>
            <a:lvl5pPr marL="20574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0" y="6362461"/>
            <a:ext cx="800219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900" dirty="0" smtClean="0"/>
              <a:t>2018 July </a:t>
            </a:r>
          </a:p>
          <a:p>
            <a:pPr>
              <a:spcBef>
                <a:spcPts val="0"/>
              </a:spcBef>
              <a:defRPr/>
            </a:pPr>
            <a:r>
              <a:rPr lang="en-US" sz="900" dirty="0" smtClean="0"/>
              <a:t>changes-</a:t>
            </a:r>
            <a:fld id="{DA79EEDA-9492-4994-BB18-1005CD6866B1}" type="slidenum">
              <a:rPr lang="en-US" sz="900" smtClean="0"/>
              <a:pPr>
                <a:spcBef>
                  <a:spcPts val="0"/>
                </a:spcBef>
                <a:defRPr/>
              </a:pPr>
              <a:t>‹#›</a:t>
            </a:fld>
            <a:endParaRPr lang="en-US" sz="900" dirty="0" smtClean="0"/>
          </a:p>
          <a:p>
            <a:pPr>
              <a:spcBef>
                <a:spcPts val="0"/>
              </a:spcBef>
              <a:defRPr/>
            </a:pPr>
            <a:r>
              <a:rPr lang="en-US" sz="900" dirty="0" smtClean="0"/>
              <a:t>23.03.2018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2272" y="6069657"/>
            <a:ext cx="1005927" cy="167655"/>
          </a:xfrm>
          <a:prstGeom prst="rect">
            <a:avLst/>
          </a:prstGeom>
        </p:spPr>
      </p:pic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7178" y="6062761"/>
            <a:ext cx="609600" cy="19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61825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8EC082-E2BA-4736-9396-74A260CE7D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675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3CD20-1BCC-4C9D-BFDB-3521026AB6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7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D4093F-107C-45E0-A025-65FCB919FC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621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2C7A2C-614A-4DC6-845D-C9FD0CFDC6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716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15D710-EA32-43EF-9CFD-E65166C7F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145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8C303-52BA-4743-9C41-48C2380AC6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853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r-CH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CB6FA-28E1-4D11-A496-3128317E23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604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73238"/>
            <a:ext cx="822960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smtClean="0"/>
            </a:lvl1pPr>
          </a:lstStyle>
          <a:p>
            <a:pPr>
              <a:defRPr/>
            </a:pPr>
            <a:fld id="{1AD355A0-319A-494F-80BC-8EAD4028F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4030657"/>
            <a:ext cx="7169224" cy="1407600"/>
          </a:xfrm>
          <a:noFill/>
        </p:spPr>
        <p:txBody>
          <a:bodyPr/>
          <a:lstStyle/>
          <a:p>
            <a:r>
              <a:rPr lang="es-ES" sz="3400" b="1" dirty="0">
                <a:solidFill>
                  <a:srgbClr val="70899B"/>
                </a:solidFill>
                <a:ea typeface="ヒラギノ角ゴ Pro W3" pitchFamily="1" charset="-128"/>
              </a:rPr>
              <a:t>Modificaciones del Reglamento del PCT en vigor el 1 de julio </a:t>
            </a:r>
            <a:r>
              <a:rPr lang="es-ES" sz="3400" b="1" dirty="0" smtClean="0">
                <a:solidFill>
                  <a:srgbClr val="70899B"/>
                </a:solidFill>
                <a:ea typeface="ヒラギノ角ゴ Pro W3" pitchFamily="1" charset="-128"/>
              </a:rPr>
              <a:t>2018</a:t>
            </a:r>
            <a:endParaRPr lang="es-ES" sz="3400" b="1" dirty="0">
              <a:solidFill>
                <a:srgbClr val="70899B"/>
              </a:solidFill>
              <a:ea typeface="ヒラギノ角ゴ Pro W3" pitchFamily="1" charset="-128"/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914400" y="3657594"/>
            <a:ext cx="381000" cy="381000"/>
          </a:xfrm>
          <a:prstGeom prst="rect">
            <a:avLst/>
          </a:prstGeom>
          <a:solidFill>
            <a:srgbClr val="9D0A2B"/>
          </a:solidFill>
          <a:ln>
            <a:noFill/>
          </a:ln>
          <a:extLst/>
        </p:spPr>
        <p:txBody>
          <a:bodyPr wrap="none" anchor="ctr"/>
          <a:lstStyle/>
          <a:p>
            <a:endParaRPr lang="fr-C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931" y="319281"/>
            <a:ext cx="8507288" cy="801268"/>
          </a:xfrm>
        </p:spPr>
        <p:txBody>
          <a:bodyPr/>
          <a:lstStyle/>
          <a:p>
            <a:r>
              <a:rPr lang="en-US" dirty="0" err="1" smtClean="0"/>
              <a:t>Modificaci</a:t>
            </a:r>
            <a:r>
              <a:rPr lang="es-ES" dirty="0" err="1" smtClean="0"/>
              <a:t>ones</a:t>
            </a:r>
            <a:r>
              <a:rPr lang="es-ES" dirty="0" smtClean="0"/>
              <a:t> del Reglamento del PCT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758" y="1280730"/>
            <a:ext cx="8207196" cy="5328592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altLang="en-US" sz="2200" dirty="0" err="1" smtClean="0"/>
              <a:t>Modificación</a:t>
            </a:r>
            <a:r>
              <a:rPr lang="en-GB" altLang="en-US" sz="2200" dirty="0" smtClean="0"/>
              <a:t> de la </a:t>
            </a:r>
            <a:r>
              <a:rPr lang="en-GB" altLang="en-US" sz="2200" dirty="0" err="1" smtClean="0"/>
              <a:t>Tabla</a:t>
            </a:r>
            <a:r>
              <a:rPr lang="en-GB" altLang="en-US" sz="2200" dirty="0" smtClean="0"/>
              <a:t> de </a:t>
            </a:r>
            <a:r>
              <a:rPr lang="en-GB" altLang="en-US" sz="2200" dirty="0" err="1" smtClean="0"/>
              <a:t>Tasas</a:t>
            </a:r>
            <a:endParaRPr lang="en-GB" altLang="en-US" sz="2200" dirty="0" smtClean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s-ES" sz="2200" dirty="0" smtClean="0"/>
              <a:t>Se </a:t>
            </a:r>
            <a:r>
              <a:rPr lang="es-ES" sz="2200" dirty="0"/>
              <a:t>aclara que la reducción de tasas del 90% está destinada únicamente a los solicitantes que presentan solicitudes PCT en su propio derecho y no aquellas solicitudes PCT presentadas a nombre de una persona o entidad que no es elegible para la reducción de tasas (por ejemplo, el director o empleado de una empresa cuando la solicitud se hace a beneficio de la empresa)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altLang="en-US" sz="2200" dirty="0" err="1" smtClean="0"/>
              <a:t>Modificación</a:t>
            </a:r>
            <a:r>
              <a:rPr lang="en-GB" altLang="en-US" sz="2200" dirty="0" smtClean="0"/>
              <a:t> de las </a:t>
            </a:r>
            <a:r>
              <a:rPr lang="en-GB" altLang="en-US" sz="2200" dirty="0" err="1" smtClean="0"/>
              <a:t>Reglas</a:t>
            </a:r>
            <a:r>
              <a:rPr lang="en-GB" altLang="en-US" sz="2200" dirty="0" smtClean="0"/>
              <a:t> 4.1.b)ii</a:t>
            </a:r>
            <a:r>
              <a:rPr lang="en-GB" altLang="en-US" sz="2200" dirty="0"/>
              <a:t>) </a:t>
            </a:r>
            <a:r>
              <a:rPr lang="en-GB" altLang="en-US" sz="2200" dirty="0" smtClean="0"/>
              <a:t>y 41.2.b) del PCT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s-ES" sz="2200" dirty="0"/>
              <a:t>Corrección de referencias con respecto a disposiciones que entraron en vigor el 1 de julio de 2017 en relación con la transmisión de resultados de búsqueda o clasificación anteriores</a:t>
            </a:r>
            <a:endParaRPr lang="en-GB" altLang="en-US" sz="2200" dirty="0"/>
          </a:p>
        </p:txBody>
      </p:sp>
    </p:spTree>
    <p:extLst>
      <p:ext uri="{BB962C8B-B14F-4D97-AF65-F5344CB8AC3E}">
        <p14:creationId xmlns:p14="http://schemas.microsoft.com/office/powerpoint/2010/main" val="3950754562"/>
      </p:ext>
    </p:extLst>
  </p:cSld>
  <p:clrMapOvr>
    <a:masterClrMapping/>
  </p:clrMapOvr>
</p:sld>
</file>

<file path=ppt/theme/theme1.xml><?xml version="1.0" encoding="utf-8"?>
<a:theme xmlns:a="http://schemas.openxmlformats.org/drawingml/2006/main" name="ES_2010_pct background png">
  <a:themeElements>
    <a:clrScheme name="template_englis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plate_english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plate_englis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ES_2010_pct background png</Template>
  <TotalTime>105</TotalTime>
  <Words>132</Words>
  <Application>Microsoft Office PowerPoint</Application>
  <PresentationFormat>On-screen Show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ES_2010_pct background png</vt:lpstr>
      <vt:lpstr>PowerPoint Presentation</vt:lpstr>
      <vt:lpstr>Modificaciones del Reglamento del PCT</vt:lpstr>
    </vt:vector>
  </TitlesOfParts>
  <Company>World Intellectual Property Organization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Modificaciones del Reglamento del PCT en vigor el 1 de julio 2018</dc:title>
  <dc:creator>OMPI</dc:creator>
  <cp:lastModifiedBy>RODRIGUEZ Geraldine</cp:lastModifiedBy>
  <cp:revision>20</cp:revision>
  <dcterms:created xsi:type="dcterms:W3CDTF">2013-11-18T13:37:26Z</dcterms:created>
  <dcterms:modified xsi:type="dcterms:W3CDTF">2018-05-24T13:09:13Z</dcterms:modified>
</cp:coreProperties>
</file>