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63" r:id="rId3"/>
    <p:sldId id="258" r:id="rId4"/>
    <p:sldId id="262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710" autoAdjust="0"/>
    <p:restoredTop sz="94660"/>
  </p:normalViewPr>
  <p:slideViewPr>
    <p:cSldViewPr>
      <p:cViewPr varScale="1">
        <p:scale>
          <a:sx n="108" d="100"/>
          <a:sy n="108" d="100"/>
        </p:scale>
        <p:origin x="-516" y="-96"/>
      </p:cViewPr>
      <p:guideLst>
        <p:guide orient="horz" pos="890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159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809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12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02800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8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362461"/>
            <a:ext cx="80021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2017 July </a:t>
            </a:r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24.01.2017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183063"/>
            <a:ext cx="7169224" cy="1407600"/>
          </a:xfrm>
          <a:noFill/>
        </p:spPr>
        <p:txBody>
          <a:bodyPr/>
          <a:lstStyle/>
          <a:p>
            <a:r>
              <a:rPr lang="es-ES" sz="3400" b="1" dirty="0">
                <a:solidFill>
                  <a:srgbClr val="70899B"/>
                </a:solidFill>
                <a:ea typeface="ヒラギノ角ゴ Pro W3" pitchFamily="1" charset="-128"/>
              </a:rPr>
              <a:t>Modificaciones del Reglamento del PCT en vigor el 1 de julio </a:t>
            </a:r>
            <a:r>
              <a:rPr lang="es-ES" sz="3400" b="1" dirty="0" smtClean="0">
                <a:solidFill>
                  <a:srgbClr val="70899B"/>
                </a:solidFill>
                <a:ea typeface="ヒラギノ角ゴ Pro W3" pitchFamily="1" charset="-128"/>
              </a:rPr>
              <a:t>2017</a:t>
            </a:r>
            <a:endParaRPr lang="es-ES" sz="3400" b="1" dirty="0">
              <a:solidFill>
                <a:srgbClr val="70899B"/>
              </a:solidFill>
              <a:ea typeface="ヒラギノ角ゴ Pro W3" pitchFamily="1" charset="-128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914400" y="3810000"/>
            <a:ext cx="381000" cy="381000"/>
          </a:xfrm>
          <a:prstGeom prst="rect">
            <a:avLst/>
          </a:prstGeom>
          <a:solidFill>
            <a:srgbClr val="9D0A2B"/>
          </a:solidFill>
          <a:ln>
            <a:noFill/>
          </a:ln>
          <a:extLst/>
        </p:spPr>
        <p:txBody>
          <a:bodyPr wrap="none" anchor="ctr"/>
          <a:lstStyle/>
          <a:p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5484"/>
            <a:ext cx="8507288" cy="1190896"/>
          </a:xfrm>
        </p:spPr>
        <p:txBody>
          <a:bodyPr/>
          <a:lstStyle/>
          <a:p>
            <a:r>
              <a:rPr lang="en-US" dirty="0" err="1" smtClean="0"/>
              <a:t>Modificaci</a:t>
            </a:r>
            <a:r>
              <a:rPr lang="es-ES" dirty="0" err="1" smtClean="0"/>
              <a:t>ones</a:t>
            </a:r>
            <a:r>
              <a:rPr lang="es-ES" dirty="0" smtClean="0"/>
              <a:t> del Reglamento del PCT 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268" y="1916832"/>
            <a:ext cx="8207196" cy="4305768"/>
          </a:xfrm>
        </p:spPr>
        <p:txBody>
          <a:bodyPr/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s-ES" dirty="0"/>
              <a:t>Modificación de </a:t>
            </a:r>
            <a:r>
              <a:rPr lang="es-ES" dirty="0" smtClean="0"/>
              <a:t>la Regla </a:t>
            </a:r>
            <a:r>
              <a:rPr lang="en-GB" altLang="en-US" dirty="0" smtClean="0"/>
              <a:t>45</a:t>
            </a:r>
            <a:r>
              <a:rPr lang="en-GB" altLang="en-US" i="1" dirty="0" smtClean="0"/>
              <a:t>bis.1 </a:t>
            </a:r>
            <a:r>
              <a:rPr lang="en-GB" altLang="en-US" dirty="0" smtClean="0"/>
              <a:t>del PCT</a:t>
            </a:r>
            <a:endParaRPr lang="en-GB" altLang="en-US" dirty="0"/>
          </a:p>
          <a:p>
            <a:pPr marL="803275" lvl="1" indent="-346075">
              <a:spcBef>
                <a:spcPts val="800"/>
              </a:spcBef>
              <a:spcAft>
                <a:spcPts val="800"/>
              </a:spcAft>
            </a:pPr>
            <a:r>
              <a:rPr lang="en-US" altLang="en-US" dirty="0" err="1" smtClean="0"/>
              <a:t>Extensi</a:t>
            </a:r>
            <a:r>
              <a:rPr lang="es-ES" altLang="en-US" dirty="0" err="1" smtClean="0"/>
              <a:t>ó</a:t>
            </a:r>
            <a:r>
              <a:rPr lang="en-US" altLang="en-US" dirty="0" smtClean="0"/>
              <a:t>n del </a:t>
            </a:r>
            <a:r>
              <a:rPr lang="en-US" altLang="en-US" dirty="0" err="1" smtClean="0"/>
              <a:t>plazo</a:t>
            </a:r>
            <a:r>
              <a:rPr lang="en-US" altLang="en-US" dirty="0" smtClean="0"/>
              <a:t> para </a:t>
            </a:r>
            <a:r>
              <a:rPr lang="en-US" altLang="en-US" dirty="0" err="1" smtClean="0"/>
              <a:t>solicitar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búsqueda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internacional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suplementaria</a:t>
            </a:r>
            <a:r>
              <a:rPr lang="en-US" altLang="en-US" dirty="0" smtClean="0"/>
              <a:t>, de 19 a </a:t>
            </a:r>
            <a:r>
              <a:rPr lang="en-US" altLang="en-US" dirty="0"/>
              <a:t>22 </a:t>
            </a:r>
            <a:r>
              <a:rPr lang="en-US" altLang="en-US" dirty="0" err="1" smtClean="0"/>
              <a:t>meses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desde</a:t>
            </a:r>
            <a:r>
              <a:rPr lang="en-US" altLang="en-US" dirty="0" smtClean="0"/>
              <a:t> la </a:t>
            </a:r>
            <a:r>
              <a:rPr lang="en-US" altLang="en-US" dirty="0" err="1" smtClean="0"/>
              <a:t>fecha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prioridad</a:t>
            </a:r>
            <a:endParaRPr lang="en-US" altLang="en-US" dirty="0" smtClean="0"/>
          </a:p>
          <a:p>
            <a:pPr marL="803275" lvl="1" indent="-346075">
              <a:spcBef>
                <a:spcPts val="800"/>
              </a:spcBef>
              <a:spcAft>
                <a:spcPts val="800"/>
              </a:spcAft>
            </a:pPr>
            <a:r>
              <a:rPr lang="en-US" altLang="en-US" dirty="0" err="1" smtClean="0"/>
              <a:t>Efectivo</a:t>
            </a:r>
            <a:r>
              <a:rPr lang="en-US" altLang="en-US" dirty="0" smtClean="0"/>
              <a:t> para las solicitudes </a:t>
            </a:r>
            <a:r>
              <a:rPr lang="en-US" altLang="en-US" dirty="0" err="1" smtClean="0"/>
              <a:t>internacionales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respecto</a:t>
            </a:r>
            <a:r>
              <a:rPr lang="en-US" altLang="en-US" dirty="0" smtClean="0"/>
              <a:t> a las que el </a:t>
            </a:r>
            <a:r>
              <a:rPr lang="en-US" altLang="en-US" dirty="0" err="1" smtClean="0"/>
              <a:t>plazo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límite</a:t>
            </a:r>
            <a:r>
              <a:rPr lang="en-US" altLang="en-US" dirty="0" smtClean="0"/>
              <a:t> de </a:t>
            </a:r>
            <a:r>
              <a:rPr lang="en-US" altLang="en-US" dirty="0"/>
              <a:t>19 </a:t>
            </a:r>
            <a:r>
              <a:rPr lang="en-US" altLang="en-US" dirty="0" err="1"/>
              <a:t>meses</a:t>
            </a:r>
            <a:r>
              <a:rPr lang="en-US" altLang="en-US" dirty="0"/>
              <a:t> </a:t>
            </a:r>
            <a:r>
              <a:rPr lang="en-US" altLang="en-US" dirty="0" smtClean="0"/>
              <a:t>para la </a:t>
            </a:r>
            <a:r>
              <a:rPr lang="en-US" altLang="en-US" dirty="0" err="1" smtClean="0"/>
              <a:t>solicitud</a:t>
            </a:r>
            <a:r>
              <a:rPr lang="en-US" altLang="en-US" dirty="0" smtClean="0"/>
              <a:t> </a:t>
            </a:r>
            <a:r>
              <a:rPr lang="en-US" altLang="en-US" dirty="0"/>
              <a:t>de </a:t>
            </a:r>
            <a:r>
              <a:rPr lang="en-US" altLang="en-US" dirty="0" err="1" smtClean="0"/>
              <a:t>búsqueda</a:t>
            </a:r>
            <a:r>
              <a:rPr lang="en-US" altLang="en-US" dirty="0" smtClean="0"/>
              <a:t> </a:t>
            </a:r>
            <a:r>
              <a:rPr lang="en-US" altLang="en-US" dirty="0" err="1"/>
              <a:t>internacional</a:t>
            </a:r>
            <a:r>
              <a:rPr lang="en-US" altLang="en-US" dirty="0"/>
              <a:t> </a:t>
            </a:r>
            <a:r>
              <a:rPr lang="en-US" altLang="en-US" dirty="0" err="1"/>
              <a:t>suplementaria</a:t>
            </a:r>
            <a:r>
              <a:rPr lang="en-US" altLang="en-US" dirty="0"/>
              <a:t> </a:t>
            </a:r>
            <a:r>
              <a:rPr lang="en-US" altLang="en-US" dirty="0" smtClean="0"/>
              <a:t>no </a:t>
            </a:r>
            <a:r>
              <a:rPr lang="en-US" altLang="en-US" dirty="0" err="1" smtClean="0"/>
              <a:t>haya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expirado</a:t>
            </a:r>
            <a:r>
              <a:rPr lang="en-US" altLang="en-US" dirty="0" smtClean="0"/>
              <a:t> el 1 de </a:t>
            </a:r>
            <a:r>
              <a:rPr lang="en-US" altLang="en-US" dirty="0" err="1" smtClean="0"/>
              <a:t>julio</a:t>
            </a:r>
            <a:r>
              <a:rPr lang="en-US" altLang="en-US" dirty="0" smtClean="0"/>
              <a:t> de 2017</a:t>
            </a:r>
            <a:endParaRPr lang="fr-CH" altLang="en-US" dirty="0"/>
          </a:p>
        </p:txBody>
      </p:sp>
    </p:spTree>
    <p:extLst>
      <p:ext uri="{BB962C8B-B14F-4D97-AF65-F5344CB8AC3E}">
        <p14:creationId xmlns:p14="http://schemas.microsoft.com/office/powerpoint/2010/main" val="3950754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" y="302346"/>
            <a:ext cx="8507288" cy="1182438"/>
          </a:xfrm>
        </p:spPr>
        <p:txBody>
          <a:bodyPr/>
          <a:lstStyle/>
          <a:p>
            <a:r>
              <a:rPr lang="es-ES" dirty="0">
                <a:solidFill>
                  <a:srgbClr val="70869B"/>
                </a:solidFill>
              </a:rPr>
              <a:t>Modificaciones del Reglamento del PCT </a:t>
            </a:r>
            <a:r>
              <a:rPr lang="es-ES" dirty="0" smtClean="0">
                <a:solidFill>
                  <a:srgbClr val="70869B"/>
                </a:solidFill>
              </a:rPr>
              <a:t>(2)</a:t>
            </a:r>
            <a:endParaRPr lang="en-US" dirty="0">
              <a:solidFill>
                <a:srgbClr val="70869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132" y="1804988"/>
            <a:ext cx="8229600" cy="4360316"/>
          </a:xfrm>
        </p:spPr>
        <p:txBody>
          <a:bodyPr/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s-ES" dirty="0"/>
              <a:t>Modificación de las Reglas 12</a:t>
            </a:r>
            <a:r>
              <a:rPr lang="es-ES" i="1" dirty="0"/>
              <a:t>bis</a:t>
            </a:r>
            <a:r>
              <a:rPr lang="es-ES" dirty="0"/>
              <a:t>, 23</a:t>
            </a:r>
            <a:r>
              <a:rPr lang="es-ES" i="1" dirty="0"/>
              <a:t>bis</a:t>
            </a:r>
            <a:r>
              <a:rPr lang="es-ES" dirty="0"/>
              <a:t> y 41del PCT </a:t>
            </a:r>
            <a:endParaRPr lang="es-ES" dirty="0" smtClean="0"/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ES" dirty="0" smtClean="0"/>
              <a:t>Transmisión </a:t>
            </a:r>
            <a:r>
              <a:rPr lang="es-ES" dirty="0"/>
              <a:t>por la Oficina receptora de los resultados de la búsqueda o clasificación </a:t>
            </a:r>
            <a:r>
              <a:rPr lang="es-ES" dirty="0" smtClean="0"/>
              <a:t>anteriores, </a:t>
            </a:r>
            <a:r>
              <a:rPr lang="es-ES" dirty="0"/>
              <a:t>a la Administración encargada de la búsqueda internacional </a:t>
            </a:r>
            <a:endParaRPr lang="es-ES" dirty="0" smtClean="0"/>
          </a:p>
          <a:p>
            <a:pPr lvl="2">
              <a:spcBef>
                <a:spcPts val="800"/>
              </a:spcBef>
              <a:spcAft>
                <a:spcPts val="800"/>
              </a:spcAft>
            </a:pPr>
            <a:r>
              <a:rPr lang="es-ES" u="sng" dirty="0" smtClean="0"/>
              <a:t>Regla </a:t>
            </a:r>
            <a:r>
              <a:rPr lang="es-ES" u="sng" dirty="0"/>
              <a:t>General</a:t>
            </a:r>
            <a:r>
              <a:rPr lang="es-ES" dirty="0"/>
              <a:t>:  Las Oficinas receptoras transmitirán los resultados de la búsqueda o clasificación de las solicitudes anteriores (prioritarias</a:t>
            </a:r>
            <a:r>
              <a:rPr lang="es-ES" dirty="0" smtClean="0"/>
              <a:t>), </a:t>
            </a:r>
            <a:r>
              <a:rPr lang="es-ES" dirty="0"/>
              <a:t>aun sin la autorización expresa del </a:t>
            </a:r>
            <a:r>
              <a:rPr lang="es-ES" dirty="0" smtClean="0"/>
              <a:t>solicitante</a:t>
            </a:r>
          </a:p>
        </p:txBody>
      </p:sp>
    </p:spTree>
    <p:extLst>
      <p:ext uri="{BB962C8B-B14F-4D97-AF65-F5344CB8AC3E}">
        <p14:creationId xmlns:p14="http://schemas.microsoft.com/office/powerpoint/2010/main" val="3437048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840" y="188640"/>
            <a:ext cx="8507288" cy="1368152"/>
          </a:xfrm>
        </p:spPr>
        <p:txBody>
          <a:bodyPr/>
          <a:lstStyle/>
          <a:p>
            <a:r>
              <a:rPr lang="es-ES" dirty="0">
                <a:solidFill>
                  <a:srgbClr val="70869B"/>
                </a:solidFill>
              </a:rPr>
              <a:t>Modificaciones del Reglamento del PCT </a:t>
            </a:r>
            <a:r>
              <a:rPr lang="es-ES" dirty="0" smtClean="0">
                <a:solidFill>
                  <a:srgbClr val="70869B"/>
                </a:solidFill>
              </a:rPr>
              <a:t>(2)</a:t>
            </a:r>
            <a:r>
              <a:rPr lang="es-ES" dirty="0">
                <a:solidFill>
                  <a:srgbClr val="70869B"/>
                </a:solidFill>
              </a:rPr>
              <a:t> </a:t>
            </a:r>
            <a:r>
              <a:rPr lang="es-ES" dirty="0" smtClean="0">
                <a:solidFill>
                  <a:srgbClr val="70869B"/>
                </a:solidFill>
              </a:rPr>
              <a:t>cont.</a:t>
            </a:r>
            <a:endParaRPr lang="en-US" dirty="0">
              <a:solidFill>
                <a:srgbClr val="70869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772" y="1601256"/>
            <a:ext cx="8229600" cy="5256584"/>
          </a:xfrm>
        </p:spPr>
        <p:txBody>
          <a:bodyPr/>
          <a:lstStyle/>
          <a:p>
            <a:pPr lvl="2">
              <a:spcBef>
                <a:spcPts val="500"/>
              </a:spcBef>
              <a:spcAft>
                <a:spcPts val="500"/>
              </a:spcAft>
            </a:pPr>
            <a:r>
              <a:rPr lang="es-ES" sz="2000" u="sng" dirty="0" smtClean="0"/>
              <a:t>Excepciones</a:t>
            </a:r>
            <a:r>
              <a:rPr lang="es-ES" sz="2000" dirty="0" smtClean="0"/>
              <a:t>:</a:t>
            </a:r>
            <a:r>
              <a:rPr lang="es-ES" sz="2000" u="sng" dirty="0" smtClean="0"/>
              <a:t> </a:t>
            </a:r>
          </a:p>
          <a:p>
            <a:pPr lvl="3">
              <a:spcBef>
                <a:spcPts val="500"/>
              </a:spcBef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s-ES" sz="2000" dirty="0" smtClean="0"/>
              <a:t>Las </a:t>
            </a:r>
            <a:r>
              <a:rPr lang="es-ES" sz="2000" dirty="0"/>
              <a:t>Oficinas receptoras que hayan notificado antes </a:t>
            </a:r>
            <a:r>
              <a:rPr lang="es-ES" sz="2000" dirty="0" smtClean="0"/>
              <a:t>del 14 </a:t>
            </a:r>
            <a:r>
              <a:rPr lang="es-ES" sz="2000" dirty="0"/>
              <a:t>de abril de 2016 a la Oficina Internacional que su legislación nacional no es compatible con el envío de dicha información, no estarán obligadas a </a:t>
            </a:r>
            <a:r>
              <a:rPr lang="es-ES" sz="2000" dirty="0" smtClean="0"/>
              <a:t>hacerlo</a:t>
            </a:r>
          </a:p>
          <a:p>
            <a:pPr lvl="3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s-ES" sz="2000" dirty="0"/>
              <a:t>Si una Oficina receptora desea brindar la posibilidad a los solicitantes, aún en el caso de que sea compatible con su legislación, que los resultados no sean transmitidos a la Administración encargada de la búsqueda internacional, lo podrá hacer en el momento de la presentación, si lo comunica debidamente a la IB (antes del 14 de abril de 2016)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2000" dirty="0"/>
              <a:t>Se aplicará a las solicitudes internacionales presentadas </a:t>
            </a:r>
            <a:r>
              <a:rPr lang="es-ES" sz="2000" dirty="0" smtClean="0"/>
              <a:t>el 1 de julio </a:t>
            </a:r>
            <a:r>
              <a:rPr lang="es-ES" sz="2000" dirty="0"/>
              <a:t>de 2017 </a:t>
            </a:r>
            <a:r>
              <a:rPr lang="es-ES" sz="2000" dirty="0" smtClean="0"/>
              <a:t>o después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993409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6" y="188640"/>
            <a:ext cx="8507288" cy="1143000"/>
          </a:xfrm>
        </p:spPr>
        <p:txBody>
          <a:bodyPr/>
          <a:lstStyle/>
          <a:p>
            <a:r>
              <a:rPr lang="es-ES" sz="3400" dirty="0">
                <a:solidFill>
                  <a:srgbClr val="70869B"/>
                </a:solidFill>
              </a:rPr>
              <a:t>Modificaciones del </a:t>
            </a:r>
            <a:r>
              <a:rPr lang="es-ES" dirty="0">
                <a:solidFill>
                  <a:srgbClr val="70869B"/>
                </a:solidFill>
              </a:rPr>
              <a:t>Reglamento</a:t>
            </a:r>
            <a:r>
              <a:rPr lang="es-ES" sz="3400" dirty="0">
                <a:solidFill>
                  <a:srgbClr val="70869B"/>
                </a:solidFill>
              </a:rPr>
              <a:t> del PCT </a:t>
            </a:r>
            <a:r>
              <a:rPr lang="es-ES" sz="3400" dirty="0" smtClean="0">
                <a:solidFill>
                  <a:srgbClr val="70869B"/>
                </a:solidFill>
              </a:rPr>
              <a:t>(3</a:t>
            </a:r>
            <a:r>
              <a:rPr lang="en-US" sz="3400" dirty="0" smtClean="0">
                <a:solidFill>
                  <a:srgbClr val="70869B"/>
                </a:solidFill>
              </a:rPr>
              <a:t>)</a:t>
            </a:r>
            <a:endParaRPr lang="en-US" sz="3400" dirty="0">
              <a:solidFill>
                <a:srgbClr val="70869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20" y="1612208"/>
            <a:ext cx="8229600" cy="533815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200" dirty="0"/>
              <a:t>Modificación de las Reglas </a:t>
            </a:r>
            <a:r>
              <a:rPr lang="es-ES" sz="2200" dirty="0" smtClean="0"/>
              <a:t>86 y 95 del PCT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2200" dirty="0" smtClean="0"/>
              <a:t>Se </a:t>
            </a:r>
            <a:r>
              <a:rPr lang="es-ES" sz="2200" dirty="0"/>
              <a:t>requiere de las Oficinas designadas que </a:t>
            </a:r>
            <a:r>
              <a:rPr lang="es-ES" sz="2200" dirty="0" smtClean="0"/>
              <a:t>proporcionen sin demora información a </a:t>
            </a:r>
            <a:r>
              <a:rPr lang="es-ES" sz="2200" dirty="0"/>
              <a:t>la Oficina Internacional sobre la fase nacional y otros datos relativos a </a:t>
            </a:r>
            <a:r>
              <a:rPr lang="es-ES" sz="2200" dirty="0" smtClean="0"/>
              <a:t>ésta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2200" dirty="0" smtClean="0"/>
              <a:t>Datos que deberán transmitirse</a:t>
            </a:r>
            <a:r>
              <a:rPr lang="en-US" sz="2200" dirty="0" smtClean="0"/>
              <a:t>: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sz="2200" dirty="0" err="1" smtClean="0"/>
              <a:t>Fecha</a:t>
            </a:r>
            <a:r>
              <a:rPr lang="en-US" sz="2200" dirty="0" smtClean="0"/>
              <a:t> de entrada </a:t>
            </a:r>
            <a:r>
              <a:rPr lang="en-US" sz="2200" dirty="0" err="1" smtClean="0"/>
              <a:t>en</a:t>
            </a:r>
            <a:r>
              <a:rPr lang="en-US" sz="2200" dirty="0" smtClean="0"/>
              <a:t> </a:t>
            </a:r>
            <a:r>
              <a:rPr lang="en-US" sz="2200" dirty="0" err="1" smtClean="0"/>
              <a:t>fase</a:t>
            </a:r>
            <a:r>
              <a:rPr lang="en-US" sz="2200" dirty="0" smtClean="0"/>
              <a:t> </a:t>
            </a:r>
            <a:r>
              <a:rPr lang="en-US" sz="2200" dirty="0" err="1" smtClean="0"/>
              <a:t>nacional</a:t>
            </a:r>
            <a:endParaRPr lang="en-US" sz="2200" dirty="0" smtClean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N</a:t>
            </a:r>
            <a:r>
              <a:rPr lang="es-ES" sz="2200" dirty="0" err="1" smtClean="0"/>
              <a:t>úmero</a:t>
            </a:r>
            <a:r>
              <a:rPr lang="es-ES" sz="2200" dirty="0" smtClean="0"/>
              <a:t> de la solicitud nacional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s-ES" sz="2200" dirty="0" smtClean="0"/>
              <a:t>Fecha y número de la publicación nacional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s-ES" sz="2200" dirty="0" smtClean="0"/>
              <a:t>Fecha </a:t>
            </a:r>
            <a:r>
              <a:rPr lang="es-ES" sz="2200" dirty="0"/>
              <a:t>de </a:t>
            </a:r>
            <a:r>
              <a:rPr lang="es-ES" sz="2200" dirty="0" smtClean="0"/>
              <a:t>la concesión</a:t>
            </a:r>
            <a:r>
              <a:rPr lang="es-ES" sz="2200" dirty="0"/>
              <a:t>, y fecha </a:t>
            </a:r>
            <a:r>
              <a:rPr lang="es-ES" sz="2200" dirty="0" smtClean="0"/>
              <a:t>y número de la publicación </a:t>
            </a:r>
            <a:r>
              <a:rPr lang="es-ES" sz="2200" dirty="0"/>
              <a:t>nacional cuando fue concedida </a:t>
            </a:r>
            <a:r>
              <a:rPr lang="es-ES" sz="2200" dirty="0" smtClean="0"/>
              <a:t>la patente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endParaRPr lang="es-ES" sz="2200" dirty="0" smtClean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endParaRPr lang="es-ES" sz="22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161491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426170"/>
          </a:xfrm>
        </p:spPr>
        <p:txBody>
          <a:bodyPr/>
          <a:lstStyle/>
          <a:p>
            <a:r>
              <a:rPr lang="es-ES" dirty="0">
                <a:solidFill>
                  <a:srgbClr val="70869B"/>
                </a:solidFill>
              </a:rPr>
              <a:t>Modificaciones del Reglamento del PCT </a:t>
            </a:r>
            <a:r>
              <a:rPr lang="es-ES" dirty="0" smtClean="0">
                <a:solidFill>
                  <a:srgbClr val="70869B"/>
                </a:solidFill>
              </a:rPr>
              <a:t>(3)</a:t>
            </a:r>
            <a:r>
              <a:rPr lang="es-ES" dirty="0">
                <a:solidFill>
                  <a:srgbClr val="70869B"/>
                </a:solidFill>
              </a:rPr>
              <a:t> </a:t>
            </a:r>
            <a:r>
              <a:rPr lang="es-ES" dirty="0" smtClean="0">
                <a:solidFill>
                  <a:srgbClr val="70869B"/>
                </a:solidFill>
              </a:rPr>
              <a:t>(cont.</a:t>
            </a:r>
            <a:r>
              <a:rPr lang="en-US" dirty="0" smtClean="0">
                <a:solidFill>
                  <a:srgbClr val="70869B"/>
                </a:solidFill>
              </a:rPr>
              <a:t>)</a:t>
            </a:r>
            <a:endParaRPr lang="en-US" dirty="0">
              <a:solidFill>
                <a:srgbClr val="70869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dirty="0" smtClean="0"/>
              <a:t>Plazo </a:t>
            </a:r>
            <a:r>
              <a:rPr lang="es-ES" dirty="0"/>
              <a:t>para responder:  2 meses después de los hechos  (o </a:t>
            </a:r>
            <a:r>
              <a:rPr lang="es-ES" dirty="0" smtClean="0"/>
              <a:t>enseguida dentro </a:t>
            </a:r>
            <a:r>
              <a:rPr lang="es-ES" dirty="0"/>
              <a:t>de un plazo razonable) </a:t>
            </a:r>
            <a:endParaRPr lang="es-ES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dirty="0" smtClean="0"/>
              <a:t>Finalidad: que aparezca en PATENTSCOPE el estatuto de la solicitud PCT durante la fase nacional bajo la rúbrica “Fase Nacional”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dirty="0" smtClean="0"/>
              <a:t>Se aplicará </a:t>
            </a:r>
            <a:r>
              <a:rPr lang="es-ES" dirty="0"/>
              <a:t>a toda solicitud internacional respecto de la que los actos mencionados en el Artículo 22 o en el Artículo 39 se realicen el 1 de julio de 2017 o después de esa fecha</a:t>
            </a:r>
            <a:endParaRPr lang="es-ES" dirty="0" smtClean="0"/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20120"/>
      </p:ext>
    </p:extLst>
  </p:cSld>
  <p:clrMapOvr>
    <a:masterClrMapping/>
  </p:clrMapOvr>
</p:sld>
</file>

<file path=ppt/theme/theme1.xml><?xml version="1.0" encoding="utf-8"?>
<a:theme xmlns:a="http://schemas.openxmlformats.org/drawingml/2006/main" name="ES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ES_2010_pct background png</Template>
  <TotalTime>87</TotalTime>
  <Words>328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ES_2010_pct background png</vt:lpstr>
      <vt:lpstr>PowerPoint Presentation</vt:lpstr>
      <vt:lpstr>Modificaciones del Reglamento del PCT (1)</vt:lpstr>
      <vt:lpstr>Modificaciones del Reglamento del PCT (2)</vt:lpstr>
      <vt:lpstr>Modificaciones del Reglamento del PCT (2) cont.</vt:lpstr>
      <vt:lpstr>Modificaciones del Reglamento del PCT (3)</vt:lpstr>
      <vt:lpstr>Modificaciones del Reglamento del PCT (3) (cont.)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RODRIGUEZ Geraldine</cp:lastModifiedBy>
  <cp:revision>15</cp:revision>
  <dcterms:created xsi:type="dcterms:W3CDTF">2013-11-18T13:37:26Z</dcterms:created>
  <dcterms:modified xsi:type="dcterms:W3CDTF">2017-02-07T14:36:02Z</dcterms:modified>
</cp:coreProperties>
</file>