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8" r:id="rId2"/>
    <p:sldId id="287" r:id="rId3"/>
    <p:sldId id="285" r:id="rId4"/>
  </p:sldIdLst>
  <p:sldSz cx="9144000" cy="6858000" type="screen4x3"/>
  <p:notesSz cx="6669088" cy="9928225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948" autoAdjust="0"/>
    <p:restoredTop sz="94628" autoAdjust="0"/>
  </p:normalViewPr>
  <p:slideViewPr>
    <p:cSldViewPr>
      <p:cViewPr>
        <p:scale>
          <a:sx n="103" d="100"/>
          <a:sy n="103" d="100"/>
        </p:scale>
        <p:origin x="-72" y="936"/>
      </p:cViewPr>
      <p:guideLst>
        <p:guide orient="horz" pos="1137"/>
        <p:guide orient="horz" pos="1015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7" d="100"/>
          <a:sy n="77" d="100"/>
        </p:scale>
        <p:origin x="-2094" y="-90"/>
      </p:cViewPr>
      <p:guideLst>
        <p:guide orient="horz" pos="3128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13101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5556" tIns="47778" rIns="95556" bIns="47778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5556" tIns="47778" rIns="95556" bIns="47778" rtlCol="0"/>
          <a:lstStyle>
            <a:lvl1pPr algn="r">
              <a:defRPr sz="1300"/>
            </a:lvl1pPr>
          </a:lstStyle>
          <a:p>
            <a:fld id="{A6E73447-6A7A-4BFA-AF73-7D5429673142}" type="datetimeFigureOut">
              <a:rPr lang="en-US" smtClean="0"/>
              <a:t>7/6/2015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56" tIns="47778" rIns="95556" bIns="477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15907"/>
            <a:ext cx="5335270" cy="4467701"/>
          </a:xfrm>
          <a:prstGeom prst="rect">
            <a:avLst/>
          </a:prstGeom>
        </p:spPr>
        <p:txBody>
          <a:bodyPr vert="horz" lIns="95556" tIns="47778" rIns="95556" bIns="4777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5556" tIns="47778" rIns="95556" bIns="47778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5556" tIns="47778" rIns="95556" bIns="47778" rtlCol="0" anchor="b"/>
          <a:lstStyle>
            <a:lvl1pPr algn="r">
              <a:defRPr sz="1300"/>
            </a:lvl1pPr>
          </a:lstStyle>
          <a:p>
            <a:fld id="{5442ECEA-4358-4036-8730-2AB640997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1296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5663" y="746125"/>
            <a:ext cx="4957762" cy="3719513"/>
          </a:xfrm>
          <a:ln/>
        </p:spPr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lang="en-US" sz="2800" noProof="0" dirty="0" smtClean="0">
                <a:solidFill>
                  <a:srgbClr val="70899B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8608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" name="Text Box 7"/>
          <p:cNvSpPr txBox="1">
            <a:spLocks noChangeArrowheads="1"/>
          </p:cNvSpPr>
          <p:nvPr userDrawn="1"/>
        </p:nvSpPr>
        <p:spPr bwMode="auto">
          <a:xfrm>
            <a:off x="5684838" y="1816100"/>
            <a:ext cx="2012950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s-ES" sz="1200" b="1" kern="1200" dirty="0" smtClean="0">
                <a:solidFill>
                  <a:srgbClr val="9D0A2B"/>
                </a:solidFill>
                <a:latin typeface="Arial" charset="0"/>
                <a:ea typeface="+mn-ea"/>
                <a:cs typeface="Arial" charset="0"/>
              </a:rPr>
              <a:t>El Sistema Internacional</a:t>
            </a:r>
          </a:p>
          <a:p>
            <a:pPr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s-ES" sz="1200" b="1" kern="1200" dirty="0" smtClean="0">
                <a:solidFill>
                  <a:srgbClr val="9D0A2B"/>
                </a:solidFill>
                <a:latin typeface="Arial" charset="0"/>
                <a:ea typeface="+mn-ea"/>
                <a:cs typeface="Arial" charset="0"/>
              </a:rPr>
              <a:t>de Patentes</a:t>
            </a:r>
            <a:endParaRPr lang="es-ES" sz="1200" b="1" kern="1200" dirty="0">
              <a:solidFill>
                <a:srgbClr val="9D0A2B"/>
              </a:solidFill>
              <a:latin typeface="Arial" charset="0"/>
              <a:ea typeface="+mn-ea"/>
              <a:cs typeface="Arial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1544759"/>
            <a:ext cx="1005492" cy="292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39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C87F44-F69E-422C-8535-CD3109F0F5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905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5FCB04-ABC5-4034-8FA5-EB80B4F807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142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7"/>
          <p:cNvSpPr txBox="1">
            <a:spLocks noChangeArrowheads="1"/>
          </p:cNvSpPr>
          <p:nvPr userDrawn="1"/>
        </p:nvSpPr>
        <p:spPr bwMode="auto">
          <a:xfrm>
            <a:off x="7614000" y="6221272"/>
            <a:ext cx="1422184" cy="30162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pPr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s-ES" sz="800" b="1" kern="1200" dirty="0" smtClean="0">
                <a:solidFill>
                  <a:srgbClr val="9D0A2B"/>
                </a:solidFill>
                <a:latin typeface="Arial" charset="0"/>
                <a:ea typeface="+mn-ea"/>
                <a:cs typeface="Arial" charset="0"/>
              </a:rPr>
              <a:t>El Sistema Internacional</a:t>
            </a:r>
          </a:p>
          <a:p>
            <a:pPr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s-ES" sz="800" b="1" kern="1200" dirty="0" smtClean="0">
                <a:solidFill>
                  <a:srgbClr val="9D0A2B"/>
                </a:solidFill>
                <a:latin typeface="Arial" charset="0"/>
                <a:ea typeface="+mn-ea"/>
                <a:cs typeface="Arial" charset="0"/>
              </a:rPr>
              <a:t>de Patentes</a:t>
            </a:r>
            <a:endParaRPr lang="es-ES" sz="800" b="1" kern="1200" dirty="0">
              <a:solidFill>
                <a:srgbClr val="9D0A2B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solidFill>
                  <a:srgbClr val="70899B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r-CH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773238"/>
            <a:ext cx="8229600" cy="4352925"/>
          </a:xfrm>
        </p:spPr>
        <p:txBody>
          <a:bodyPr/>
          <a:lstStyle>
            <a:lvl1pPr marL="342900" indent="-3429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1pPr>
            <a:lvl2pPr marL="742950" indent="-285750">
              <a:buClr>
                <a:srgbClr val="9D0A2B"/>
              </a:buClr>
              <a:buSzPct val="100000"/>
              <a:buFont typeface="Wingdings" pitchFamily="2" charset="2"/>
              <a:buChar char="q"/>
              <a:defRPr/>
            </a:lvl2pPr>
            <a:lvl3pPr marL="1143000" indent="-228600">
              <a:buClr>
                <a:srgbClr val="9D0A2B"/>
              </a:buClr>
              <a:buSzPct val="100000"/>
              <a:buFont typeface="Wingdings" pitchFamily="2" charset="2"/>
              <a:buChar char="§"/>
              <a:defRPr/>
            </a:lvl3pPr>
            <a:lvl4pPr marL="16002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4pPr>
            <a:lvl5pPr marL="20574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0" y="6353225"/>
            <a:ext cx="800219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900" dirty="0" smtClean="0"/>
              <a:t>2015 July </a:t>
            </a:r>
          </a:p>
          <a:p>
            <a:pPr>
              <a:spcBef>
                <a:spcPts val="0"/>
              </a:spcBef>
              <a:defRPr/>
            </a:pPr>
            <a:r>
              <a:rPr lang="en-US" sz="900" dirty="0" smtClean="0"/>
              <a:t>changes-</a:t>
            </a:r>
            <a:fld id="{DA79EEDA-9492-4994-BB18-1005CD6866B1}" type="slidenum">
              <a:rPr lang="en-US" sz="900" smtClean="0"/>
              <a:pPr>
                <a:spcBef>
                  <a:spcPts val="0"/>
                </a:spcBef>
                <a:defRPr/>
              </a:pPr>
              <a:t>‹#›</a:t>
            </a:fld>
            <a:endParaRPr lang="en-US" sz="900" dirty="0" smtClean="0"/>
          </a:p>
          <a:p>
            <a:pPr>
              <a:spcBef>
                <a:spcPts val="0"/>
              </a:spcBef>
              <a:defRPr/>
            </a:pPr>
            <a:r>
              <a:rPr lang="en-US" sz="900" dirty="0" smtClean="0"/>
              <a:t>11.05.2015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2272" y="6069657"/>
            <a:ext cx="1005927" cy="167655"/>
          </a:xfrm>
          <a:prstGeom prst="rect">
            <a:avLst/>
          </a:prstGeom>
        </p:spPr>
      </p:pic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7178" y="6062761"/>
            <a:ext cx="609600" cy="19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61825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8EC082-E2BA-4736-9396-74A260CE7D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675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3CD20-1BCC-4C9D-BFDB-3521026AB6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7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D4093F-107C-45E0-A025-65FCB919FC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621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2C7A2C-614A-4DC6-845D-C9FD0CFDC6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716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15D710-EA32-43EF-9CFD-E65166C7F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145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8C303-52BA-4743-9C41-48C2380AC6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853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r-CH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CB6FA-28E1-4D11-A496-3128317E23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604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73238"/>
            <a:ext cx="822960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smtClean="0"/>
            </a:lvl1pPr>
          </a:lstStyle>
          <a:p>
            <a:pPr>
              <a:defRPr/>
            </a:pPr>
            <a:fld id="{1AD355A0-319A-494F-80BC-8EAD4028F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0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3636963"/>
            <a:ext cx="7529513" cy="2913062"/>
          </a:xfrm>
          <a:noFill/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271463" algn="l"/>
              </a:tabLst>
            </a:pPr>
            <a:r>
              <a:rPr lang="es-ES" altLang="en-US" sz="3400" b="1" dirty="0" smtClean="0">
                <a:solidFill>
                  <a:srgbClr val="70869B"/>
                </a:solidFill>
              </a:rPr>
              <a:t>Modificaciones del Reglamento del PCT en vigor el 1 de julio 2015</a:t>
            </a:r>
            <a:endParaRPr lang="es-ES" altLang="en-US" sz="3400" b="1" dirty="0">
              <a:solidFill>
                <a:srgbClr val="70869B"/>
              </a:solidFill>
            </a:endParaRPr>
          </a:p>
        </p:txBody>
      </p:sp>
      <p:pic>
        <p:nvPicPr>
          <p:cNvPr id="2063" name="Picture 15" descr="Puce-3_p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3263900"/>
            <a:ext cx="3810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3312" y="256166"/>
            <a:ext cx="8643948" cy="778098"/>
          </a:xfrm>
        </p:spPr>
        <p:txBody>
          <a:bodyPr/>
          <a:lstStyle/>
          <a:p>
            <a:r>
              <a:rPr lang="es-ES" altLang="en-US" sz="3400" dirty="0">
                <a:solidFill>
                  <a:srgbClr val="70869B"/>
                </a:solidFill>
              </a:rPr>
              <a:t>Modificaciones del Reglamento del </a:t>
            </a:r>
            <a:r>
              <a:rPr lang="es-ES" altLang="en-US" sz="3400" dirty="0" smtClean="0">
                <a:solidFill>
                  <a:srgbClr val="70869B"/>
                </a:solidFill>
              </a:rPr>
              <a:t>PCT </a:t>
            </a:r>
            <a:r>
              <a:rPr lang="en-US" sz="3400" dirty="0" smtClean="0"/>
              <a:t>(1)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604" y="1182134"/>
            <a:ext cx="8435280" cy="5479870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s-ES" sz="2200" dirty="0" smtClean="0"/>
              <a:t>Modificación </a:t>
            </a:r>
            <a:r>
              <a:rPr lang="es-ES" sz="2200" dirty="0"/>
              <a:t>en el procedimiento de nombramiento de las futuras Administraciones </a:t>
            </a:r>
            <a:r>
              <a:rPr lang="es-ES" sz="2200" dirty="0" smtClean="0"/>
              <a:t>internacionales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s-ES" sz="2200" dirty="0"/>
              <a:t>Restauración del derecho de </a:t>
            </a:r>
            <a:r>
              <a:rPr lang="es-ES" sz="2200" dirty="0" smtClean="0"/>
              <a:t>prioridad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s-ES" sz="2200" dirty="0"/>
              <a:t>Modificación de las Reglas 49</a:t>
            </a:r>
            <a:r>
              <a:rPr lang="es-ES" sz="2200" i="1" dirty="0"/>
              <a:t>ter</a:t>
            </a:r>
            <a:r>
              <a:rPr lang="es-ES" sz="2200" dirty="0"/>
              <a:t> y 76 del PCT 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es-ES" sz="2200" dirty="0" smtClean="0"/>
              <a:t>En </a:t>
            </a:r>
            <a:r>
              <a:rPr lang="es-ES" sz="2200" dirty="0"/>
              <a:t>caso de entrada en fase nacional anticipada, las peticiones de restauración se harán en el plazo de un mes a partir de la fecha de entrada en fase </a:t>
            </a:r>
            <a:r>
              <a:rPr lang="es-ES" sz="2200" dirty="0" smtClean="0"/>
              <a:t>nacional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es-ES" sz="2200" dirty="0"/>
              <a:t>Copia del poder </a:t>
            </a:r>
            <a:r>
              <a:rPr lang="es-ES" sz="2200" dirty="0" smtClean="0"/>
              <a:t>general</a:t>
            </a:r>
          </a:p>
          <a:p>
            <a:pPr lvl="1">
              <a:spcBef>
                <a:spcPts val="800"/>
              </a:spcBef>
              <a:spcAft>
                <a:spcPts val="800"/>
              </a:spcAft>
            </a:pPr>
            <a:r>
              <a:rPr lang="es-ES" sz="2200" dirty="0" smtClean="0">
                <a:solidFill>
                  <a:srgbClr val="000000"/>
                </a:solidFill>
              </a:rPr>
              <a:t>Modificación </a:t>
            </a:r>
            <a:r>
              <a:rPr lang="es-ES" sz="2200" dirty="0">
                <a:solidFill>
                  <a:srgbClr val="000000"/>
                </a:solidFill>
              </a:rPr>
              <a:t>de la Regla 90.5.d)</a:t>
            </a:r>
          </a:p>
          <a:p>
            <a:pPr lvl="2">
              <a:spcBef>
                <a:spcPts val="800"/>
              </a:spcBef>
              <a:spcAft>
                <a:spcPts val="800"/>
              </a:spcAft>
            </a:pPr>
            <a:r>
              <a:rPr lang="es-ES" sz="2200" dirty="0">
                <a:solidFill>
                  <a:srgbClr val="000000"/>
                </a:solidFill>
              </a:rPr>
              <a:t>Base jurídica que permite a la Oficina Internacional requerir una copia del poder general para tramitar una retirada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endParaRPr lang="es-ES" sz="2200" dirty="0" smtClean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s-ES" sz="2200" dirty="0" smtClean="0"/>
              <a:t>xx</a:t>
            </a:r>
            <a:endParaRPr lang="es-ES" sz="2200" dirty="0"/>
          </a:p>
          <a:p>
            <a:pPr lvl="2">
              <a:spcBef>
                <a:spcPts val="600"/>
              </a:spcBef>
              <a:spcAft>
                <a:spcPts val="600"/>
              </a:spcAft>
            </a:pPr>
            <a:endParaRPr lang="es-ES" sz="22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s-ES" sz="2200" dirty="0"/>
          </a:p>
        </p:txBody>
      </p:sp>
    </p:spTree>
    <p:extLst>
      <p:ext uri="{BB962C8B-B14F-4D97-AF65-F5344CB8AC3E}">
        <p14:creationId xmlns:p14="http://schemas.microsoft.com/office/powerpoint/2010/main" val="623166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4840" y="302346"/>
            <a:ext cx="8507288" cy="994122"/>
          </a:xfrm>
        </p:spPr>
        <p:txBody>
          <a:bodyPr/>
          <a:lstStyle/>
          <a:p>
            <a:r>
              <a:rPr lang="es-ES" altLang="en-US" sz="3400" dirty="0">
                <a:solidFill>
                  <a:srgbClr val="70869B"/>
                </a:solidFill>
              </a:rPr>
              <a:t>Modificaciones del Reglamento del PCT </a:t>
            </a:r>
            <a:r>
              <a:rPr lang="en-US" sz="3400" dirty="0" smtClean="0"/>
              <a:t>(2)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58956"/>
            <a:ext cx="8229600" cy="4896544"/>
          </a:xfrm>
        </p:spPr>
        <p:txBody>
          <a:bodyPr/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lang="es-ES" sz="2200" dirty="0" smtClean="0">
                <a:solidFill>
                  <a:srgbClr val="000000"/>
                </a:solidFill>
              </a:rPr>
              <a:t>Corrección </a:t>
            </a:r>
            <a:r>
              <a:rPr lang="es-ES" sz="2200" dirty="0">
                <a:solidFill>
                  <a:srgbClr val="000000"/>
                </a:solidFill>
              </a:rPr>
              <a:t>formal de la referencia a la Regla 90.3 del PCT con respecto a agentes y representantes </a:t>
            </a:r>
            <a:r>
              <a:rPr lang="es-ES" sz="2200" dirty="0" smtClean="0">
                <a:solidFill>
                  <a:srgbClr val="000000"/>
                </a:solidFill>
              </a:rPr>
              <a:t>comunes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lang="es-ES" sz="2200" dirty="0">
                <a:solidFill>
                  <a:srgbClr val="000000"/>
                </a:solidFill>
              </a:rPr>
              <a:t>Tabla de </a:t>
            </a:r>
            <a:r>
              <a:rPr lang="es-ES" sz="2200" dirty="0" smtClean="0">
                <a:solidFill>
                  <a:srgbClr val="000000"/>
                </a:solidFill>
              </a:rPr>
              <a:t>tasas</a:t>
            </a:r>
          </a:p>
          <a:p>
            <a:pPr lvl="1">
              <a:spcBef>
                <a:spcPts val="800"/>
              </a:spcBef>
              <a:spcAft>
                <a:spcPts val="800"/>
              </a:spcAft>
            </a:pPr>
            <a:r>
              <a:rPr lang="es-ES" sz="2200" dirty="0">
                <a:solidFill>
                  <a:srgbClr val="000000"/>
                </a:solidFill>
              </a:rPr>
              <a:t>Cesará de aplicarse la reducción en la tasa de presentación por medio de PCT-EASY a partir del 1 </a:t>
            </a:r>
            <a:r>
              <a:rPr lang="es-ES" sz="2200" dirty="0" smtClean="0">
                <a:solidFill>
                  <a:srgbClr val="000000"/>
                </a:solidFill>
              </a:rPr>
              <a:t>de julio </a:t>
            </a:r>
            <a:r>
              <a:rPr lang="es-ES" sz="2200" dirty="0">
                <a:solidFill>
                  <a:srgbClr val="000000"/>
                </a:solidFill>
              </a:rPr>
              <a:t>de </a:t>
            </a:r>
            <a:r>
              <a:rPr lang="es-ES" sz="2200" dirty="0" smtClean="0">
                <a:solidFill>
                  <a:srgbClr val="000000"/>
                </a:solidFill>
              </a:rPr>
              <a:t>2015</a:t>
            </a:r>
          </a:p>
          <a:p>
            <a:pPr lvl="1">
              <a:spcBef>
                <a:spcPts val="800"/>
              </a:spcBef>
              <a:spcAft>
                <a:spcPts val="800"/>
              </a:spcAft>
            </a:pPr>
            <a:r>
              <a:rPr lang="es-ES" sz="2200" dirty="0" smtClean="0">
                <a:solidFill>
                  <a:srgbClr val="000000"/>
                </a:solidFill>
              </a:rPr>
              <a:t>Se </a:t>
            </a:r>
            <a:r>
              <a:rPr lang="es-ES" sz="2200" dirty="0">
                <a:solidFill>
                  <a:srgbClr val="000000"/>
                </a:solidFill>
              </a:rPr>
              <a:t>adopta la combinación de los nuevos criterios de ingresos e innovación en que se basa la reducción del 90% en la tasa de presentación a personas naturales de determinados </a:t>
            </a:r>
            <a:r>
              <a:rPr lang="es-ES" sz="2200" dirty="0" smtClean="0">
                <a:solidFill>
                  <a:srgbClr val="000000"/>
                </a:solidFill>
              </a:rPr>
              <a:t>Estados</a:t>
            </a:r>
            <a:endParaRPr lang="es-ES" sz="2200" dirty="0">
              <a:solidFill>
                <a:srgbClr val="000000"/>
              </a:solidFill>
            </a:endParaRPr>
          </a:p>
          <a:p>
            <a:pPr lvl="1">
              <a:spcBef>
                <a:spcPts val="800"/>
              </a:spcBef>
              <a:spcAft>
                <a:spcPts val="800"/>
              </a:spcAft>
            </a:pPr>
            <a:endParaRPr lang="es-ES" sz="2200" dirty="0">
              <a:solidFill>
                <a:srgbClr val="000000"/>
              </a:solidFill>
            </a:endParaRPr>
          </a:p>
          <a:p>
            <a:pPr lvl="1">
              <a:spcBef>
                <a:spcPts val="800"/>
              </a:spcBef>
              <a:spcAft>
                <a:spcPts val="800"/>
              </a:spcAft>
            </a:pPr>
            <a:endParaRPr lang="es-ES" sz="2200" dirty="0">
              <a:solidFill>
                <a:srgbClr val="000000"/>
              </a:solidFill>
            </a:endParaRPr>
          </a:p>
          <a:p>
            <a:pPr>
              <a:spcBef>
                <a:spcPts val="800"/>
              </a:spcBef>
              <a:spcAft>
                <a:spcPts val="800"/>
              </a:spcAft>
            </a:pPr>
            <a:endParaRPr lang="es-ES" sz="2200" dirty="0">
              <a:solidFill>
                <a:srgbClr val="000000"/>
              </a:solidFill>
            </a:endParaRPr>
          </a:p>
          <a:p>
            <a:pPr lvl="1">
              <a:spcBef>
                <a:spcPts val="800"/>
              </a:spcBef>
              <a:spcAft>
                <a:spcPts val="800"/>
              </a:spcAft>
            </a:pPr>
            <a:endParaRPr lang="es-ES" sz="2200" dirty="0">
              <a:solidFill>
                <a:srgbClr val="000000"/>
              </a:solidFill>
            </a:endParaRPr>
          </a:p>
          <a:p>
            <a:pPr lvl="1">
              <a:spcBef>
                <a:spcPts val="800"/>
              </a:spcBef>
              <a:spcAft>
                <a:spcPts val="800"/>
              </a:spcAft>
            </a:pPr>
            <a:endParaRPr lang="en-US" sz="2200" dirty="0">
              <a:solidFill>
                <a:srgbClr val="000000"/>
              </a:solidFill>
            </a:endParaRPr>
          </a:p>
          <a:p>
            <a:pPr lvl="0">
              <a:spcBef>
                <a:spcPts val="800"/>
              </a:spcBef>
              <a:spcAft>
                <a:spcPts val="800"/>
              </a:spcAft>
            </a:pPr>
            <a:endParaRPr 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1207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_2010_pct background png">
  <a:themeElements>
    <a:clrScheme name="template_englis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plate_english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plate_englis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357</TotalTime>
  <Words>152</Words>
  <Application>Microsoft Office PowerPoint</Application>
  <PresentationFormat>On-screen Show (4:3)</PresentationFormat>
  <Paragraphs>20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ES_2010_pct background png</vt:lpstr>
      <vt:lpstr>PowerPoint Presentation</vt:lpstr>
      <vt:lpstr>Modificaciones del Reglamento del PCT (1)</vt:lpstr>
      <vt:lpstr>Modificaciones del Reglamento del PCT (2)</vt:lpstr>
    </vt:vector>
  </TitlesOfParts>
  <Company>World Intellectual Property Organization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ARGANOZA Rosalina</dc:creator>
  <cp:lastModifiedBy>JULLIARD Corinne</cp:lastModifiedBy>
  <cp:revision>39</cp:revision>
  <cp:lastPrinted>2015-04-28T14:13:18Z</cp:lastPrinted>
  <dcterms:created xsi:type="dcterms:W3CDTF">2013-11-18T13:37:26Z</dcterms:created>
  <dcterms:modified xsi:type="dcterms:W3CDTF">2015-07-06T09:04:48Z</dcterms:modified>
</cp:coreProperties>
</file>