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84" r:id="rId3"/>
  </p:sldMasterIdLst>
  <p:notesMasterIdLst>
    <p:notesMasterId r:id="rId8"/>
  </p:notesMasterIdLst>
  <p:sldIdLst>
    <p:sldId id="260" r:id="rId4"/>
    <p:sldId id="261" r:id="rId5"/>
    <p:sldId id="262" r:id="rId6"/>
    <p:sldId id="263" r:id="rId7"/>
  </p:sldIdLst>
  <p:sldSz cx="9144000" cy="6858000" type="screen4x3"/>
  <p:notesSz cx="6858000" cy="9144000"/>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42" autoAdjust="0"/>
    <p:restoredTop sz="94660"/>
  </p:normalViewPr>
  <p:slideViewPr>
    <p:cSldViewPr>
      <p:cViewPr varScale="1">
        <p:scale>
          <a:sx n="66" d="100"/>
          <a:sy n="66" d="100"/>
        </p:scale>
        <p:origin x="-642" y="-96"/>
      </p:cViewPr>
      <p:guideLst>
        <p:guide orient="horz" pos="1137"/>
        <p:guide orient="horz" pos="1015"/>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B0F643-42FE-4C71-8733-40AFA6169D4B}" type="datetimeFigureOut">
              <a:rPr lang="en-US" smtClean="0"/>
              <a:t>23/05/2014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EF517E-4ADF-47D8-A903-52B61670840E}" type="slidenum">
              <a:rPr lang="en-US" smtClean="0"/>
              <a:t>‹#›</a:t>
            </a:fld>
            <a:endParaRPr lang="en-US"/>
          </a:p>
        </p:txBody>
      </p:sp>
    </p:spTree>
    <p:extLst>
      <p:ext uri="{BB962C8B-B14F-4D97-AF65-F5344CB8AC3E}">
        <p14:creationId xmlns:p14="http://schemas.microsoft.com/office/powerpoint/2010/main" val="3038082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xfrm>
            <a:off x="1141413" y="685800"/>
            <a:ext cx="4575175" cy="3430588"/>
          </a:xfrm>
          <a:ln/>
        </p:spPr>
      </p:sp>
      <p:sp>
        <p:nvSpPr>
          <p:cNvPr id="1638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lang="en-US" sz="2800" noProof="0" dirty="0" smtClean="0">
                <a:solidFill>
                  <a:srgbClr val="70899B"/>
                </a:solidFill>
                <a:latin typeface="+mj-lt"/>
                <a:ea typeface="+mj-ea"/>
                <a:cs typeface="+mj-cs"/>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4" name="Text Box 7"/>
          <p:cNvSpPr txBox="1">
            <a:spLocks noChangeArrowheads="1"/>
          </p:cNvSpPr>
          <p:nvPr userDrawn="1"/>
        </p:nvSpPr>
        <p:spPr bwMode="auto">
          <a:xfrm>
            <a:off x="5684838" y="1816100"/>
            <a:ext cx="2012950"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lgn="l" rtl="0" fontAlgn="base">
              <a:lnSpc>
                <a:spcPct val="85000"/>
              </a:lnSpc>
              <a:spcBef>
                <a:spcPct val="0"/>
              </a:spcBef>
              <a:spcAft>
                <a:spcPct val="0"/>
              </a:spcAft>
            </a:pPr>
            <a:r>
              <a:rPr lang="es-ES" sz="1200" b="1" kern="1200" dirty="0" smtClean="0">
                <a:solidFill>
                  <a:srgbClr val="9D0A2B"/>
                </a:solidFill>
                <a:latin typeface="Arial" charset="0"/>
                <a:ea typeface="+mn-ea"/>
                <a:cs typeface="Arial" charset="0"/>
              </a:rPr>
              <a:t>El Sistema Internacional</a:t>
            </a:r>
          </a:p>
          <a:p>
            <a:pPr algn="l" rtl="0" fontAlgn="base">
              <a:lnSpc>
                <a:spcPct val="85000"/>
              </a:lnSpc>
              <a:spcBef>
                <a:spcPct val="0"/>
              </a:spcBef>
              <a:spcAft>
                <a:spcPct val="0"/>
              </a:spcAft>
            </a:pPr>
            <a:r>
              <a:rPr lang="es-ES" sz="1200" b="1" kern="1200" dirty="0" smtClean="0">
                <a:solidFill>
                  <a:srgbClr val="9D0A2B"/>
                </a:solidFill>
                <a:latin typeface="Arial" charset="0"/>
                <a:ea typeface="+mn-ea"/>
                <a:cs typeface="Arial" charset="0"/>
              </a:rPr>
              <a:t>de Patentes</a:t>
            </a:r>
            <a:endParaRPr lang="es-ES" sz="1200" b="1" kern="1200" dirty="0">
              <a:solidFill>
                <a:srgbClr val="9D0A2B"/>
              </a:solidFill>
              <a:latin typeface="Arial" charset="0"/>
              <a:ea typeface="+mn-ea"/>
              <a:cs typeface="Arial" charset="0"/>
            </a:endParaRPr>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64088" y="1544759"/>
            <a:ext cx="1005492" cy="292296"/>
          </a:xfrm>
          <a:prstGeom prst="rect">
            <a:avLst/>
          </a:prstGeom>
        </p:spPr>
      </p:pic>
    </p:spTree>
    <p:extLst>
      <p:ext uri="{BB962C8B-B14F-4D97-AF65-F5344CB8AC3E}">
        <p14:creationId xmlns:p14="http://schemas.microsoft.com/office/powerpoint/2010/main" val="136395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F0C87F44-F69E-422C-8535-CD3109F0F54E}" type="slidenum">
              <a:rPr lang="en-US"/>
              <a:pPr>
                <a:defRPr/>
              </a:pPr>
              <a:t>‹#›</a:t>
            </a:fld>
            <a:endParaRPr lang="en-US"/>
          </a:p>
        </p:txBody>
      </p:sp>
    </p:spTree>
    <p:extLst>
      <p:ext uri="{BB962C8B-B14F-4D97-AF65-F5344CB8AC3E}">
        <p14:creationId xmlns:p14="http://schemas.microsoft.com/office/powerpoint/2010/main" val="3788905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645FCB04-ABC5-4034-8FA5-EB80B4F8071E}" type="slidenum">
              <a:rPr lang="en-US"/>
              <a:pPr>
                <a:defRPr/>
              </a:pPr>
              <a:t>‹#›</a:t>
            </a:fld>
            <a:endParaRPr lang="en-US"/>
          </a:p>
        </p:txBody>
      </p:sp>
    </p:spTree>
    <p:extLst>
      <p:ext uri="{BB962C8B-B14F-4D97-AF65-F5344CB8AC3E}">
        <p14:creationId xmlns:p14="http://schemas.microsoft.com/office/powerpoint/2010/main" val="32751428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979587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5" name="TextBox 4"/>
          <p:cNvSpPr txBox="1"/>
          <p:nvPr userDrawn="1"/>
        </p:nvSpPr>
        <p:spPr>
          <a:xfrm>
            <a:off x="-18472" y="6482529"/>
            <a:ext cx="1326004" cy="369332"/>
          </a:xfrm>
          <a:prstGeom prst="rect">
            <a:avLst/>
          </a:prstGeom>
          <a:noFill/>
        </p:spPr>
        <p:txBody>
          <a:bodyPr wrap="none" rtlCol="0">
            <a:spAutoFit/>
          </a:bodyPr>
          <a:lstStyle/>
          <a:p>
            <a:pPr>
              <a:spcBef>
                <a:spcPts val="0"/>
              </a:spcBef>
              <a:defRPr/>
            </a:pPr>
            <a:r>
              <a:rPr lang="en-US" sz="900" dirty="0" smtClean="0">
                <a:solidFill>
                  <a:srgbClr val="000000"/>
                </a:solidFill>
              </a:rPr>
              <a:t>2014 July changes-</a:t>
            </a:r>
            <a:fld id="{DA79EEDA-9492-4994-BB18-1005CD6866B1}" type="slidenum">
              <a:rPr lang="en-US" sz="900" smtClean="0">
                <a:solidFill>
                  <a:srgbClr val="000000"/>
                </a:solidFill>
              </a:rPr>
              <a:pPr>
                <a:spcBef>
                  <a:spcPts val="0"/>
                </a:spcBef>
                <a:defRPr/>
              </a:pPr>
              <a:t>‹#›</a:t>
            </a:fld>
            <a:endParaRPr lang="en-US" sz="900" dirty="0" smtClean="0">
              <a:solidFill>
                <a:srgbClr val="000000"/>
              </a:solidFill>
            </a:endParaRPr>
          </a:p>
          <a:p>
            <a:pPr>
              <a:spcBef>
                <a:spcPts val="0"/>
              </a:spcBef>
              <a:defRPr/>
            </a:pPr>
            <a:r>
              <a:rPr lang="en-US" sz="900" dirty="0" smtClean="0">
                <a:solidFill>
                  <a:srgbClr val="000000"/>
                </a:solidFill>
              </a:rPr>
              <a:t>13.03.2014</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Tree>
    <p:extLst>
      <p:ext uri="{BB962C8B-B14F-4D97-AF65-F5344CB8AC3E}">
        <p14:creationId xmlns:p14="http://schemas.microsoft.com/office/powerpoint/2010/main" val="28067199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64678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001258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78526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705511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283421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7990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5" name="Text Box 7"/>
          <p:cNvSpPr txBox="1">
            <a:spLocks noChangeArrowheads="1"/>
          </p:cNvSpPr>
          <p:nvPr userDrawn="1"/>
        </p:nvSpPr>
        <p:spPr bwMode="auto">
          <a:xfrm>
            <a:off x="7614000" y="6202800"/>
            <a:ext cx="1422184" cy="301621"/>
          </a:xfrm>
          <a:prstGeom prst="rect">
            <a:avLst/>
          </a:prstGeom>
          <a:solidFill>
            <a:schemeClr val="bg1"/>
          </a:solidFill>
          <a:ln>
            <a:noFill/>
          </a:ln>
          <a:effectLst/>
        </p:spPr>
        <p:txBody>
          <a:bodyPr wrap="none">
            <a:spAutoFit/>
          </a:bodyPr>
          <a:lstStyle/>
          <a:p>
            <a:pPr algn="l" rtl="0" fontAlgn="base">
              <a:lnSpc>
                <a:spcPct val="85000"/>
              </a:lnSpc>
              <a:spcBef>
                <a:spcPct val="0"/>
              </a:spcBef>
              <a:spcAft>
                <a:spcPct val="0"/>
              </a:spcAft>
            </a:pPr>
            <a:r>
              <a:rPr lang="es-ES" sz="800" b="1" kern="1200" dirty="0" smtClean="0">
                <a:solidFill>
                  <a:srgbClr val="9D0A2B"/>
                </a:solidFill>
                <a:latin typeface="Arial" charset="0"/>
                <a:ea typeface="+mn-ea"/>
                <a:cs typeface="Arial" charset="0"/>
              </a:rPr>
              <a:t>El Sistema Internacional</a:t>
            </a:r>
          </a:p>
          <a:p>
            <a:pPr algn="l" rtl="0" fontAlgn="base">
              <a:lnSpc>
                <a:spcPct val="85000"/>
              </a:lnSpc>
              <a:spcBef>
                <a:spcPct val="0"/>
              </a:spcBef>
              <a:spcAft>
                <a:spcPct val="0"/>
              </a:spcAft>
            </a:pPr>
            <a:r>
              <a:rPr lang="es-ES" sz="800" b="1" kern="1200" dirty="0" smtClean="0">
                <a:solidFill>
                  <a:srgbClr val="9D0A2B"/>
                </a:solidFill>
                <a:latin typeface="Arial" charset="0"/>
                <a:ea typeface="+mn-ea"/>
                <a:cs typeface="Arial" charset="0"/>
              </a:rPr>
              <a:t>de Patentes</a:t>
            </a:r>
            <a:endParaRPr lang="es-ES" sz="800" b="1" kern="1200" dirty="0">
              <a:solidFill>
                <a:srgbClr val="9D0A2B"/>
              </a:solidFill>
              <a:latin typeface="Arial" charset="0"/>
              <a:ea typeface="+mn-ea"/>
              <a:cs typeface="Arial" charset="0"/>
            </a:endParaRPr>
          </a:p>
        </p:txBody>
      </p:sp>
      <p:sp>
        <p:nvSpPr>
          <p:cNvPr id="7" name="Title 1"/>
          <p:cNvSpPr>
            <a:spLocks noGrp="1"/>
          </p:cNvSpPr>
          <p:nvPr>
            <p:ph type="title"/>
          </p:nvPr>
        </p:nvSpPr>
        <p:spPr>
          <a:xfrm>
            <a:off x="457200" y="274638"/>
            <a:ext cx="8229600" cy="1143000"/>
          </a:xfrm>
        </p:spPr>
        <p:txBody>
          <a:bodyPr/>
          <a:lstStyle>
            <a:lvl1pPr>
              <a:defRPr>
                <a:solidFill>
                  <a:srgbClr val="70899B"/>
                </a:solidFill>
              </a:defRPr>
            </a:lvl1pPr>
          </a:lstStyle>
          <a:p>
            <a:r>
              <a:rPr lang="en-US" smtClean="0"/>
              <a:t>Click to edit Master title style</a:t>
            </a:r>
            <a:endParaRPr lang="fr-CH" dirty="0"/>
          </a:p>
        </p:txBody>
      </p:sp>
      <p:sp>
        <p:nvSpPr>
          <p:cNvPr id="8" name="Content Placeholder 2"/>
          <p:cNvSpPr>
            <a:spLocks noGrp="1"/>
          </p:cNvSpPr>
          <p:nvPr>
            <p:ph idx="1"/>
          </p:nvPr>
        </p:nvSpPr>
        <p:spPr>
          <a:xfrm>
            <a:off x="457200" y="1773238"/>
            <a:ext cx="8229600" cy="4352925"/>
          </a:xfrm>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9" name="TextBox 8"/>
          <p:cNvSpPr txBox="1"/>
          <p:nvPr userDrawn="1"/>
        </p:nvSpPr>
        <p:spPr>
          <a:xfrm>
            <a:off x="55416" y="6336979"/>
            <a:ext cx="883575" cy="743515"/>
          </a:xfrm>
          <a:prstGeom prst="rect">
            <a:avLst/>
          </a:prstGeom>
          <a:noFill/>
        </p:spPr>
        <p:txBody>
          <a:bodyPr wrap="none" rtlCol="0">
            <a:spAutoFit/>
          </a:bodyPr>
          <a:lstStyle/>
          <a:p>
            <a:pPr>
              <a:spcBef>
                <a:spcPts val="0"/>
              </a:spcBef>
              <a:defRPr/>
            </a:pPr>
            <a:r>
              <a:rPr lang="en-US" sz="900" dirty="0" smtClean="0"/>
              <a:t>January 2013</a:t>
            </a:r>
          </a:p>
          <a:p>
            <a:pPr>
              <a:spcBef>
                <a:spcPts val="0"/>
              </a:spcBef>
              <a:defRPr/>
            </a:pPr>
            <a:r>
              <a:rPr lang="en-US" sz="900" dirty="0" smtClean="0"/>
              <a:t>changes-</a:t>
            </a:r>
            <a:fld id="{DA79EEDA-9492-4994-BB18-1005CD6866B1}" type="slidenum">
              <a:rPr lang="en-US" sz="900" smtClean="0"/>
              <a:pPr>
                <a:spcBef>
                  <a:spcPts val="0"/>
                </a:spcBef>
                <a:defRPr/>
              </a:pPr>
              <a:t>‹#›</a:t>
            </a:fld>
            <a:endParaRPr lang="en-US" sz="900" dirty="0" smtClean="0"/>
          </a:p>
          <a:p>
            <a:pPr>
              <a:spcBef>
                <a:spcPts val="0"/>
              </a:spcBef>
              <a:defRPr/>
            </a:pPr>
            <a:r>
              <a:rPr lang="en-US" sz="900" dirty="0" smtClean="0"/>
              <a:t>29.01.2014</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pic>
        <p:nvPicPr>
          <p:cNvPr id="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07178" y="6062761"/>
            <a:ext cx="6096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18255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429537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649817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33590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4728527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5" name="TextBox 4"/>
          <p:cNvSpPr txBox="1"/>
          <p:nvPr userDrawn="1"/>
        </p:nvSpPr>
        <p:spPr>
          <a:xfrm>
            <a:off x="-18472" y="6482529"/>
            <a:ext cx="1326004" cy="369332"/>
          </a:xfrm>
          <a:prstGeom prst="rect">
            <a:avLst/>
          </a:prstGeom>
          <a:noFill/>
        </p:spPr>
        <p:txBody>
          <a:bodyPr wrap="none" rtlCol="0">
            <a:spAutoFit/>
          </a:bodyPr>
          <a:lstStyle/>
          <a:p>
            <a:pPr>
              <a:spcBef>
                <a:spcPts val="0"/>
              </a:spcBef>
              <a:defRPr/>
            </a:pPr>
            <a:r>
              <a:rPr lang="en-US" sz="900" dirty="0" smtClean="0">
                <a:solidFill>
                  <a:srgbClr val="000000"/>
                </a:solidFill>
              </a:rPr>
              <a:t>2014 July changes-</a:t>
            </a:r>
            <a:fld id="{DA79EEDA-9492-4994-BB18-1005CD6866B1}" type="slidenum">
              <a:rPr lang="en-US" sz="900" smtClean="0">
                <a:solidFill>
                  <a:srgbClr val="000000"/>
                </a:solidFill>
              </a:rPr>
              <a:pPr>
                <a:spcBef>
                  <a:spcPts val="0"/>
                </a:spcBef>
                <a:defRPr/>
              </a:pPr>
              <a:t>‹#›</a:t>
            </a:fld>
            <a:endParaRPr lang="en-US" sz="900" dirty="0" smtClean="0">
              <a:solidFill>
                <a:srgbClr val="000000"/>
              </a:solidFill>
            </a:endParaRPr>
          </a:p>
          <a:p>
            <a:pPr>
              <a:spcBef>
                <a:spcPts val="0"/>
              </a:spcBef>
              <a:defRPr/>
            </a:pPr>
            <a:r>
              <a:rPr lang="en-US" sz="900" dirty="0" smtClean="0">
                <a:solidFill>
                  <a:srgbClr val="000000"/>
                </a:solidFill>
              </a:rPr>
              <a:t>19.03.2014</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Tree>
    <p:extLst>
      <p:ext uri="{BB962C8B-B14F-4D97-AF65-F5344CB8AC3E}">
        <p14:creationId xmlns:p14="http://schemas.microsoft.com/office/powerpoint/2010/main" val="39335099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429785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948428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29519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317839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30120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B78EC082-E2BA-4736-9396-74A260CE7D00}" type="slidenum">
              <a:rPr lang="en-US"/>
              <a:pPr>
                <a:defRPr/>
              </a:pPr>
              <a:t>‹#›</a:t>
            </a:fld>
            <a:endParaRPr lang="en-US"/>
          </a:p>
        </p:txBody>
      </p:sp>
    </p:spTree>
    <p:extLst>
      <p:ext uri="{BB962C8B-B14F-4D97-AF65-F5344CB8AC3E}">
        <p14:creationId xmlns:p14="http://schemas.microsoft.com/office/powerpoint/2010/main" val="20346757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994768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03143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645526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0942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4543CD20-1BCC-4C9D-BFDB-3521026AB6C4}" type="slidenum">
              <a:rPr lang="en-US"/>
              <a:pPr>
                <a:defRPr/>
              </a:pPr>
              <a:t>‹#›</a:t>
            </a:fld>
            <a:endParaRPr lang="en-US"/>
          </a:p>
        </p:txBody>
      </p:sp>
    </p:spTree>
    <p:extLst>
      <p:ext uri="{BB962C8B-B14F-4D97-AF65-F5344CB8AC3E}">
        <p14:creationId xmlns:p14="http://schemas.microsoft.com/office/powerpoint/2010/main" val="5777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C2D4093F-107C-45E0-A025-65FCB919FCDE}" type="slidenum">
              <a:rPr lang="en-US"/>
              <a:pPr>
                <a:defRPr/>
              </a:pPr>
              <a:t>‹#›</a:t>
            </a:fld>
            <a:endParaRPr lang="en-US"/>
          </a:p>
        </p:txBody>
      </p:sp>
    </p:spTree>
    <p:extLst>
      <p:ext uri="{BB962C8B-B14F-4D97-AF65-F5344CB8AC3E}">
        <p14:creationId xmlns:p14="http://schemas.microsoft.com/office/powerpoint/2010/main" val="1281621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D82C7A2C-614A-4DC6-845D-C9FD0CFDC60A}" type="slidenum">
              <a:rPr lang="en-US"/>
              <a:pPr>
                <a:defRPr/>
              </a:pPr>
              <a:t>‹#›</a:t>
            </a:fld>
            <a:endParaRPr lang="en-US"/>
          </a:p>
        </p:txBody>
      </p:sp>
    </p:spTree>
    <p:extLst>
      <p:ext uri="{BB962C8B-B14F-4D97-AF65-F5344CB8AC3E}">
        <p14:creationId xmlns:p14="http://schemas.microsoft.com/office/powerpoint/2010/main" val="4025716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E15D710-EA32-43EF-9CFD-E65166C7F2A3}" type="slidenum">
              <a:rPr lang="en-US"/>
              <a:pPr>
                <a:defRPr/>
              </a:pPr>
              <a:t>‹#›</a:t>
            </a:fld>
            <a:endParaRPr lang="en-US"/>
          </a:p>
        </p:txBody>
      </p:sp>
    </p:spTree>
    <p:extLst>
      <p:ext uri="{BB962C8B-B14F-4D97-AF65-F5344CB8AC3E}">
        <p14:creationId xmlns:p14="http://schemas.microsoft.com/office/powerpoint/2010/main" val="1718145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C88C303-52BA-4743-9C41-48C2380AC69E}" type="slidenum">
              <a:rPr lang="en-US"/>
              <a:pPr>
                <a:defRPr/>
              </a:pPr>
              <a:t>‹#›</a:t>
            </a:fld>
            <a:endParaRPr lang="en-US"/>
          </a:p>
        </p:txBody>
      </p:sp>
    </p:spTree>
    <p:extLst>
      <p:ext uri="{BB962C8B-B14F-4D97-AF65-F5344CB8AC3E}">
        <p14:creationId xmlns:p14="http://schemas.microsoft.com/office/powerpoint/2010/main" val="999853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7B9CB6FA-28E1-4D11-A496-3128317E231B}" type="slidenum">
              <a:rPr lang="en-US"/>
              <a:pPr>
                <a:defRPr/>
              </a:pPr>
              <a:t>‹#›</a:t>
            </a:fld>
            <a:endParaRPr lang="en-US"/>
          </a:p>
        </p:txBody>
      </p:sp>
    </p:spTree>
    <p:extLst>
      <p:ext uri="{BB962C8B-B14F-4D97-AF65-F5344CB8AC3E}">
        <p14:creationId xmlns:p14="http://schemas.microsoft.com/office/powerpoint/2010/main" val="1975604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7.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7.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1AD355A0-319A-494F-80BC-8EAD4028FC9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26492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7226052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subTitle" idx="1"/>
          </p:nvPr>
        </p:nvSpPr>
        <p:spPr>
          <a:xfrm>
            <a:off x="1123950" y="3827466"/>
            <a:ext cx="7924800" cy="1406525"/>
          </a:xfrm>
          <a:noFill/>
          <a:ln/>
        </p:spPr>
        <p:txBody>
          <a:bodyPr/>
          <a:lstStyle/>
          <a:p>
            <a:pPr lvl="0">
              <a:lnSpc>
                <a:spcPct val="95000"/>
              </a:lnSpc>
              <a:tabLst>
                <a:tab pos="268288" algn="l"/>
              </a:tabLst>
            </a:pPr>
            <a:r>
              <a:rPr lang="es-ES" altLang="en-US" sz="3200" b="1" dirty="0">
                <a:solidFill>
                  <a:srgbClr val="70899B"/>
                </a:solidFill>
              </a:rPr>
              <a:t>Modificaciones del Reglamento del PCT en vigor el 1 de </a:t>
            </a:r>
            <a:r>
              <a:rPr lang="es-ES" altLang="en-US" sz="3200" b="1" dirty="0" smtClean="0">
                <a:solidFill>
                  <a:srgbClr val="70899B"/>
                </a:solidFill>
              </a:rPr>
              <a:t>julio </a:t>
            </a:r>
            <a:r>
              <a:rPr lang="es-ES" altLang="en-US" sz="3200" b="1" dirty="0">
                <a:solidFill>
                  <a:srgbClr val="70899B"/>
                </a:solidFill>
              </a:rPr>
              <a:t>de </a:t>
            </a:r>
            <a:r>
              <a:rPr lang="es-ES" altLang="en-US" sz="3200" b="1" dirty="0" smtClean="0">
                <a:solidFill>
                  <a:srgbClr val="70899B"/>
                </a:solidFill>
              </a:rPr>
              <a:t>2014</a:t>
            </a:r>
            <a:endParaRPr lang="es-ES" altLang="en-US" sz="3200" b="1" dirty="0">
              <a:solidFill>
                <a:srgbClr val="70899B"/>
              </a:solidFill>
            </a:endParaRPr>
          </a:p>
        </p:txBody>
      </p:sp>
      <p:pic>
        <p:nvPicPr>
          <p:cNvPr id="2056" name="Picture 8"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563" y="3454403"/>
            <a:ext cx="381000" cy="38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2803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07505" y="274638"/>
            <a:ext cx="8229600" cy="994122"/>
          </a:xfrm>
        </p:spPr>
        <p:txBody>
          <a:bodyPr/>
          <a:lstStyle/>
          <a:p>
            <a:pPr eaLnBrk="1" hangingPunct="1"/>
            <a:r>
              <a:rPr lang="en-US" dirty="0" err="1" smtClean="0"/>
              <a:t>Disponibilidad</a:t>
            </a:r>
            <a:r>
              <a:rPr lang="en-US" dirty="0" smtClean="0"/>
              <a:t> de la </a:t>
            </a:r>
            <a:r>
              <a:rPr lang="en-US" dirty="0" err="1" smtClean="0"/>
              <a:t>Opinión</a:t>
            </a:r>
            <a:r>
              <a:rPr lang="en-US" dirty="0" smtClean="0"/>
              <a:t> </a:t>
            </a:r>
            <a:r>
              <a:rPr lang="en-US" dirty="0" err="1" smtClean="0"/>
              <a:t>escrita</a:t>
            </a:r>
            <a:endParaRPr lang="en-US" dirty="0" smtClean="0"/>
          </a:p>
        </p:txBody>
      </p:sp>
      <p:sp>
        <p:nvSpPr>
          <p:cNvPr id="5123" name="Rectangle 3"/>
          <p:cNvSpPr>
            <a:spLocks noGrp="1" noChangeArrowheads="1"/>
          </p:cNvSpPr>
          <p:nvPr>
            <p:ph type="body" idx="1"/>
          </p:nvPr>
        </p:nvSpPr>
        <p:spPr>
          <a:xfrm>
            <a:off x="395536" y="1216431"/>
            <a:ext cx="8229600" cy="5378486"/>
          </a:xfrm>
        </p:spPr>
        <p:txBody>
          <a:bodyPr/>
          <a:lstStyle/>
          <a:p>
            <a:pPr eaLnBrk="1" hangingPunct="1">
              <a:spcBef>
                <a:spcPts val="500"/>
              </a:spcBef>
              <a:spcAft>
                <a:spcPts val="500"/>
              </a:spcAft>
            </a:pPr>
            <a:r>
              <a:rPr lang="en-US" dirty="0" err="1" smtClean="0"/>
              <a:t>Disponibilidad</a:t>
            </a:r>
            <a:r>
              <a:rPr lang="en-US" dirty="0" smtClean="0"/>
              <a:t> de la </a:t>
            </a:r>
            <a:r>
              <a:rPr lang="en-US" dirty="0" err="1" smtClean="0"/>
              <a:t>Opinión</a:t>
            </a:r>
            <a:r>
              <a:rPr lang="en-US" dirty="0" smtClean="0"/>
              <a:t> </a:t>
            </a:r>
            <a:r>
              <a:rPr lang="en-US" dirty="0" err="1" smtClean="0"/>
              <a:t>escrita</a:t>
            </a:r>
            <a:r>
              <a:rPr lang="en-US" dirty="0" smtClean="0"/>
              <a:t> de la ISA en la </a:t>
            </a:r>
            <a:r>
              <a:rPr lang="en-US" dirty="0" err="1" smtClean="0"/>
              <a:t>fecha</a:t>
            </a:r>
            <a:r>
              <a:rPr lang="en-US" dirty="0" smtClean="0"/>
              <a:t> de </a:t>
            </a:r>
            <a:r>
              <a:rPr lang="en-US" dirty="0" err="1" smtClean="0"/>
              <a:t>publicación</a:t>
            </a:r>
            <a:r>
              <a:rPr lang="en-US" dirty="0" smtClean="0"/>
              <a:t> </a:t>
            </a:r>
            <a:r>
              <a:rPr lang="en-US" dirty="0" err="1" smtClean="0"/>
              <a:t>internacional</a:t>
            </a:r>
            <a:endParaRPr lang="en-US" dirty="0" smtClean="0"/>
          </a:p>
          <a:p>
            <a:pPr lvl="1">
              <a:spcBef>
                <a:spcPts val="500"/>
              </a:spcBef>
              <a:spcAft>
                <a:spcPts val="500"/>
              </a:spcAft>
            </a:pPr>
            <a:r>
              <a:rPr lang="en-US" dirty="0" smtClean="0"/>
              <a:t> La </a:t>
            </a:r>
            <a:r>
              <a:rPr lang="en-US" dirty="0" err="1" smtClean="0"/>
              <a:t>opinión</a:t>
            </a:r>
            <a:r>
              <a:rPr lang="en-US" dirty="0" smtClean="0"/>
              <a:t> </a:t>
            </a:r>
            <a:r>
              <a:rPr lang="en-US" dirty="0" err="1" smtClean="0"/>
              <a:t>escrita</a:t>
            </a:r>
            <a:r>
              <a:rPr lang="en-US" dirty="0" smtClean="0"/>
              <a:t> de la ISA </a:t>
            </a:r>
            <a:r>
              <a:rPr lang="en-US" dirty="0" err="1" smtClean="0"/>
              <a:t>así</a:t>
            </a:r>
            <a:r>
              <a:rPr lang="en-US" dirty="0" smtClean="0"/>
              <a:t> </a:t>
            </a:r>
            <a:r>
              <a:rPr lang="en-US" dirty="0" err="1" smtClean="0"/>
              <a:t>como</a:t>
            </a:r>
            <a:r>
              <a:rPr lang="en-US" dirty="0" smtClean="0"/>
              <a:t> </a:t>
            </a:r>
            <a:r>
              <a:rPr lang="en-US" dirty="0" err="1" smtClean="0"/>
              <a:t>las</a:t>
            </a:r>
            <a:r>
              <a:rPr lang="en-US" dirty="0" smtClean="0"/>
              <a:t> </a:t>
            </a:r>
            <a:r>
              <a:rPr lang="en-US" dirty="0" err="1" smtClean="0"/>
              <a:t>observaciones</a:t>
            </a:r>
            <a:r>
              <a:rPr lang="en-US" dirty="0" smtClean="0"/>
              <a:t> </a:t>
            </a:r>
            <a:r>
              <a:rPr lang="en-US" dirty="0" err="1" smtClean="0"/>
              <a:t>informales</a:t>
            </a:r>
            <a:r>
              <a:rPr lang="en-US" dirty="0" smtClean="0"/>
              <a:t> </a:t>
            </a:r>
            <a:r>
              <a:rPr lang="en-US" dirty="0" err="1" smtClean="0"/>
              <a:t>que</a:t>
            </a:r>
            <a:r>
              <a:rPr lang="en-US" dirty="0" smtClean="0"/>
              <a:t> </a:t>
            </a:r>
            <a:r>
              <a:rPr lang="en-US" dirty="0" err="1" smtClean="0"/>
              <a:t>hayan</a:t>
            </a:r>
            <a:r>
              <a:rPr lang="en-US" dirty="0" smtClean="0"/>
              <a:t> </a:t>
            </a:r>
            <a:r>
              <a:rPr lang="en-US" dirty="0" err="1" smtClean="0"/>
              <a:t>sido</a:t>
            </a:r>
            <a:r>
              <a:rPr lang="en-US" dirty="0" smtClean="0"/>
              <a:t> </a:t>
            </a:r>
            <a:r>
              <a:rPr lang="en-US" dirty="0" err="1" smtClean="0"/>
              <a:t>presentado</a:t>
            </a:r>
            <a:r>
              <a:rPr lang="en-US" dirty="0" smtClean="0"/>
              <a:t> </a:t>
            </a:r>
            <a:r>
              <a:rPr lang="en-US" dirty="0" err="1" smtClean="0"/>
              <a:t>por</a:t>
            </a:r>
            <a:r>
              <a:rPr lang="en-US" dirty="0" smtClean="0"/>
              <a:t> el </a:t>
            </a:r>
            <a:r>
              <a:rPr lang="en-US" dirty="0" err="1" smtClean="0"/>
              <a:t>solicitante</a:t>
            </a:r>
            <a:r>
              <a:rPr lang="en-US" dirty="0" smtClean="0"/>
              <a:t>, se </a:t>
            </a:r>
            <a:r>
              <a:rPr lang="en-US" dirty="0" err="1" smtClean="0"/>
              <a:t>hallarán</a:t>
            </a:r>
            <a:r>
              <a:rPr lang="en-US" dirty="0" smtClean="0"/>
              <a:t> a </a:t>
            </a:r>
            <a:r>
              <a:rPr lang="en-US" dirty="0" err="1" smtClean="0"/>
              <a:t>disposición</a:t>
            </a:r>
            <a:r>
              <a:rPr lang="en-US" dirty="0" smtClean="0"/>
              <a:t> en PATENTSCOPE en </a:t>
            </a:r>
            <a:r>
              <a:rPr lang="en-US" dirty="0" err="1" smtClean="0"/>
              <a:t>su</a:t>
            </a:r>
            <a:r>
              <a:rPr lang="en-US" dirty="0" smtClean="0"/>
              <a:t> </a:t>
            </a:r>
            <a:r>
              <a:rPr lang="en-US" dirty="0" err="1" smtClean="0"/>
              <a:t>idioma</a:t>
            </a:r>
            <a:r>
              <a:rPr lang="en-US" dirty="0" smtClean="0"/>
              <a:t> original a </a:t>
            </a:r>
            <a:r>
              <a:rPr lang="en-US" dirty="0" err="1" smtClean="0"/>
              <a:t>partir</a:t>
            </a:r>
            <a:r>
              <a:rPr lang="en-US" dirty="0" smtClean="0"/>
              <a:t> de la </a:t>
            </a:r>
            <a:r>
              <a:rPr lang="en-US" dirty="0" err="1" smtClean="0"/>
              <a:t>fecha</a:t>
            </a:r>
            <a:r>
              <a:rPr lang="en-US" dirty="0" smtClean="0"/>
              <a:t> de </a:t>
            </a:r>
            <a:r>
              <a:rPr lang="en-US" dirty="0" err="1" smtClean="0"/>
              <a:t>publicación</a:t>
            </a:r>
            <a:endParaRPr lang="en-US" dirty="0" smtClean="0"/>
          </a:p>
          <a:p>
            <a:pPr lvl="1">
              <a:spcBef>
                <a:spcPts val="500"/>
              </a:spcBef>
              <a:spcAft>
                <a:spcPts val="500"/>
              </a:spcAft>
            </a:pPr>
            <a:r>
              <a:rPr lang="en-US" dirty="0" smtClean="0"/>
              <a:t> El IPRP </a:t>
            </a:r>
            <a:r>
              <a:rPr lang="en-US" dirty="0" err="1" smtClean="0"/>
              <a:t>Capítulo</a:t>
            </a:r>
            <a:r>
              <a:rPr lang="en-US" dirty="0" smtClean="0"/>
              <a:t> I </a:t>
            </a:r>
            <a:r>
              <a:rPr lang="en-US" dirty="0" err="1" smtClean="0"/>
              <a:t>junto</a:t>
            </a:r>
            <a:r>
              <a:rPr lang="en-US" dirty="0" smtClean="0"/>
              <a:t> con la </a:t>
            </a:r>
            <a:r>
              <a:rPr lang="en-US" dirty="0" err="1" smtClean="0"/>
              <a:t>traducción</a:t>
            </a:r>
            <a:r>
              <a:rPr lang="en-US" dirty="0" smtClean="0"/>
              <a:t> se </a:t>
            </a:r>
            <a:r>
              <a:rPr lang="en-US" dirty="0" err="1" smtClean="0"/>
              <a:t>seguirán</a:t>
            </a:r>
            <a:r>
              <a:rPr lang="en-US" dirty="0" smtClean="0"/>
              <a:t> </a:t>
            </a:r>
            <a:r>
              <a:rPr lang="en-US" dirty="0" err="1" smtClean="0"/>
              <a:t>poniendo</a:t>
            </a:r>
            <a:r>
              <a:rPr lang="en-US" dirty="0" smtClean="0"/>
              <a:t> a </a:t>
            </a:r>
            <a:r>
              <a:rPr lang="en-US" dirty="0" err="1" smtClean="0"/>
              <a:t>disposición</a:t>
            </a:r>
            <a:r>
              <a:rPr lang="en-US" dirty="0" smtClean="0"/>
              <a:t> a los 30 </a:t>
            </a:r>
            <a:r>
              <a:rPr lang="en-US" dirty="0" err="1" smtClean="0"/>
              <a:t>meses</a:t>
            </a:r>
            <a:r>
              <a:rPr lang="en-US" dirty="0" smtClean="0"/>
              <a:t> </a:t>
            </a:r>
            <a:r>
              <a:rPr lang="en-US" dirty="0" err="1" smtClean="0"/>
              <a:t>desde</a:t>
            </a:r>
            <a:r>
              <a:rPr lang="en-US" dirty="0" smtClean="0"/>
              <a:t> la </a:t>
            </a:r>
            <a:r>
              <a:rPr lang="en-US" dirty="0" err="1" smtClean="0"/>
              <a:t>fecha</a:t>
            </a:r>
            <a:r>
              <a:rPr lang="en-US" dirty="0" smtClean="0"/>
              <a:t> de </a:t>
            </a:r>
            <a:r>
              <a:rPr lang="en-US" dirty="0" err="1" smtClean="0"/>
              <a:t>prioridad</a:t>
            </a:r>
            <a:endParaRPr lang="en-US" dirty="0" smtClean="0"/>
          </a:p>
          <a:p>
            <a:pPr>
              <a:spcBef>
                <a:spcPts val="500"/>
              </a:spcBef>
              <a:spcAft>
                <a:spcPts val="500"/>
              </a:spcAft>
            </a:pPr>
            <a:r>
              <a:rPr lang="en-US" dirty="0" smtClean="0"/>
              <a:t>Entrada en vigor a </a:t>
            </a:r>
            <a:r>
              <a:rPr lang="en-US" dirty="0" err="1" smtClean="0"/>
              <a:t>partir</a:t>
            </a:r>
            <a:r>
              <a:rPr lang="en-US" dirty="0" smtClean="0"/>
              <a:t> del 1 de </a:t>
            </a:r>
            <a:r>
              <a:rPr lang="en-US" dirty="0" err="1" smtClean="0"/>
              <a:t>julio</a:t>
            </a:r>
            <a:r>
              <a:rPr lang="en-US" dirty="0" smtClean="0"/>
              <a:t> de </a:t>
            </a:r>
            <a:r>
              <a:rPr lang="en-US" dirty="0"/>
              <a:t>2014 </a:t>
            </a:r>
            <a:r>
              <a:rPr lang="en-US" dirty="0" smtClean="0"/>
              <a:t>para </a:t>
            </a:r>
            <a:r>
              <a:rPr lang="en-US" dirty="0" err="1" smtClean="0"/>
              <a:t>las</a:t>
            </a:r>
            <a:r>
              <a:rPr lang="en-US" dirty="0" smtClean="0"/>
              <a:t> solicitudes </a:t>
            </a:r>
            <a:r>
              <a:rPr lang="en-US" dirty="0" err="1" smtClean="0"/>
              <a:t>internacionales</a:t>
            </a:r>
            <a:r>
              <a:rPr lang="en-US" dirty="0" smtClean="0"/>
              <a:t> </a:t>
            </a:r>
            <a:r>
              <a:rPr lang="en-US" dirty="0" err="1" smtClean="0"/>
              <a:t>presentadas</a:t>
            </a:r>
            <a:r>
              <a:rPr lang="en-US" dirty="0" smtClean="0"/>
              <a:t> en </a:t>
            </a:r>
            <a:r>
              <a:rPr lang="en-US" dirty="0" err="1" smtClean="0"/>
              <a:t>esa</a:t>
            </a:r>
            <a:r>
              <a:rPr lang="en-US" dirty="0" smtClean="0"/>
              <a:t> </a:t>
            </a:r>
            <a:r>
              <a:rPr lang="en-US" dirty="0" err="1" smtClean="0"/>
              <a:t>fecha</a:t>
            </a:r>
            <a:r>
              <a:rPr lang="en-US" dirty="0" smtClean="0"/>
              <a:t> o </a:t>
            </a:r>
            <a:r>
              <a:rPr lang="en-US" dirty="0" err="1" smtClean="0"/>
              <a:t>posteriormente</a:t>
            </a:r>
            <a:endParaRPr lang="en-US" dirty="0"/>
          </a:p>
          <a:p>
            <a:pPr marL="0" indent="0">
              <a:spcBef>
                <a:spcPts val="500"/>
              </a:spcBef>
              <a:spcAft>
                <a:spcPts val="500"/>
              </a:spcAft>
              <a:buNone/>
            </a:pPr>
            <a:endParaRPr lang="en-US" dirty="0" smtClean="0"/>
          </a:p>
          <a:p>
            <a:pPr lvl="1">
              <a:spcBef>
                <a:spcPts val="500"/>
              </a:spcBef>
              <a:spcAft>
                <a:spcPts val="500"/>
              </a:spcAft>
            </a:pPr>
            <a:endParaRPr lang="en-US" dirty="0" smtClean="0"/>
          </a:p>
          <a:p>
            <a:pPr lvl="1" eaLnBrk="1" hangingPunct="1">
              <a:spcBef>
                <a:spcPts val="500"/>
              </a:spcBef>
              <a:spcAft>
                <a:spcPts val="500"/>
              </a:spcAft>
            </a:pPr>
            <a:endParaRPr lang="en-US" dirty="0" smtClean="0"/>
          </a:p>
        </p:txBody>
      </p:sp>
    </p:spTree>
    <p:extLst>
      <p:ext uri="{BB962C8B-B14F-4D97-AF65-F5344CB8AC3E}">
        <p14:creationId xmlns:p14="http://schemas.microsoft.com/office/powerpoint/2010/main" val="916257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7544" y="188640"/>
            <a:ext cx="8229600" cy="1210146"/>
          </a:xfrm>
        </p:spPr>
        <p:txBody>
          <a:bodyPr/>
          <a:lstStyle/>
          <a:p>
            <a:pPr eaLnBrk="1" hangingPunct="1"/>
            <a:r>
              <a:rPr lang="en-US" dirty="0" smtClean="0"/>
              <a:t>B</a:t>
            </a:r>
            <a:r>
              <a:rPr lang="es-ES" dirty="0" err="1" smtClean="0"/>
              <a:t>úsquedas</a:t>
            </a:r>
            <a:r>
              <a:rPr lang="es-ES" dirty="0" smtClean="0"/>
              <a:t> complementarias obligatorias durante el Capítulo II (1</a:t>
            </a:r>
            <a:r>
              <a:rPr lang="en-US" dirty="0" smtClean="0"/>
              <a:t>)</a:t>
            </a:r>
          </a:p>
        </p:txBody>
      </p:sp>
      <p:sp>
        <p:nvSpPr>
          <p:cNvPr id="33796" name="Rectangle 3"/>
          <p:cNvSpPr>
            <a:spLocks noGrp="1" noChangeArrowheads="1"/>
          </p:cNvSpPr>
          <p:nvPr>
            <p:ph type="body" idx="1"/>
          </p:nvPr>
        </p:nvSpPr>
        <p:spPr>
          <a:xfrm>
            <a:off x="447666" y="1790214"/>
            <a:ext cx="8229600" cy="4842023"/>
          </a:xfrm>
        </p:spPr>
        <p:txBody>
          <a:bodyPr/>
          <a:lstStyle/>
          <a:p>
            <a:pPr>
              <a:spcBef>
                <a:spcPts val="600"/>
              </a:spcBef>
              <a:spcAft>
                <a:spcPts val="600"/>
              </a:spcAft>
            </a:pPr>
            <a:r>
              <a:rPr lang="en-US" dirty="0" smtClean="0"/>
              <a:t>Se </a:t>
            </a:r>
            <a:r>
              <a:rPr lang="en-US" dirty="0" err="1" smtClean="0"/>
              <a:t>solicita</a:t>
            </a:r>
            <a:r>
              <a:rPr lang="en-US" dirty="0" smtClean="0"/>
              <a:t> de la IPEA </a:t>
            </a:r>
            <a:r>
              <a:rPr lang="en-US" dirty="0" err="1" smtClean="0"/>
              <a:t>una</a:t>
            </a:r>
            <a:r>
              <a:rPr lang="en-US" dirty="0" smtClean="0"/>
              <a:t> </a:t>
            </a:r>
            <a:r>
              <a:rPr lang="en-US" dirty="0" err="1" smtClean="0"/>
              <a:t>búsqueda</a:t>
            </a:r>
            <a:r>
              <a:rPr lang="en-US" dirty="0" smtClean="0"/>
              <a:t> </a:t>
            </a:r>
            <a:r>
              <a:rPr lang="en-US" dirty="0" err="1" smtClean="0"/>
              <a:t>complementaria</a:t>
            </a:r>
            <a:r>
              <a:rPr lang="en-US" dirty="0" smtClean="0"/>
              <a:t> (</a:t>
            </a:r>
            <a:r>
              <a:rPr lang="en-US" dirty="0" err="1" smtClean="0"/>
              <a:t>Regla</a:t>
            </a:r>
            <a:r>
              <a:rPr lang="en-US" dirty="0" smtClean="0"/>
              <a:t> 66.1</a:t>
            </a:r>
            <a:r>
              <a:rPr lang="en-US" i="1" dirty="0" smtClean="0"/>
              <a:t>ter</a:t>
            </a:r>
            <a:r>
              <a:rPr lang="en-US" dirty="0" smtClean="0"/>
              <a:t>)</a:t>
            </a:r>
          </a:p>
          <a:p>
            <a:pPr lvl="1">
              <a:spcBef>
                <a:spcPts val="600"/>
              </a:spcBef>
              <a:spcAft>
                <a:spcPts val="600"/>
              </a:spcAft>
            </a:pPr>
            <a:r>
              <a:rPr lang="en-US" dirty="0" err="1" smtClean="0"/>
              <a:t>cuyo</a:t>
            </a:r>
            <a:r>
              <a:rPr lang="en-US" dirty="0" smtClean="0"/>
              <a:t> </a:t>
            </a:r>
            <a:r>
              <a:rPr lang="en-US" dirty="0" err="1" smtClean="0"/>
              <a:t>objetivo</a:t>
            </a:r>
            <a:r>
              <a:rPr lang="en-US" dirty="0" smtClean="0"/>
              <a:t> </a:t>
            </a:r>
            <a:r>
              <a:rPr lang="en-US" dirty="0" err="1" smtClean="0"/>
              <a:t>es</a:t>
            </a:r>
            <a:r>
              <a:rPr lang="en-US" dirty="0" smtClean="0"/>
              <a:t> </a:t>
            </a:r>
            <a:r>
              <a:rPr lang="en-US" dirty="0" err="1" smtClean="0"/>
              <a:t>descubrir</a:t>
            </a:r>
            <a:r>
              <a:rPr lang="en-US" dirty="0" smtClean="0"/>
              <a:t> </a:t>
            </a:r>
            <a:r>
              <a:rPr lang="en-US" dirty="0" err="1" smtClean="0"/>
              <a:t>nuevos</a:t>
            </a:r>
            <a:r>
              <a:rPr lang="en-US" dirty="0" smtClean="0"/>
              <a:t> </a:t>
            </a:r>
            <a:r>
              <a:rPr lang="en-US" dirty="0" err="1" smtClean="0"/>
              <a:t>elementos</a:t>
            </a:r>
            <a:r>
              <a:rPr lang="en-US" dirty="0" smtClean="0"/>
              <a:t> del </a:t>
            </a:r>
            <a:r>
              <a:rPr lang="en-US" dirty="0" err="1" smtClean="0"/>
              <a:t>estado</a:t>
            </a:r>
            <a:r>
              <a:rPr lang="en-US" dirty="0" smtClean="0"/>
              <a:t> de la </a:t>
            </a:r>
            <a:r>
              <a:rPr lang="en-US" dirty="0" err="1" smtClean="0"/>
              <a:t>técnica</a:t>
            </a:r>
            <a:r>
              <a:rPr lang="en-US" dirty="0" smtClean="0"/>
              <a:t> </a:t>
            </a:r>
            <a:r>
              <a:rPr lang="en-US" dirty="0" err="1" smtClean="0"/>
              <a:t>que</a:t>
            </a:r>
            <a:r>
              <a:rPr lang="en-US" dirty="0" smtClean="0"/>
              <a:t> no </a:t>
            </a:r>
            <a:r>
              <a:rPr lang="en-US" dirty="0" err="1" smtClean="0"/>
              <a:t>estaban</a:t>
            </a:r>
            <a:r>
              <a:rPr lang="en-US" dirty="0" smtClean="0"/>
              <a:t> </a:t>
            </a:r>
            <a:r>
              <a:rPr lang="en-US" dirty="0" err="1" smtClean="0"/>
              <a:t>disponibles</a:t>
            </a:r>
            <a:r>
              <a:rPr lang="en-US" dirty="0" smtClean="0"/>
              <a:t> en el </a:t>
            </a:r>
            <a:r>
              <a:rPr lang="en-US" dirty="0" err="1" smtClean="0"/>
              <a:t>momento</a:t>
            </a:r>
            <a:r>
              <a:rPr lang="en-US" dirty="0" smtClean="0"/>
              <a:t> de </a:t>
            </a:r>
            <a:r>
              <a:rPr lang="en-US" dirty="0" err="1" smtClean="0"/>
              <a:t>emitirse</a:t>
            </a:r>
            <a:r>
              <a:rPr lang="en-US" dirty="0" smtClean="0"/>
              <a:t> el </a:t>
            </a:r>
            <a:r>
              <a:rPr lang="en-US" dirty="0" err="1" smtClean="0"/>
              <a:t>informe</a:t>
            </a:r>
            <a:r>
              <a:rPr lang="en-US" dirty="0" smtClean="0"/>
              <a:t> de </a:t>
            </a:r>
            <a:r>
              <a:rPr lang="en-US" dirty="0" err="1" smtClean="0"/>
              <a:t>búsqueda</a:t>
            </a:r>
            <a:r>
              <a:rPr lang="en-US" dirty="0" smtClean="0"/>
              <a:t> </a:t>
            </a:r>
            <a:r>
              <a:rPr lang="en-US" dirty="0" err="1" smtClean="0"/>
              <a:t>internacional</a:t>
            </a:r>
            <a:r>
              <a:rPr lang="en-US" dirty="0" smtClean="0"/>
              <a:t> (ISR) (solicitudes de </a:t>
            </a:r>
            <a:r>
              <a:rPr lang="en-US" dirty="0" err="1" smtClean="0"/>
              <a:t>patentes</a:t>
            </a:r>
            <a:r>
              <a:rPr lang="en-US" dirty="0" smtClean="0"/>
              <a:t> </a:t>
            </a:r>
            <a:r>
              <a:rPr lang="en-US" dirty="0" err="1" smtClean="0"/>
              <a:t>publicadas</a:t>
            </a:r>
            <a:r>
              <a:rPr lang="en-US" dirty="0" smtClean="0"/>
              <a:t> o </a:t>
            </a:r>
            <a:r>
              <a:rPr lang="en-US" dirty="0" err="1" smtClean="0"/>
              <a:t>puestas</a:t>
            </a:r>
            <a:r>
              <a:rPr lang="en-US" dirty="0" smtClean="0"/>
              <a:t> en </a:t>
            </a:r>
            <a:r>
              <a:rPr lang="en-US" dirty="0" err="1" smtClean="0"/>
              <a:t>conocimiento</a:t>
            </a:r>
            <a:r>
              <a:rPr lang="en-US" dirty="0" smtClean="0"/>
              <a:t> de la IPEA en la </a:t>
            </a:r>
            <a:r>
              <a:rPr lang="en-US" dirty="0" err="1" smtClean="0"/>
              <a:t>fecha</a:t>
            </a:r>
            <a:r>
              <a:rPr lang="en-US" dirty="0" smtClean="0"/>
              <a:t> de </a:t>
            </a:r>
            <a:r>
              <a:rPr lang="en-US" dirty="0" err="1" smtClean="0"/>
              <a:t>establecimiento</a:t>
            </a:r>
            <a:r>
              <a:rPr lang="en-US" dirty="0" smtClean="0"/>
              <a:t> del ISR o </a:t>
            </a:r>
            <a:r>
              <a:rPr lang="en-US" dirty="0" err="1" smtClean="0"/>
              <a:t>posteriormente</a:t>
            </a:r>
            <a:r>
              <a:rPr lang="en-US" dirty="0" smtClean="0"/>
              <a:t>, </a:t>
            </a:r>
            <a:r>
              <a:rPr lang="en-US" dirty="0" err="1" smtClean="0"/>
              <a:t>pero</a:t>
            </a:r>
            <a:r>
              <a:rPr lang="en-US" dirty="0" smtClean="0"/>
              <a:t> con </a:t>
            </a:r>
            <a:r>
              <a:rPr lang="en-US" dirty="0" err="1" smtClean="0"/>
              <a:t>una</a:t>
            </a:r>
            <a:r>
              <a:rPr lang="en-US" dirty="0" smtClean="0"/>
              <a:t> </a:t>
            </a:r>
            <a:r>
              <a:rPr lang="en-US" dirty="0" err="1" smtClean="0"/>
              <a:t>fecha</a:t>
            </a:r>
            <a:r>
              <a:rPr lang="en-US" dirty="0" smtClean="0"/>
              <a:t> de </a:t>
            </a:r>
            <a:r>
              <a:rPr lang="en-US" dirty="0" err="1" smtClean="0"/>
              <a:t>prioridad</a:t>
            </a:r>
            <a:r>
              <a:rPr lang="en-US" dirty="0" smtClean="0"/>
              <a:t> anterior)</a:t>
            </a:r>
          </a:p>
        </p:txBody>
      </p:sp>
    </p:spTree>
    <p:extLst>
      <p:ext uri="{BB962C8B-B14F-4D97-AF65-F5344CB8AC3E}">
        <p14:creationId xmlns:p14="http://schemas.microsoft.com/office/powerpoint/2010/main" val="2687859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7544" y="208518"/>
            <a:ext cx="8229600" cy="1210146"/>
          </a:xfrm>
        </p:spPr>
        <p:txBody>
          <a:bodyPr/>
          <a:lstStyle/>
          <a:p>
            <a:pPr eaLnBrk="1" hangingPunct="1"/>
            <a:r>
              <a:rPr lang="en-US" dirty="0" smtClean="0"/>
              <a:t>B</a:t>
            </a:r>
            <a:r>
              <a:rPr lang="es-ES" dirty="0" err="1" smtClean="0"/>
              <a:t>úsquedas</a:t>
            </a:r>
            <a:r>
              <a:rPr lang="es-ES" dirty="0" smtClean="0"/>
              <a:t> complementarias obligatorias durante el Capítulo II (2</a:t>
            </a:r>
            <a:r>
              <a:rPr lang="en-US" dirty="0" smtClean="0"/>
              <a:t>)</a:t>
            </a:r>
          </a:p>
        </p:txBody>
      </p:sp>
      <p:sp>
        <p:nvSpPr>
          <p:cNvPr id="33796" name="Rectangle 3"/>
          <p:cNvSpPr>
            <a:spLocks noGrp="1" noChangeArrowheads="1"/>
          </p:cNvSpPr>
          <p:nvPr>
            <p:ph type="body" idx="1"/>
          </p:nvPr>
        </p:nvSpPr>
        <p:spPr>
          <a:xfrm>
            <a:off x="467544" y="1571556"/>
            <a:ext cx="8229600" cy="4842023"/>
          </a:xfrm>
        </p:spPr>
        <p:txBody>
          <a:bodyPr/>
          <a:lstStyle/>
          <a:p>
            <a:pPr lvl="1">
              <a:spcBef>
                <a:spcPts val="600"/>
              </a:spcBef>
              <a:spcAft>
                <a:spcPts val="600"/>
              </a:spcAft>
            </a:pPr>
            <a:r>
              <a:rPr lang="en-US" dirty="0" err="1" smtClean="0"/>
              <a:t>Excepciones</a:t>
            </a:r>
            <a:r>
              <a:rPr lang="en-US" dirty="0" smtClean="0"/>
              <a:t>:</a:t>
            </a:r>
          </a:p>
          <a:p>
            <a:pPr lvl="2">
              <a:spcBef>
                <a:spcPts val="600"/>
              </a:spcBef>
              <a:spcAft>
                <a:spcPts val="600"/>
              </a:spcAft>
            </a:pPr>
            <a:r>
              <a:rPr lang="en-US" dirty="0" err="1" smtClean="0"/>
              <a:t>Solamente</a:t>
            </a:r>
            <a:r>
              <a:rPr lang="en-US" dirty="0" smtClean="0"/>
              <a:t> </a:t>
            </a:r>
            <a:r>
              <a:rPr lang="en-US" dirty="0" err="1" smtClean="0"/>
              <a:t>aplicable</a:t>
            </a:r>
            <a:r>
              <a:rPr lang="en-US" dirty="0" smtClean="0"/>
              <a:t> a </a:t>
            </a:r>
            <a:r>
              <a:rPr lang="en-US" dirty="0" err="1" smtClean="0"/>
              <a:t>las</a:t>
            </a:r>
            <a:r>
              <a:rPr lang="en-US" dirty="0" smtClean="0"/>
              <a:t> </a:t>
            </a:r>
            <a:r>
              <a:rPr lang="en-US" dirty="0" err="1" smtClean="0"/>
              <a:t>reivindicaciones</a:t>
            </a:r>
            <a:r>
              <a:rPr lang="en-US" dirty="0" smtClean="0"/>
              <a:t> </a:t>
            </a:r>
            <a:r>
              <a:rPr lang="en-US" dirty="0" err="1" smtClean="0"/>
              <a:t>que</a:t>
            </a:r>
            <a:r>
              <a:rPr lang="en-US" dirty="0" smtClean="0"/>
              <a:t> </a:t>
            </a:r>
            <a:r>
              <a:rPr lang="en-US" dirty="0" err="1" smtClean="0"/>
              <a:t>sean</a:t>
            </a:r>
            <a:r>
              <a:rPr lang="en-US" dirty="0" smtClean="0"/>
              <a:t> </a:t>
            </a:r>
            <a:r>
              <a:rPr lang="en-US" dirty="0" err="1" smtClean="0"/>
              <a:t>objeto</a:t>
            </a:r>
            <a:r>
              <a:rPr lang="en-US" dirty="0" smtClean="0"/>
              <a:t> de </a:t>
            </a:r>
            <a:r>
              <a:rPr lang="en-US" dirty="0" err="1" smtClean="0"/>
              <a:t>examen</a:t>
            </a:r>
            <a:r>
              <a:rPr lang="en-US" dirty="0" smtClean="0"/>
              <a:t> </a:t>
            </a:r>
            <a:r>
              <a:rPr lang="en-US" dirty="0" err="1" smtClean="0"/>
              <a:t>preliminar</a:t>
            </a:r>
            <a:r>
              <a:rPr lang="en-US" dirty="0" smtClean="0"/>
              <a:t> </a:t>
            </a:r>
            <a:r>
              <a:rPr lang="en-US" dirty="0" err="1" smtClean="0"/>
              <a:t>internacional</a:t>
            </a:r>
            <a:endParaRPr lang="en-US" dirty="0" smtClean="0"/>
          </a:p>
          <a:p>
            <a:pPr lvl="2">
              <a:spcBef>
                <a:spcPts val="600"/>
              </a:spcBef>
              <a:spcAft>
                <a:spcPts val="600"/>
              </a:spcAft>
            </a:pPr>
            <a:r>
              <a:rPr lang="es-ES" dirty="0" smtClean="0">
                <a:solidFill>
                  <a:srgbClr val="000000"/>
                </a:solidFill>
              </a:rPr>
              <a:t>En </a:t>
            </a:r>
            <a:r>
              <a:rPr lang="es-ES" dirty="0">
                <a:solidFill>
                  <a:srgbClr val="000000"/>
                </a:solidFill>
              </a:rPr>
              <a:t>caso de que una búsqueda complementaria no aportara nada nuevo, por ejemplo si la IPEA considerase que los documentos citados en el ISR bastan para demostrar la falta de novedad en la totalidad de la </a:t>
            </a:r>
            <a:r>
              <a:rPr lang="es-ES" dirty="0" smtClean="0">
                <a:solidFill>
                  <a:srgbClr val="000000"/>
                </a:solidFill>
              </a:rPr>
              <a:t>materia</a:t>
            </a:r>
          </a:p>
          <a:p>
            <a:pPr lvl="0">
              <a:spcBef>
                <a:spcPts val="600"/>
              </a:spcBef>
              <a:spcAft>
                <a:spcPts val="600"/>
              </a:spcAft>
            </a:pPr>
            <a:r>
              <a:rPr lang="en-US" dirty="0">
                <a:solidFill>
                  <a:srgbClr val="000000"/>
                </a:solidFill>
              </a:rPr>
              <a:t>Entrada en vigor a </a:t>
            </a:r>
            <a:r>
              <a:rPr lang="en-US" dirty="0" err="1">
                <a:solidFill>
                  <a:srgbClr val="000000"/>
                </a:solidFill>
              </a:rPr>
              <a:t>partir</a:t>
            </a:r>
            <a:r>
              <a:rPr lang="en-US" dirty="0">
                <a:solidFill>
                  <a:srgbClr val="000000"/>
                </a:solidFill>
              </a:rPr>
              <a:t> del 1 de </a:t>
            </a:r>
            <a:r>
              <a:rPr lang="en-US" dirty="0" err="1">
                <a:solidFill>
                  <a:srgbClr val="000000"/>
                </a:solidFill>
              </a:rPr>
              <a:t>julio</a:t>
            </a:r>
            <a:r>
              <a:rPr lang="en-US" dirty="0">
                <a:solidFill>
                  <a:srgbClr val="000000"/>
                </a:solidFill>
              </a:rPr>
              <a:t> de 2014 para </a:t>
            </a:r>
            <a:r>
              <a:rPr lang="en-US" dirty="0" err="1">
                <a:solidFill>
                  <a:srgbClr val="000000"/>
                </a:solidFill>
              </a:rPr>
              <a:t>las</a:t>
            </a:r>
            <a:r>
              <a:rPr lang="en-US" dirty="0">
                <a:solidFill>
                  <a:srgbClr val="000000"/>
                </a:solidFill>
              </a:rPr>
              <a:t> solicitudes en </a:t>
            </a:r>
            <a:r>
              <a:rPr lang="en-US" dirty="0" err="1">
                <a:solidFill>
                  <a:srgbClr val="000000"/>
                </a:solidFill>
              </a:rPr>
              <a:t>que</a:t>
            </a:r>
            <a:r>
              <a:rPr lang="en-US" dirty="0">
                <a:solidFill>
                  <a:srgbClr val="000000"/>
                </a:solidFill>
              </a:rPr>
              <a:t> se ha </a:t>
            </a:r>
            <a:r>
              <a:rPr lang="en-US" dirty="0" err="1">
                <a:solidFill>
                  <a:srgbClr val="000000"/>
                </a:solidFill>
              </a:rPr>
              <a:t>presentado</a:t>
            </a:r>
            <a:r>
              <a:rPr lang="en-US" dirty="0">
                <a:solidFill>
                  <a:srgbClr val="000000"/>
                </a:solidFill>
              </a:rPr>
              <a:t> </a:t>
            </a:r>
            <a:r>
              <a:rPr lang="en-US" dirty="0" err="1">
                <a:solidFill>
                  <a:srgbClr val="000000"/>
                </a:solidFill>
              </a:rPr>
              <a:t>una</a:t>
            </a:r>
            <a:r>
              <a:rPr lang="en-US" dirty="0">
                <a:solidFill>
                  <a:srgbClr val="000000"/>
                </a:solidFill>
              </a:rPr>
              <a:t> </a:t>
            </a:r>
            <a:r>
              <a:rPr lang="en-US" dirty="0" err="1">
                <a:solidFill>
                  <a:srgbClr val="000000"/>
                </a:solidFill>
              </a:rPr>
              <a:t>solicitud</a:t>
            </a:r>
            <a:r>
              <a:rPr lang="en-US" dirty="0">
                <a:solidFill>
                  <a:srgbClr val="000000"/>
                </a:solidFill>
              </a:rPr>
              <a:t> de </a:t>
            </a:r>
            <a:r>
              <a:rPr lang="en-US" dirty="0" err="1">
                <a:solidFill>
                  <a:srgbClr val="000000"/>
                </a:solidFill>
              </a:rPr>
              <a:t>examen</a:t>
            </a:r>
            <a:r>
              <a:rPr lang="en-US" dirty="0">
                <a:solidFill>
                  <a:srgbClr val="000000"/>
                </a:solidFill>
              </a:rPr>
              <a:t> </a:t>
            </a:r>
            <a:r>
              <a:rPr lang="en-US" dirty="0" err="1">
                <a:solidFill>
                  <a:srgbClr val="000000"/>
                </a:solidFill>
              </a:rPr>
              <a:t>preliminar</a:t>
            </a:r>
            <a:r>
              <a:rPr lang="en-US" dirty="0">
                <a:solidFill>
                  <a:srgbClr val="000000"/>
                </a:solidFill>
              </a:rPr>
              <a:t> </a:t>
            </a:r>
            <a:r>
              <a:rPr lang="en-US" dirty="0" err="1">
                <a:solidFill>
                  <a:srgbClr val="000000"/>
                </a:solidFill>
              </a:rPr>
              <a:t>internacional</a:t>
            </a:r>
            <a:r>
              <a:rPr lang="en-US" dirty="0">
                <a:solidFill>
                  <a:srgbClr val="000000"/>
                </a:solidFill>
              </a:rPr>
              <a:t> en </a:t>
            </a:r>
            <a:r>
              <a:rPr lang="en-US" dirty="0" err="1">
                <a:solidFill>
                  <a:srgbClr val="000000"/>
                </a:solidFill>
              </a:rPr>
              <a:t>esa</a:t>
            </a:r>
            <a:r>
              <a:rPr lang="en-US" dirty="0">
                <a:solidFill>
                  <a:srgbClr val="000000"/>
                </a:solidFill>
              </a:rPr>
              <a:t> </a:t>
            </a:r>
            <a:r>
              <a:rPr lang="en-US" dirty="0" err="1">
                <a:solidFill>
                  <a:srgbClr val="000000"/>
                </a:solidFill>
              </a:rPr>
              <a:t>fecha</a:t>
            </a:r>
            <a:r>
              <a:rPr lang="en-US" dirty="0">
                <a:solidFill>
                  <a:srgbClr val="000000"/>
                </a:solidFill>
              </a:rPr>
              <a:t> o </a:t>
            </a:r>
            <a:r>
              <a:rPr lang="en-US" dirty="0" err="1">
                <a:solidFill>
                  <a:srgbClr val="000000"/>
                </a:solidFill>
              </a:rPr>
              <a:t>posteriormente</a:t>
            </a:r>
            <a:endParaRPr lang="en-US" dirty="0">
              <a:solidFill>
                <a:srgbClr val="000000"/>
              </a:solidFill>
            </a:endParaRPr>
          </a:p>
          <a:p>
            <a:pPr>
              <a:spcBef>
                <a:spcPts val="600"/>
              </a:spcBef>
              <a:spcAft>
                <a:spcPts val="600"/>
              </a:spcAft>
            </a:pPr>
            <a:endParaRPr lang="en-US" dirty="0">
              <a:solidFill>
                <a:srgbClr val="000000"/>
              </a:solidFill>
            </a:endParaRPr>
          </a:p>
          <a:p>
            <a:pPr lvl="2">
              <a:spcBef>
                <a:spcPts val="600"/>
              </a:spcBef>
              <a:spcAft>
                <a:spcPts val="600"/>
              </a:spcAft>
            </a:pPr>
            <a:endParaRPr lang="en-US" dirty="0" smtClean="0"/>
          </a:p>
        </p:txBody>
      </p:sp>
    </p:spTree>
    <p:extLst>
      <p:ext uri="{BB962C8B-B14F-4D97-AF65-F5344CB8AC3E}">
        <p14:creationId xmlns:p14="http://schemas.microsoft.com/office/powerpoint/2010/main" val="3787616682"/>
      </p:ext>
    </p:extLst>
  </p:cSld>
  <p:clrMapOvr>
    <a:masterClrMapping/>
  </p:clrMapOvr>
  <p:timing>
    <p:tnLst>
      <p:par>
        <p:cTn id="1" dur="indefinite" restart="never" nodeType="tmRoot"/>
      </p:par>
    </p:tnLst>
  </p:timing>
</p:sld>
</file>

<file path=ppt/theme/theme1.xml><?xml version="1.0" encoding="utf-8"?>
<a:theme xmlns:a="http://schemas.openxmlformats.org/drawingml/2006/main" name="ES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ES_2010_pct background png</Template>
  <TotalTime>24</TotalTime>
  <Words>223</Words>
  <Application>Microsoft Office PowerPoint</Application>
  <PresentationFormat>On-screen Show (4:3)</PresentationFormat>
  <Paragraphs>15</Paragraphs>
  <Slides>4</Slides>
  <Notes>1</Notes>
  <HiddenSlides>0</HiddenSlides>
  <MMClips>0</MMClips>
  <ScaleCrop>false</ScaleCrop>
  <HeadingPairs>
    <vt:vector size="4" baseType="variant">
      <vt:variant>
        <vt:lpstr>Theme</vt:lpstr>
      </vt:variant>
      <vt:variant>
        <vt:i4>3</vt:i4>
      </vt:variant>
      <vt:variant>
        <vt:lpstr>Slide Titles</vt:lpstr>
      </vt:variant>
      <vt:variant>
        <vt:i4>4</vt:i4>
      </vt:variant>
    </vt:vector>
  </HeadingPairs>
  <TitlesOfParts>
    <vt:vector size="7" baseType="lpstr">
      <vt:lpstr>ES_2010_pct background png</vt:lpstr>
      <vt:lpstr>EN_2010_pct background png</vt:lpstr>
      <vt:lpstr>1_EN_2010_pct background png</vt:lpstr>
      <vt:lpstr>PowerPoint Presentation</vt:lpstr>
      <vt:lpstr>Disponibilidad de la Opinión escrita</vt:lpstr>
      <vt:lpstr>Búsquedas complementarias obligatorias durante el Capítulo II (1)</vt:lpstr>
      <vt:lpstr>Búsquedas complementarias obligatorias durante el Capítulo II (2)</vt:lpstr>
    </vt:vector>
  </TitlesOfParts>
  <Company>World Intellectual Property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lastModifiedBy>JULLIARD Corinne</cp:lastModifiedBy>
  <cp:revision>13</cp:revision>
  <dcterms:created xsi:type="dcterms:W3CDTF">2013-11-18T13:37:26Z</dcterms:created>
  <dcterms:modified xsi:type="dcterms:W3CDTF">2014-05-23T07:53:05Z</dcterms:modified>
</cp:coreProperties>
</file>