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72" r:id="rId2"/>
    <p:sldId id="257" r:id="rId3"/>
    <p:sldId id="265" r:id="rId4"/>
    <p:sldId id="266" r:id="rId5"/>
    <p:sldId id="267" r:id="rId6"/>
    <p:sldId id="268" r:id="rId7"/>
    <p:sldId id="263" r:id="rId8"/>
    <p:sldId id="270" r:id="rId9"/>
    <p:sldId id="269" r:id="rId10"/>
    <p:sldId id="271" r:id="rId11"/>
    <p:sldId id="259" r:id="rId12"/>
  </p:sldIdLst>
  <p:sldSz cx="9144000" cy="6858000" type="screen4x3"/>
  <p:notesSz cx="6858000" cy="9144000"/>
  <p:defaultTextStyle>
    <a:defPPr>
      <a:defRPr lang="en-GB"/>
    </a:defPPr>
    <a:lvl1pPr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1pPr>
    <a:lvl2pPr marL="4572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2pPr>
    <a:lvl3pPr marL="9144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3pPr>
    <a:lvl4pPr marL="13716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4pPr>
    <a:lvl5pPr marL="1828800" algn="ctr" rtl="0" fontAlgn="base">
      <a:spcBef>
        <a:spcPct val="50000"/>
      </a:spcBef>
      <a:spcAft>
        <a:spcPct val="0"/>
      </a:spcAft>
      <a:defRPr sz="16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6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899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34" d="100"/>
          <a:sy n="134" d="100"/>
        </p:scale>
        <p:origin x="996" y="88"/>
      </p:cViewPr>
      <p:guideLst>
        <p:guide orient="horz" pos="2160"/>
        <p:guide pos="385"/>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FB039B-9961-4C1F-9845-AFEAC62FE9F5}" type="datetimeFigureOut">
              <a:rPr lang="en-GB" smtClean="0"/>
              <a:t>03/06/2020</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F19452-271E-4B4C-A890-59F57D2EEDFA}" type="slidenum">
              <a:rPr lang="en-GB" smtClean="0"/>
              <a:t>‹#›</a:t>
            </a:fld>
            <a:endParaRPr lang="en-GB"/>
          </a:p>
        </p:txBody>
      </p:sp>
    </p:spTree>
    <p:extLst>
      <p:ext uri="{BB962C8B-B14F-4D97-AF65-F5344CB8AC3E}">
        <p14:creationId xmlns:p14="http://schemas.microsoft.com/office/powerpoint/2010/main" val="472567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spect="1" noChangeArrowheads="1" noTextEdit="1"/>
          </p:cNvSpPr>
          <p:nvPr>
            <p:ph type="sldImg"/>
          </p:nvPr>
        </p:nvSpPr>
        <p:spPr>
          <a:xfrm>
            <a:off x="987425" y="766763"/>
            <a:ext cx="5124450" cy="3843337"/>
          </a:xfrm>
          <a:ln/>
        </p:spPr>
      </p:sp>
      <p:sp>
        <p:nvSpPr>
          <p:cNvPr id="2150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1932078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1470025"/>
          </a:xfrm>
        </p:spPr>
        <p:txBody>
          <a:bodyPr/>
          <a:lstStyle>
            <a:lvl1pPr>
              <a:defRPr sz="2800"/>
            </a:lvl1pPr>
          </a:lstStyle>
          <a:p>
            <a:pPr lvl="0"/>
            <a:r>
              <a:rPr lang="en-US" noProof="0"/>
              <a:t>Click to edit Master title style</a:t>
            </a:r>
          </a:p>
        </p:txBody>
      </p:sp>
      <p:sp>
        <p:nvSpPr>
          <p:cNvPr id="3075" name="Rectangle 3"/>
          <p:cNvSpPr>
            <a:spLocks noGrp="1" noChangeArrowheads="1"/>
          </p:cNvSpPr>
          <p:nvPr>
            <p:ph type="subTitle" idx="1"/>
          </p:nvPr>
        </p:nvSpPr>
        <p:spPr>
          <a:xfrm>
            <a:off x="692150" y="3886200"/>
            <a:ext cx="6400800" cy="1752600"/>
          </a:xfrm>
        </p:spPr>
        <p:txBody>
          <a:bodyPr/>
          <a:lstStyle>
            <a:lvl1pPr marL="0" indent="0">
              <a:buFontTx/>
              <a:buNone/>
              <a:defRPr/>
            </a:lvl1pPr>
          </a:lstStyle>
          <a:p>
            <a:pPr lvl="0"/>
            <a:r>
              <a:rPr lang="en-US" noProof="0"/>
              <a:t>Click to edit Master subtitle style</a:t>
            </a:r>
          </a:p>
        </p:txBody>
      </p:sp>
    </p:spTree>
    <p:extLst>
      <p:ext uri="{BB962C8B-B14F-4D97-AF65-F5344CB8AC3E}">
        <p14:creationId xmlns:p14="http://schemas.microsoft.com/office/powerpoint/2010/main" val="1032778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F138E090-31D7-470E-B87E-53541147A3D1}" type="slidenum">
              <a:rPr lang="en-GB" altLang="en-US"/>
              <a:pPr/>
              <a:t>‹#›</a:t>
            </a:fld>
            <a:endParaRPr lang="en-GB" altLang="en-US"/>
          </a:p>
        </p:txBody>
      </p:sp>
    </p:spTree>
    <p:extLst>
      <p:ext uri="{BB962C8B-B14F-4D97-AF65-F5344CB8AC3E}">
        <p14:creationId xmlns:p14="http://schemas.microsoft.com/office/powerpoint/2010/main" val="2270911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CH"/>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Rectangle 6"/>
          <p:cNvSpPr>
            <a:spLocks noGrp="1" noChangeArrowheads="1"/>
          </p:cNvSpPr>
          <p:nvPr>
            <p:ph type="sldNum" sz="quarter" idx="10"/>
          </p:nvPr>
        </p:nvSpPr>
        <p:spPr>
          <a:ln/>
        </p:spPr>
        <p:txBody>
          <a:bodyPr/>
          <a:lstStyle>
            <a:lvl1pPr>
              <a:defRPr/>
            </a:lvl1pPr>
          </a:lstStyle>
          <a:p>
            <a:fld id="{3A6A3758-8937-47E3-B92C-F12CABAA472E}" type="slidenum">
              <a:rPr lang="en-GB" altLang="en-US"/>
              <a:pPr/>
              <a:t>‹#›</a:t>
            </a:fld>
            <a:endParaRPr lang="en-GB" altLang="en-US"/>
          </a:p>
        </p:txBody>
      </p:sp>
    </p:spTree>
    <p:extLst>
      <p:ext uri="{BB962C8B-B14F-4D97-AF65-F5344CB8AC3E}">
        <p14:creationId xmlns:p14="http://schemas.microsoft.com/office/powerpoint/2010/main" val="289712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idx="1"/>
          </p:nvPr>
        </p:nvSpPr>
        <p:spPr/>
        <p:txBody>
          <a:bodyPr/>
          <a:lstStyle>
            <a:lvl2pPr marL="742950" indent="-285750">
              <a:buClr>
                <a:srgbClr val="B00000"/>
              </a:buClr>
              <a:buFont typeface="Wingdings" panose="05000000000000000000" pitchFamily="2" charset="2"/>
              <a:buChar char="q"/>
              <a:defRPr/>
            </a:lvl2pPr>
            <a:lvl3pPr marL="1143000" indent="-228600">
              <a:buClr>
                <a:srgbClr val="9E0000"/>
              </a:buClr>
              <a:buFont typeface="Wingdings" panose="05000000000000000000" pitchFamily="2" charset="2"/>
              <a:buChar char="§"/>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CH" dirty="0"/>
          </a:p>
        </p:txBody>
      </p:sp>
      <p:sp>
        <p:nvSpPr>
          <p:cNvPr id="4" name="Rectangle 6"/>
          <p:cNvSpPr>
            <a:spLocks noGrp="1" noChangeArrowheads="1"/>
          </p:cNvSpPr>
          <p:nvPr>
            <p:ph type="sldNum" sz="quarter" idx="10"/>
          </p:nvPr>
        </p:nvSpPr>
        <p:spPr>
          <a:ln/>
        </p:spPr>
        <p:txBody>
          <a:bodyPr/>
          <a:lstStyle>
            <a:lvl1pPr>
              <a:defRPr/>
            </a:lvl1pPr>
          </a:lstStyle>
          <a:p>
            <a:fld id="{82C17904-D699-4737-A895-6758EEA9A893}" type="slidenum">
              <a:rPr lang="en-GB" altLang="en-US"/>
              <a:pPr/>
              <a:t>‹#›</a:t>
            </a:fld>
            <a:endParaRPr lang="en-GB" altLang="en-US"/>
          </a:p>
        </p:txBody>
      </p:sp>
      <p:sp>
        <p:nvSpPr>
          <p:cNvPr id="5" name="TextBox 4"/>
          <p:cNvSpPr txBox="1"/>
          <p:nvPr userDrawn="1"/>
        </p:nvSpPr>
        <p:spPr>
          <a:xfrm>
            <a:off x="0" y="6307041"/>
            <a:ext cx="1223412" cy="507831"/>
          </a:xfrm>
          <a:prstGeom prst="rect">
            <a:avLst/>
          </a:prstGeom>
          <a:noFill/>
        </p:spPr>
        <p:txBody>
          <a:bodyPr wrap="none" rtlCol="0">
            <a:spAutoFit/>
          </a:bodyPr>
          <a:lstStyle/>
          <a:p>
            <a:pPr algn="l">
              <a:spcBef>
                <a:spcPts val="0"/>
              </a:spcBef>
              <a:defRPr/>
            </a:pPr>
            <a:r>
              <a:rPr lang="en-US" sz="900" dirty="0"/>
              <a:t>Impact of COVID-19</a:t>
            </a:r>
          </a:p>
          <a:p>
            <a:pPr algn="l">
              <a:spcBef>
                <a:spcPts val="0"/>
              </a:spcBef>
              <a:defRPr/>
            </a:pPr>
            <a:r>
              <a:rPr lang="en-US" sz="900" dirty="0"/>
              <a:t>on</a:t>
            </a:r>
            <a:r>
              <a:rPr lang="en-US" sz="900" baseline="0" dirty="0"/>
              <a:t> the PCT</a:t>
            </a:r>
            <a:r>
              <a:rPr lang="en-US" sz="900" dirty="0"/>
              <a:t>-</a:t>
            </a:r>
            <a:fld id="{DA79EEDA-9492-4994-BB18-1005CD6866B1}" type="slidenum">
              <a:rPr lang="en-US" sz="900" smtClean="0"/>
              <a:pPr algn="l">
                <a:spcBef>
                  <a:spcPts val="0"/>
                </a:spcBef>
                <a:defRPr/>
              </a:pPr>
              <a:t>‹#›</a:t>
            </a:fld>
            <a:endParaRPr lang="en-US" sz="900" dirty="0"/>
          </a:p>
          <a:p>
            <a:pPr algn="l">
              <a:spcBef>
                <a:spcPts val="0"/>
              </a:spcBef>
              <a:defRPr/>
            </a:pPr>
            <a:r>
              <a:rPr lang="en-US" sz="900" dirty="0"/>
              <a:t>26.05.2020</a:t>
            </a:r>
          </a:p>
        </p:txBody>
      </p:sp>
    </p:spTree>
    <p:extLst>
      <p:ext uri="{BB962C8B-B14F-4D97-AF65-F5344CB8AC3E}">
        <p14:creationId xmlns:p14="http://schemas.microsoft.com/office/powerpoint/2010/main" val="1869075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6"/>
          <p:cNvSpPr>
            <a:spLocks noGrp="1" noChangeArrowheads="1"/>
          </p:cNvSpPr>
          <p:nvPr>
            <p:ph type="sldNum" sz="quarter" idx="10"/>
          </p:nvPr>
        </p:nvSpPr>
        <p:spPr>
          <a:ln/>
        </p:spPr>
        <p:txBody>
          <a:bodyPr/>
          <a:lstStyle>
            <a:lvl1pPr>
              <a:defRPr/>
            </a:lvl1pPr>
          </a:lstStyle>
          <a:p>
            <a:fld id="{BA87FB48-C12E-4DC9-88C9-E685045291FA}" type="slidenum">
              <a:rPr lang="en-GB" altLang="en-US"/>
              <a:pPr/>
              <a:t>‹#›</a:t>
            </a:fld>
            <a:endParaRPr lang="en-GB" altLang="en-US"/>
          </a:p>
        </p:txBody>
      </p:sp>
    </p:spTree>
    <p:extLst>
      <p:ext uri="{BB962C8B-B14F-4D97-AF65-F5344CB8AC3E}">
        <p14:creationId xmlns:p14="http://schemas.microsoft.com/office/powerpoint/2010/main" val="3185845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Content Placeholder 2"/>
          <p:cNvSpPr>
            <a:spLocks noGrp="1"/>
          </p:cNvSpPr>
          <p:nvPr>
            <p:ph sz="half" idx="1"/>
          </p:nvPr>
        </p:nvSpPr>
        <p:spPr>
          <a:xfrm>
            <a:off x="457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Content Placeholder 3"/>
          <p:cNvSpPr>
            <a:spLocks noGrp="1"/>
          </p:cNvSpPr>
          <p:nvPr>
            <p:ph sz="half" idx="2"/>
          </p:nvPr>
        </p:nvSpPr>
        <p:spPr>
          <a:xfrm>
            <a:off x="4648200" y="1773238"/>
            <a:ext cx="4038600" cy="4352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Rectangle 6"/>
          <p:cNvSpPr>
            <a:spLocks noGrp="1" noChangeArrowheads="1"/>
          </p:cNvSpPr>
          <p:nvPr>
            <p:ph type="sldNum" sz="quarter" idx="10"/>
          </p:nvPr>
        </p:nvSpPr>
        <p:spPr>
          <a:ln/>
        </p:spPr>
        <p:txBody>
          <a:bodyPr/>
          <a:lstStyle>
            <a:lvl1pPr>
              <a:defRPr/>
            </a:lvl1pPr>
          </a:lstStyle>
          <a:p>
            <a:fld id="{838D68B7-D473-48A9-A840-E1EDBA61BAE1}" type="slidenum">
              <a:rPr lang="en-GB" altLang="en-US"/>
              <a:pPr/>
              <a:t>‹#›</a:t>
            </a:fld>
            <a:endParaRPr lang="en-GB" altLang="en-US"/>
          </a:p>
        </p:txBody>
      </p:sp>
    </p:spTree>
    <p:extLst>
      <p:ext uri="{BB962C8B-B14F-4D97-AF65-F5344CB8AC3E}">
        <p14:creationId xmlns:p14="http://schemas.microsoft.com/office/powerpoint/2010/main" val="4073785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7" name="Rectangle 6"/>
          <p:cNvSpPr>
            <a:spLocks noGrp="1" noChangeArrowheads="1"/>
          </p:cNvSpPr>
          <p:nvPr>
            <p:ph type="sldNum" sz="quarter" idx="10"/>
          </p:nvPr>
        </p:nvSpPr>
        <p:spPr>
          <a:ln/>
        </p:spPr>
        <p:txBody>
          <a:bodyPr/>
          <a:lstStyle>
            <a:lvl1pPr>
              <a:defRPr/>
            </a:lvl1pPr>
          </a:lstStyle>
          <a:p>
            <a:fld id="{FCDAFF99-10EF-422E-A82A-487C037452ED}" type="slidenum">
              <a:rPr lang="en-GB" altLang="en-US"/>
              <a:pPr/>
              <a:t>‹#›</a:t>
            </a:fld>
            <a:endParaRPr lang="en-GB" altLang="en-US"/>
          </a:p>
        </p:txBody>
      </p:sp>
    </p:spTree>
    <p:extLst>
      <p:ext uri="{BB962C8B-B14F-4D97-AF65-F5344CB8AC3E}">
        <p14:creationId xmlns:p14="http://schemas.microsoft.com/office/powerpoint/2010/main" val="1673842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H"/>
          </a:p>
        </p:txBody>
      </p:sp>
      <p:sp>
        <p:nvSpPr>
          <p:cNvPr id="3" name="Rectangle 6"/>
          <p:cNvSpPr>
            <a:spLocks noGrp="1" noChangeArrowheads="1"/>
          </p:cNvSpPr>
          <p:nvPr>
            <p:ph type="sldNum" sz="quarter" idx="10"/>
          </p:nvPr>
        </p:nvSpPr>
        <p:spPr>
          <a:ln/>
        </p:spPr>
        <p:txBody>
          <a:bodyPr/>
          <a:lstStyle>
            <a:lvl1pPr>
              <a:defRPr/>
            </a:lvl1pPr>
          </a:lstStyle>
          <a:p>
            <a:fld id="{A5D125B9-BE68-4FA1-9A5D-562A3754B107}" type="slidenum">
              <a:rPr lang="en-GB" altLang="en-US"/>
              <a:pPr/>
              <a:t>‹#›</a:t>
            </a:fld>
            <a:endParaRPr lang="en-GB" altLang="en-US"/>
          </a:p>
        </p:txBody>
      </p:sp>
    </p:spTree>
    <p:extLst>
      <p:ext uri="{BB962C8B-B14F-4D97-AF65-F5344CB8AC3E}">
        <p14:creationId xmlns:p14="http://schemas.microsoft.com/office/powerpoint/2010/main" val="2164359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8B5BDD62-DBBA-4430-A2E8-E9C6CA89DB68}" type="slidenum">
              <a:rPr lang="en-GB" altLang="en-US"/>
              <a:pPr/>
              <a:t>‹#›</a:t>
            </a:fld>
            <a:endParaRPr lang="en-GB" altLang="en-US"/>
          </a:p>
        </p:txBody>
      </p:sp>
    </p:spTree>
    <p:extLst>
      <p:ext uri="{BB962C8B-B14F-4D97-AF65-F5344CB8AC3E}">
        <p14:creationId xmlns:p14="http://schemas.microsoft.com/office/powerpoint/2010/main" val="35886218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fld id="{FF485091-EC37-474B-82CE-B34A6386DFBD}" type="slidenum">
              <a:rPr lang="en-GB" altLang="en-US"/>
              <a:pPr/>
              <a:t>‹#›</a:t>
            </a:fld>
            <a:endParaRPr lang="en-GB" altLang="en-US"/>
          </a:p>
        </p:txBody>
      </p:sp>
    </p:spTree>
    <p:extLst>
      <p:ext uri="{BB962C8B-B14F-4D97-AF65-F5344CB8AC3E}">
        <p14:creationId xmlns:p14="http://schemas.microsoft.com/office/powerpoint/2010/main" val="1248833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fr-CH"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fld id="{7B73E8E7-2FDE-4F5C-9538-89EA0A684E8D}" type="slidenum">
              <a:rPr lang="en-GB" altLang="en-US"/>
              <a:pPr/>
              <a:t>‹#›</a:t>
            </a:fld>
            <a:endParaRPr lang="en-GB" altLang="en-US"/>
          </a:p>
        </p:txBody>
      </p:sp>
    </p:spTree>
    <p:extLst>
      <p:ext uri="{BB962C8B-B14F-4D97-AF65-F5344CB8AC3E}">
        <p14:creationId xmlns:p14="http://schemas.microsoft.com/office/powerpoint/2010/main" val="709891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457200" y="1773238"/>
            <a:ext cx="8229600" cy="4352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 Click to edit Master text styles</a:t>
            </a:r>
          </a:p>
          <a:p>
            <a:pPr lvl="1"/>
            <a:r>
              <a:rPr lang="en-GB" altLang="en-US"/>
              <a:t> Second level</a:t>
            </a:r>
          </a:p>
          <a:p>
            <a:pPr lvl="2"/>
            <a:r>
              <a:rPr lang="en-GB" altLang="en-US"/>
              <a:t> Third level</a:t>
            </a:r>
          </a:p>
          <a:p>
            <a:pPr lvl="3"/>
            <a:r>
              <a:rPr lang="en-GB" altLang="en-US"/>
              <a:t> Fourth level</a:t>
            </a:r>
          </a:p>
          <a:p>
            <a:pPr lvl="4"/>
            <a:r>
              <a:rPr lang="en-GB" altLang="en-US"/>
              <a:t> Fifth level</a:t>
            </a:r>
          </a:p>
        </p:txBody>
      </p:sp>
      <p:sp>
        <p:nvSpPr>
          <p:cNvPr id="1030" name="Rectangle 6"/>
          <p:cNvSpPr>
            <a:spLocks noGrp="1" noChangeArrowheads="1"/>
          </p:cNvSpPr>
          <p:nvPr>
            <p:ph type="sldNum" sz="quarter" idx="4"/>
          </p:nvPr>
        </p:nvSpPr>
        <p:spPr bwMode="auto">
          <a:xfrm>
            <a:off x="7010400" y="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400"/>
            </a:lvl1pPr>
          </a:lstStyle>
          <a:p>
            <a:fld id="{7FD26862-1CCD-4A64-A2A6-BF4086BC9D47}"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3600">
          <a:solidFill>
            <a:srgbClr val="70899B"/>
          </a:solidFill>
          <a:latin typeface="+mj-lt"/>
          <a:ea typeface="+mj-ea"/>
          <a:cs typeface="+mj-cs"/>
        </a:defRPr>
      </a:lvl1pPr>
      <a:lvl2pPr algn="l" rtl="0" eaLnBrk="1" fontAlgn="base" hangingPunct="1">
        <a:spcBef>
          <a:spcPct val="0"/>
        </a:spcBef>
        <a:spcAft>
          <a:spcPct val="0"/>
        </a:spcAft>
        <a:defRPr sz="3600">
          <a:solidFill>
            <a:srgbClr val="70899B"/>
          </a:solidFill>
          <a:latin typeface="Arial" pitchFamily="34" charset="0"/>
          <a:cs typeface="Arial" pitchFamily="34" charset="0"/>
        </a:defRPr>
      </a:lvl2pPr>
      <a:lvl3pPr algn="l" rtl="0" eaLnBrk="1" fontAlgn="base" hangingPunct="1">
        <a:spcBef>
          <a:spcPct val="0"/>
        </a:spcBef>
        <a:spcAft>
          <a:spcPct val="0"/>
        </a:spcAft>
        <a:defRPr sz="3600">
          <a:solidFill>
            <a:srgbClr val="70899B"/>
          </a:solidFill>
          <a:latin typeface="Arial" pitchFamily="34" charset="0"/>
          <a:cs typeface="Arial" pitchFamily="34" charset="0"/>
        </a:defRPr>
      </a:lvl3pPr>
      <a:lvl4pPr algn="l" rtl="0" eaLnBrk="1" fontAlgn="base" hangingPunct="1">
        <a:spcBef>
          <a:spcPct val="0"/>
        </a:spcBef>
        <a:spcAft>
          <a:spcPct val="0"/>
        </a:spcAft>
        <a:defRPr sz="3600">
          <a:solidFill>
            <a:srgbClr val="70899B"/>
          </a:solidFill>
          <a:latin typeface="Arial" pitchFamily="34" charset="0"/>
          <a:cs typeface="Arial" pitchFamily="34" charset="0"/>
        </a:defRPr>
      </a:lvl4pPr>
      <a:lvl5pPr algn="l" rtl="0" eaLnBrk="1" fontAlgn="base" hangingPunct="1">
        <a:spcBef>
          <a:spcPct val="0"/>
        </a:spcBef>
        <a:spcAft>
          <a:spcPct val="0"/>
        </a:spcAft>
        <a:defRPr sz="3600">
          <a:solidFill>
            <a:srgbClr val="70899B"/>
          </a:solidFill>
          <a:latin typeface="Arial" pitchFamily="34" charset="0"/>
          <a:cs typeface="Arial" pitchFamily="34" charset="0"/>
        </a:defRPr>
      </a:lvl5pPr>
      <a:lvl6pPr marL="457200" algn="l" rtl="0" eaLnBrk="1" fontAlgn="base" hangingPunct="1">
        <a:spcBef>
          <a:spcPct val="0"/>
        </a:spcBef>
        <a:spcAft>
          <a:spcPct val="0"/>
        </a:spcAft>
        <a:defRPr sz="3600">
          <a:solidFill>
            <a:srgbClr val="70899B"/>
          </a:solidFill>
          <a:latin typeface="Arial" pitchFamily="34" charset="0"/>
          <a:cs typeface="Arial" pitchFamily="34" charset="0"/>
        </a:defRPr>
      </a:lvl6pPr>
      <a:lvl7pPr marL="914400" algn="l" rtl="0" eaLnBrk="1" fontAlgn="base" hangingPunct="1">
        <a:spcBef>
          <a:spcPct val="0"/>
        </a:spcBef>
        <a:spcAft>
          <a:spcPct val="0"/>
        </a:spcAft>
        <a:defRPr sz="3600">
          <a:solidFill>
            <a:srgbClr val="70899B"/>
          </a:solidFill>
          <a:latin typeface="Arial" pitchFamily="34" charset="0"/>
          <a:cs typeface="Arial" pitchFamily="34" charset="0"/>
        </a:defRPr>
      </a:lvl7pPr>
      <a:lvl8pPr marL="1371600" algn="l" rtl="0" eaLnBrk="1" fontAlgn="base" hangingPunct="1">
        <a:spcBef>
          <a:spcPct val="0"/>
        </a:spcBef>
        <a:spcAft>
          <a:spcPct val="0"/>
        </a:spcAft>
        <a:defRPr sz="3600">
          <a:solidFill>
            <a:srgbClr val="70899B"/>
          </a:solidFill>
          <a:latin typeface="Arial" pitchFamily="34" charset="0"/>
          <a:cs typeface="Arial" pitchFamily="34" charset="0"/>
        </a:defRPr>
      </a:lvl8pPr>
      <a:lvl9pPr marL="1828800" algn="l" rtl="0" eaLnBrk="1" fontAlgn="base" hangingPunct="1">
        <a:spcBef>
          <a:spcPct val="0"/>
        </a:spcBef>
        <a:spcAft>
          <a:spcPct val="0"/>
        </a:spcAft>
        <a:defRPr sz="3600">
          <a:solidFill>
            <a:srgbClr val="70899B"/>
          </a:solidFill>
          <a:latin typeface="Arial" pitchFamily="34" charset="0"/>
          <a:cs typeface="Arial" pitchFamily="34" charset="0"/>
        </a:defRPr>
      </a:lvl9pPr>
    </p:titleStyle>
    <p:bodyStyle>
      <a:lvl1pPr marL="342900" indent="-342900" algn="l" rtl="0" eaLnBrk="1" fontAlgn="base" hangingPunct="1">
        <a:spcBef>
          <a:spcPct val="20000"/>
        </a:spcBef>
        <a:spcAft>
          <a:spcPct val="0"/>
        </a:spcAft>
        <a:buBlip>
          <a:blip r:embed="rId14"/>
        </a:buBlip>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1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1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1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1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1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1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14"/>
        </a:buBlip>
        <a:defRPr sz="24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wipo.int/covid19-policy-tracker/#/covid19-policy-tracker/ipo-operation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wipo.int/pct/dc/closeddates/faces/page/index.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wipo.int/pct/en/news/2020/news_0008.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ipo.int/pct/en/news/2020/news_0008.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wipo.int/pct/en/news/2020/news_0009.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subTitle" idx="1"/>
          </p:nvPr>
        </p:nvSpPr>
        <p:spPr>
          <a:xfrm>
            <a:off x="1042987" y="2834889"/>
            <a:ext cx="7345437" cy="1038995"/>
          </a:xfrm>
          <a:noFill/>
          <a:ln/>
        </p:spPr>
        <p:txBody>
          <a:bodyPr/>
          <a:lstStyle/>
          <a:p>
            <a:pPr>
              <a:lnSpc>
                <a:spcPct val="95000"/>
              </a:lnSpc>
              <a:spcBef>
                <a:spcPct val="0"/>
              </a:spcBef>
            </a:pPr>
            <a:r>
              <a:rPr lang="fr-CH" sz="3400" b="1" dirty="0">
                <a:solidFill>
                  <a:srgbClr val="70899B"/>
                </a:solidFill>
              </a:rPr>
              <a:t>Impact of COVID-19 </a:t>
            </a:r>
            <a:r>
              <a:rPr lang="fr-CH" sz="3400" b="1" dirty="0" err="1">
                <a:solidFill>
                  <a:srgbClr val="70899B"/>
                </a:solidFill>
              </a:rPr>
              <a:t>health</a:t>
            </a:r>
            <a:r>
              <a:rPr lang="fr-CH" sz="3400" b="1" dirty="0">
                <a:solidFill>
                  <a:srgbClr val="70899B"/>
                </a:solidFill>
              </a:rPr>
              <a:t> </a:t>
            </a:r>
            <a:r>
              <a:rPr lang="fr-CH" sz="3400" b="1" dirty="0" err="1">
                <a:solidFill>
                  <a:srgbClr val="70899B"/>
                </a:solidFill>
              </a:rPr>
              <a:t>crisis</a:t>
            </a:r>
            <a:r>
              <a:rPr lang="fr-CH" sz="3400" b="1" dirty="0">
                <a:solidFill>
                  <a:srgbClr val="70899B"/>
                </a:solidFill>
              </a:rPr>
              <a:t> on the PCT</a:t>
            </a:r>
            <a:endParaRPr lang="en-US" sz="3400" dirty="0">
              <a:solidFill>
                <a:srgbClr val="70899B"/>
              </a:solidFill>
            </a:endParaRPr>
          </a:p>
        </p:txBody>
      </p:sp>
      <p:sp>
        <p:nvSpPr>
          <p:cNvPr id="6" name="Text Box 3"/>
          <p:cNvSpPr txBox="1">
            <a:spLocks noChangeArrowheads="1"/>
          </p:cNvSpPr>
          <p:nvPr/>
        </p:nvSpPr>
        <p:spPr bwMode="auto">
          <a:xfrm>
            <a:off x="4846177" y="5080289"/>
            <a:ext cx="4104456" cy="4151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lstStyle/>
          <a:p>
            <a:pPr algn="l" eaLnBrk="0" hangingPunct="0">
              <a:spcBef>
                <a:spcPts val="0"/>
              </a:spcBef>
            </a:pPr>
            <a:r>
              <a:rPr lang="fr-CH" sz="1600" dirty="0">
                <a:solidFill>
                  <a:srgbClr val="990033"/>
                </a:solidFill>
                <a:latin typeface="Arial Black" pitchFamily="34" charset="0"/>
                <a:ea typeface="ヒラギノ角ゴ Pro W3" pitchFamily="1" charset="-128"/>
              </a:rPr>
              <a:t>WIPO HQ Geneva,  April 23, 2020</a:t>
            </a:r>
          </a:p>
        </p:txBody>
      </p:sp>
      <p:sp>
        <p:nvSpPr>
          <p:cNvPr id="7" name="Rectangle 4"/>
          <p:cNvSpPr>
            <a:spLocks noChangeArrowheads="1"/>
          </p:cNvSpPr>
          <p:nvPr/>
        </p:nvSpPr>
        <p:spPr bwMode="auto">
          <a:xfrm>
            <a:off x="1072110" y="5783446"/>
            <a:ext cx="8081962" cy="8480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pPr algn="l">
              <a:spcBef>
                <a:spcPts val="0"/>
              </a:spcBef>
            </a:pPr>
            <a:r>
              <a:rPr lang="fr-CH" sz="1800" dirty="0">
                <a:solidFill>
                  <a:srgbClr val="70899B"/>
                </a:solidFill>
                <a:ea typeface="ヒラギノ角ゴ Pro W3" pitchFamily="1" charset="-128"/>
              </a:rPr>
              <a:t>Mr. Matthias </a:t>
            </a:r>
            <a:r>
              <a:rPr lang="fr-CH" sz="1800" dirty="0" err="1">
                <a:solidFill>
                  <a:srgbClr val="70899B"/>
                </a:solidFill>
                <a:ea typeface="ヒラギノ角ゴ Pro W3" pitchFamily="1" charset="-128"/>
              </a:rPr>
              <a:t>Reischle-Park</a:t>
            </a:r>
            <a:endParaRPr lang="fr-CH" sz="1800" dirty="0">
              <a:solidFill>
                <a:srgbClr val="70899B"/>
              </a:solidFill>
              <a:ea typeface="ヒラギノ角ゴ Pro W3" pitchFamily="1" charset="-128"/>
            </a:endParaRPr>
          </a:p>
          <a:p>
            <a:pPr algn="l">
              <a:spcBef>
                <a:spcPts val="0"/>
              </a:spcBef>
            </a:pPr>
            <a:r>
              <a:rPr lang="fr-CH" sz="1800" dirty="0" err="1">
                <a:solidFill>
                  <a:srgbClr val="70899B"/>
                </a:solidFill>
                <a:ea typeface="ヒラギノ角ゴ Pro W3" pitchFamily="1" charset="-128"/>
              </a:rPr>
              <a:t>Deputy</a:t>
            </a:r>
            <a:r>
              <a:rPr lang="fr-CH" sz="1800" dirty="0">
                <a:solidFill>
                  <a:srgbClr val="70899B"/>
                </a:solidFill>
                <a:ea typeface="ヒラギノ角ゴ Pro W3" pitchFamily="1" charset="-128"/>
              </a:rPr>
              <a:t> </a:t>
            </a:r>
            <a:r>
              <a:rPr lang="fr-CH" sz="1800" dirty="0" err="1">
                <a:solidFill>
                  <a:srgbClr val="70899B"/>
                </a:solidFill>
                <a:ea typeface="ヒラギノ角ゴ Pro W3" pitchFamily="1" charset="-128"/>
              </a:rPr>
              <a:t>Director</a:t>
            </a:r>
            <a:endParaRPr lang="fr-CH" sz="1800" dirty="0">
              <a:solidFill>
                <a:srgbClr val="70899B"/>
              </a:solidFill>
              <a:ea typeface="ヒラギノ角ゴ Pro W3" pitchFamily="1" charset="-128"/>
            </a:endParaRPr>
          </a:p>
          <a:p>
            <a:pPr algn="l">
              <a:spcBef>
                <a:spcPts val="0"/>
              </a:spcBef>
            </a:pPr>
            <a:r>
              <a:rPr lang="fr-CH" sz="1800" dirty="0">
                <a:solidFill>
                  <a:srgbClr val="70899B"/>
                </a:solidFill>
                <a:ea typeface="ヒラギノ角ゴ Pro W3" pitchFamily="1" charset="-128"/>
              </a:rPr>
              <a:t>PCT Legal and User Relations Division</a:t>
            </a:r>
          </a:p>
        </p:txBody>
      </p:sp>
      <p:pic>
        <p:nvPicPr>
          <p:cNvPr id="8" name="Picture 5" descr="Puce-3_pc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363" y="2688839"/>
            <a:ext cx="347662" cy="30480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2"/>
          <p:cNvSpPr txBox="1">
            <a:spLocks noChangeArrowheads="1"/>
          </p:cNvSpPr>
          <p:nvPr/>
        </p:nvSpPr>
        <p:spPr bwMode="auto">
          <a:xfrm>
            <a:off x="1072110" y="4212177"/>
            <a:ext cx="6236194" cy="519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FontTx/>
              <a:buNone/>
              <a:defRPr sz="24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sz="2400">
                <a:solidFill>
                  <a:schemeClr val="tx1"/>
                </a:solidFill>
                <a:latin typeface="+mn-lt"/>
                <a:cs typeface="+mn-cs"/>
              </a:defRPr>
            </a:lvl2pPr>
            <a:lvl3pPr marL="1143000" indent="-228600" algn="l" rtl="0" eaLnBrk="1" fontAlgn="base" hangingPunct="1">
              <a:spcBef>
                <a:spcPct val="20000"/>
              </a:spcBef>
              <a:spcAft>
                <a:spcPct val="0"/>
              </a:spcAft>
              <a:buBlip>
                <a:blip r:embed="rId4"/>
              </a:buBlip>
              <a:defRPr sz="2400">
                <a:solidFill>
                  <a:schemeClr val="tx1"/>
                </a:solidFill>
                <a:latin typeface="+mn-lt"/>
                <a:cs typeface="+mn-cs"/>
              </a:defRPr>
            </a:lvl3pPr>
            <a:lvl4pPr marL="1600200" indent="-228600" algn="l" rtl="0" eaLnBrk="1" fontAlgn="base" hangingPunct="1">
              <a:spcBef>
                <a:spcPct val="20000"/>
              </a:spcBef>
              <a:spcAft>
                <a:spcPct val="0"/>
              </a:spcAft>
              <a:buBlip>
                <a:blip r:embed="rId4"/>
              </a:buBlip>
              <a:defRPr sz="2400">
                <a:solidFill>
                  <a:schemeClr val="tx1"/>
                </a:solidFill>
                <a:latin typeface="+mn-lt"/>
                <a:cs typeface="+mn-cs"/>
              </a:defRPr>
            </a:lvl4pPr>
            <a:lvl5pPr marL="2057400" indent="-228600" algn="l" rtl="0" eaLnBrk="1" fontAlgn="base" hangingPunct="1">
              <a:spcBef>
                <a:spcPct val="20000"/>
              </a:spcBef>
              <a:spcAft>
                <a:spcPct val="0"/>
              </a:spcAft>
              <a:buBlip>
                <a:blip r:embed="rId4"/>
              </a:buBlip>
              <a:defRPr sz="2400">
                <a:solidFill>
                  <a:schemeClr val="tx1"/>
                </a:solidFill>
                <a:latin typeface="+mn-lt"/>
                <a:cs typeface="+mn-cs"/>
              </a:defRPr>
            </a:lvl5pPr>
            <a:lvl6pPr marL="2514600" indent="-228600" algn="l" rtl="0" eaLnBrk="1" fontAlgn="base" hangingPunct="1">
              <a:spcBef>
                <a:spcPct val="20000"/>
              </a:spcBef>
              <a:spcAft>
                <a:spcPct val="0"/>
              </a:spcAft>
              <a:buBlip>
                <a:blip r:embed="rId4"/>
              </a:buBlip>
              <a:defRPr sz="2400">
                <a:solidFill>
                  <a:schemeClr val="tx1"/>
                </a:solidFill>
                <a:latin typeface="+mn-lt"/>
                <a:cs typeface="+mn-cs"/>
              </a:defRPr>
            </a:lvl6pPr>
            <a:lvl7pPr marL="2971800" indent="-228600" algn="l" rtl="0" eaLnBrk="1" fontAlgn="base" hangingPunct="1">
              <a:spcBef>
                <a:spcPct val="20000"/>
              </a:spcBef>
              <a:spcAft>
                <a:spcPct val="0"/>
              </a:spcAft>
              <a:buBlip>
                <a:blip r:embed="rId4"/>
              </a:buBlip>
              <a:defRPr sz="2400">
                <a:solidFill>
                  <a:schemeClr val="tx1"/>
                </a:solidFill>
                <a:latin typeface="+mn-lt"/>
                <a:cs typeface="+mn-cs"/>
              </a:defRPr>
            </a:lvl7pPr>
            <a:lvl8pPr marL="3429000" indent="-228600" algn="l" rtl="0" eaLnBrk="1" fontAlgn="base" hangingPunct="1">
              <a:spcBef>
                <a:spcPct val="20000"/>
              </a:spcBef>
              <a:spcAft>
                <a:spcPct val="0"/>
              </a:spcAft>
              <a:buBlip>
                <a:blip r:embed="rId4"/>
              </a:buBlip>
              <a:defRPr sz="2400">
                <a:solidFill>
                  <a:schemeClr val="tx1"/>
                </a:solidFill>
                <a:latin typeface="+mn-lt"/>
                <a:cs typeface="+mn-cs"/>
              </a:defRPr>
            </a:lvl8pPr>
            <a:lvl9pPr marL="3886200" indent="-228600" algn="l" rtl="0" eaLnBrk="1" fontAlgn="base" hangingPunct="1">
              <a:spcBef>
                <a:spcPct val="20000"/>
              </a:spcBef>
              <a:spcAft>
                <a:spcPct val="0"/>
              </a:spcAft>
              <a:buBlip>
                <a:blip r:embed="rId4"/>
              </a:buBlip>
              <a:defRPr sz="2400">
                <a:solidFill>
                  <a:schemeClr val="tx1"/>
                </a:solidFill>
                <a:latin typeface="+mn-lt"/>
                <a:cs typeface="+mn-cs"/>
              </a:defRPr>
            </a:lvl9pPr>
          </a:lstStyle>
          <a:p>
            <a:pPr>
              <a:lnSpc>
                <a:spcPct val="95000"/>
              </a:lnSpc>
              <a:spcBef>
                <a:spcPct val="0"/>
              </a:spcBef>
            </a:pPr>
            <a:r>
              <a:rPr lang="fr-CH" sz="3200" b="1" kern="0" dirty="0" err="1">
                <a:solidFill>
                  <a:srgbClr val="70899B"/>
                </a:solidFill>
              </a:rPr>
              <a:t>Webinar</a:t>
            </a:r>
            <a:endParaRPr lang="en-US" sz="3200" b="1" kern="0" dirty="0">
              <a:solidFill>
                <a:srgbClr val="70899B"/>
              </a:solidFill>
            </a:endParaRPr>
          </a:p>
        </p:txBody>
      </p:sp>
    </p:spTree>
    <p:extLst>
      <p:ext uri="{BB962C8B-B14F-4D97-AF65-F5344CB8AC3E}">
        <p14:creationId xmlns:p14="http://schemas.microsoft.com/office/powerpoint/2010/main" val="2328705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911" y="144331"/>
            <a:ext cx="8579296" cy="1143000"/>
          </a:xfrm>
        </p:spPr>
        <p:txBody>
          <a:bodyPr/>
          <a:lstStyle/>
          <a:p>
            <a:r>
              <a:rPr lang="en-US" dirty="0"/>
              <a:t>Particular safeguards under the PCT (4)</a:t>
            </a:r>
            <a:endParaRPr lang="en-GB" dirty="0"/>
          </a:p>
        </p:txBody>
      </p:sp>
      <p:sp>
        <p:nvSpPr>
          <p:cNvPr id="3" name="Content Placeholder 2"/>
          <p:cNvSpPr>
            <a:spLocks noGrp="1"/>
          </p:cNvSpPr>
          <p:nvPr>
            <p:ph idx="1"/>
          </p:nvPr>
        </p:nvSpPr>
        <p:spPr>
          <a:xfrm>
            <a:off x="395536" y="1556792"/>
            <a:ext cx="8229600" cy="5040560"/>
          </a:xfrm>
        </p:spPr>
        <p:txBody>
          <a:bodyPr/>
          <a:lstStyle/>
          <a:p>
            <a:pPr>
              <a:spcBef>
                <a:spcPts val="1200"/>
              </a:spcBef>
              <a:spcAft>
                <a:spcPts val="1200"/>
              </a:spcAft>
            </a:pPr>
            <a:r>
              <a:rPr lang="en-US" dirty="0"/>
              <a:t>Missing of time limit under Articles 22 and 39 to enter the national phase</a:t>
            </a:r>
          </a:p>
          <a:p>
            <a:pPr lvl="1">
              <a:spcBef>
                <a:spcPts val="1200"/>
              </a:spcBef>
              <a:spcAft>
                <a:spcPts val="1200"/>
              </a:spcAft>
            </a:pPr>
            <a:r>
              <a:rPr lang="en-US" dirty="0"/>
              <a:t>Rely on safeguard of Rule 49.6</a:t>
            </a:r>
          </a:p>
          <a:p>
            <a:pPr lvl="1">
              <a:spcBef>
                <a:spcPts val="1200"/>
              </a:spcBef>
              <a:spcAft>
                <a:spcPts val="1200"/>
              </a:spcAft>
            </a:pPr>
            <a:r>
              <a:rPr lang="en-US" dirty="0"/>
              <a:t>More favorable national provisions to reinstate your international application before a DO/EO could also apply</a:t>
            </a:r>
          </a:p>
          <a:p>
            <a:pPr marL="457200" lvl="1" indent="0">
              <a:spcBef>
                <a:spcPts val="1200"/>
              </a:spcBef>
              <a:spcAft>
                <a:spcPts val="1200"/>
              </a:spcAft>
              <a:buNone/>
            </a:pPr>
            <a:endParaRPr lang="en-GB" dirty="0"/>
          </a:p>
        </p:txBody>
      </p:sp>
    </p:spTree>
    <p:extLst>
      <p:ext uri="{BB962C8B-B14F-4D97-AF65-F5344CB8AC3E}">
        <p14:creationId xmlns:p14="http://schemas.microsoft.com/office/powerpoint/2010/main" val="1763485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9075" y="125127"/>
            <a:ext cx="8229600" cy="1143000"/>
          </a:xfrm>
        </p:spPr>
        <p:txBody>
          <a:bodyPr/>
          <a:lstStyle/>
          <a:p>
            <a:r>
              <a:rPr lang="en-US" dirty="0"/>
              <a:t>More information</a:t>
            </a:r>
            <a:endParaRPr lang="en-GB" dirty="0"/>
          </a:p>
        </p:txBody>
      </p:sp>
      <p:sp>
        <p:nvSpPr>
          <p:cNvPr id="3" name="Content Placeholder 2"/>
          <p:cNvSpPr>
            <a:spLocks noGrp="1"/>
          </p:cNvSpPr>
          <p:nvPr>
            <p:ph idx="1"/>
          </p:nvPr>
        </p:nvSpPr>
        <p:spPr>
          <a:xfrm>
            <a:off x="453652" y="1394603"/>
            <a:ext cx="8435280" cy="5328592"/>
          </a:xfrm>
        </p:spPr>
        <p:txBody>
          <a:bodyPr/>
          <a:lstStyle/>
          <a:p>
            <a:r>
              <a:rPr lang="en-US" dirty="0"/>
              <a:t>Latest information linked from “COVID-19 Update” box at top of main PCT page:</a:t>
            </a:r>
          </a:p>
          <a:p>
            <a:pPr marL="0" indent="0" algn="ctr">
              <a:buNone/>
            </a:pPr>
            <a:r>
              <a:rPr lang="en-US" dirty="0"/>
              <a:t>www.wipo.int/pct/</a:t>
            </a:r>
          </a:p>
          <a:p>
            <a:pPr marL="0" indent="0" algn="ctr">
              <a:buNone/>
            </a:pPr>
            <a:endParaRPr lang="en-US" dirty="0"/>
          </a:p>
          <a:p>
            <a:r>
              <a:rPr lang="en-US" dirty="0"/>
              <a:t>Similar information for Madrid and Hague systems available from those pages and linked from PCT information page</a:t>
            </a:r>
          </a:p>
          <a:p>
            <a:pPr marL="0" indent="0">
              <a:buNone/>
            </a:pPr>
            <a:endParaRPr lang="en-US" dirty="0"/>
          </a:p>
          <a:p>
            <a:r>
              <a:rPr lang="en-US" dirty="0"/>
              <a:t>Tool to Track IP Policy Information in Member States during COVID-19 Pandemic: </a:t>
            </a:r>
            <a:r>
              <a:rPr lang="en-US" dirty="0">
                <a:hlinkClick r:id="rId2"/>
              </a:rPr>
              <a:t>https://www.wipo.int/covid19-policy-tracker/#/covid19-policy-tracker/ipo-operations</a:t>
            </a:r>
            <a:endParaRPr lang="en-US" dirty="0"/>
          </a:p>
          <a:p>
            <a:endParaRPr lang="en-US" dirty="0"/>
          </a:p>
        </p:txBody>
      </p:sp>
    </p:spTree>
    <p:extLst>
      <p:ext uri="{BB962C8B-B14F-4D97-AF65-F5344CB8AC3E}">
        <p14:creationId xmlns:p14="http://schemas.microsoft.com/office/powerpoint/2010/main" val="1044215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Current Situation (1)</a:t>
            </a:r>
            <a:endParaRPr lang="en-GB" altLang="en-US" dirty="0"/>
          </a:p>
        </p:txBody>
      </p:sp>
      <p:sp>
        <p:nvSpPr>
          <p:cNvPr id="4099" name="Rectangle 3"/>
          <p:cNvSpPr>
            <a:spLocks noGrp="1" noChangeArrowheads="1"/>
          </p:cNvSpPr>
          <p:nvPr>
            <p:ph type="body" idx="1"/>
          </p:nvPr>
        </p:nvSpPr>
        <p:spPr>
          <a:xfrm>
            <a:off x="486794" y="1715066"/>
            <a:ext cx="8229600" cy="4644637"/>
          </a:xfrm>
        </p:spPr>
        <p:txBody>
          <a:bodyPr/>
          <a:lstStyle/>
          <a:p>
            <a:pPr eaLnBrk="1" hangingPunct="1">
              <a:spcBef>
                <a:spcPts val="600"/>
              </a:spcBef>
              <a:spcAft>
                <a:spcPts val="1200"/>
              </a:spcAft>
            </a:pPr>
            <a:r>
              <a:rPr lang="en-US" altLang="en-US" dirty="0"/>
              <a:t>Are receiving Offices (ROs) still open for business?</a:t>
            </a:r>
          </a:p>
          <a:p>
            <a:pPr lvl="1">
              <a:spcBef>
                <a:spcPts val="600"/>
              </a:spcBef>
              <a:spcAft>
                <a:spcPts val="1200"/>
              </a:spcAft>
            </a:pPr>
            <a:r>
              <a:rPr lang="en-US" altLang="en-US" dirty="0"/>
              <a:t>Most ROs remain open (including RO/IB) for the filing of international applications</a:t>
            </a:r>
          </a:p>
          <a:p>
            <a:pPr lvl="1">
              <a:spcBef>
                <a:spcPts val="600"/>
              </a:spcBef>
              <a:spcAft>
                <a:spcPts val="1200"/>
              </a:spcAft>
            </a:pPr>
            <a:r>
              <a:rPr lang="en-US" altLang="en-US" dirty="0"/>
              <a:t>Some ROs are only accepting international applications in electronic form</a:t>
            </a:r>
          </a:p>
          <a:p>
            <a:pPr lvl="1">
              <a:spcBef>
                <a:spcPts val="600"/>
              </a:spcBef>
              <a:spcAft>
                <a:spcPts val="1200"/>
              </a:spcAft>
            </a:pPr>
            <a:r>
              <a:rPr lang="en-US" altLang="en-US" dirty="0"/>
              <a:t>Some ROs are not open to accept applications (see </a:t>
            </a:r>
            <a:r>
              <a:rPr lang="en-US" altLang="en-US" dirty="0">
                <a:hlinkClick r:id="rId2"/>
              </a:rPr>
              <a:t>https://www.wipo.int/pct/dc/closeddates/faces/page/index.xhtml</a:t>
            </a:r>
            <a:r>
              <a:rPr lang="en-US" altLang="en-US" dirty="0"/>
              <a:t> )</a:t>
            </a:r>
          </a:p>
          <a:p>
            <a:pPr marL="0" indent="0">
              <a:spcBef>
                <a:spcPts val="600"/>
              </a:spcBef>
              <a:spcAft>
                <a:spcPts val="1200"/>
              </a:spcAft>
              <a:buNone/>
            </a:pPr>
            <a:endParaRPr lang="en-US" altLang="en-US" dirty="0"/>
          </a:p>
          <a:p>
            <a:pPr lvl="1">
              <a:spcBef>
                <a:spcPts val="600"/>
              </a:spcBef>
              <a:spcAft>
                <a:spcPts val="1200"/>
              </a:spcAft>
            </a:pPr>
            <a:endParaRPr lang="en-US" altLang="en-US" dirty="0"/>
          </a:p>
          <a:p>
            <a:pPr eaLnBrk="1" hangingPunct="1">
              <a:spcBef>
                <a:spcPts val="600"/>
              </a:spcBef>
              <a:spcAft>
                <a:spcPts val="1200"/>
              </a:spcAft>
            </a:pPr>
            <a:endParaRPr lang="en-US" altLang="en-US" dirty="0"/>
          </a:p>
          <a:p>
            <a:pPr eaLnBrk="1" hangingPunct="1">
              <a:spcBef>
                <a:spcPts val="600"/>
              </a:spcBef>
              <a:spcAft>
                <a:spcPts val="1200"/>
              </a:spcAft>
            </a:pPr>
            <a:endParaRPr lang="en-US" altLang="en-US" dirty="0"/>
          </a:p>
          <a:p>
            <a:pPr eaLnBrk="1" hangingPunct="1">
              <a:spcBef>
                <a:spcPts val="600"/>
              </a:spcBef>
              <a:spcAft>
                <a:spcPts val="1200"/>
              </a:spcAft>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dirty="0"/>
              <a:t>Current Situation (2)</a:t>
            </a:r>
            <a:endParaRPr lang="en-GB" altLang="en-US" dirty="0"/>
          </a:p>
        </p:txBody>
      </p:sp>
      <p:sp>
        <p:nvSpPr>
          <p:cNvPr id="4099" name="Rectangle 3"/>
          <p:cNvSpPr>
            <a:spLocks noGrp="1" noChangeArrowheads="1"/>
          </p:cNvSpPr>
          <p:nvPr>
            <p:ph type="body" idx="1"/>
          </p:nvPr>
        </p:nvSpPr>
        <p:spPr>
          <a:xfrm>
            <a:off x="496419" y="1465763"/>
            <a:ext cx="8229600" cy="4747666"/>
          </a:xfrm>
        </p:spPr>
        <p:txBody>
          <a:bodyPr/>
          <a:lstStyle/>
          <a:p>
            <a:pPr eaLnBrk="1" hangingPunct="1"/>
            <a:r>
              <a:rPr lang="en-US" altLang="en-US" dirty="0"/>
              <a:t>Impact on number of international applications filed?</a:t>
            </a:r>
          </a:p>
          <a:p>
            <a:pPr lvl="1"/>
            <a:r>
              <a:rPr lang="en-US" altLang="en-US" dirty="0"/>
              <a:t>Not yet known</a:t>
            </a:r>
          </a:p>
          <a:p>
            <a:pPr lvl="1"/>
            <a:r>
              <a:rPr lang="en-US" altLang="en-US" dirty="0"/>
              <a:t>Decrease in filings possible</a:t>
            </a:r>
          </a:p>
          <a:p>
            <a:pPr marL="457200" lvl="1" indent="0">
              <a:buNone/>
            </a:pPr>
            <a:endParaRPr lang="en-US" altLang="en-US" dirty="0"/>
          </a:p>
          <a:p>
            <a:r>
              <a:rPr lang="en-US" altLang="en-US" dirty="0"/>
              <a:t>Disruption of postal and private delivery services</a:t>
            </a:r>
          </a:p>
          <a:p>
            <a:pPr lvl="1"/>
            <a:r>
              <a:rPr lang="en-US" altLang="en-US" dirty="0"/>
              <a:t>Mail delivery disrupted in many countries</a:t>
            </a:r>
          </a:p>
          <a:p>
            <a:pPr lvl="1"/>
            <a:r>
              <a:rPr lang="en-US" altLang="en-US" dirty="0"/>
              <a:t>Private delivery services: also affected</a:t>
            </a:r>
          </a:p>
          <a:p>
            <a:pPr lvl="1"/>
            <a:endParaRPr lang="en-US" altLang="en-US" dirty="0"/>
          </a:p>
          <a:p>
            <a:r>
              <a:rPr lang="en-US" altLang="en-US" dirty="0"/>
              <a:t>Situation is changing on a daily basis; please continue to monitor the situation in your country carefully</a:t>
            </a:r>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1261275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207262"/>
            <a:ext cx="8229600" cy="1143000"/>
          </a:xfrm>
        </p:spPr>
        <p:txBody>
          <a:bodyPr/>
          <a:lstStyle/>
          <a:p>
            <a:pPr eaLnBrk="1" hangingPunct="1"/>
            <a:r>
              <a:rPr lang="en-US" altLang="en-US" dirty="0"/>
              <a:t>Current Situation at the IB (1)</a:t>
            </a:r>
            <a:endParaRPr lang="en-GB" altLang="en-US" dirty="0"/>
          </a:p>
        </p:txBody>
      </p:sp>
      <p:sp>
        <p:nvSpPr>
          <p:cNvPr id="4099" name="Rectangle 3"/>
          <p:cNvSpPr>
            <a:spLocks noGrp="1" noChangeArrowheads="1"/>
          </p:cNvSpPr>
          <p:nvPr>
            <p:ph type="body" idx="1"/>
          </p:nvPr>
        </p:nvSpPr>
        <p:spPr>
          <a:xfrm>
            <a:off x="553445" y="1355025"/>
            <a:ext cx="8229600" cy="5040560"/>
          </a:xfrm>
        </p:spPr>
        <p:txBody>
          <a:bodyPr/>
          <a:lstStyle/>
          <a:p>
            <a:pPr marL="355600" indent="-355600"/>
            <a:r>
              <a:rPr lang="en-US" dirty="0"/>
              <a:t>Almost all staff working remotely - most services being delivered as normal</a:t>
            </a:r>
          </a:p>
          <a:p>
            <a:r>
              <a:rPr lang="en-US" altLang="en-US" dirty="0"/>
              <a:t>RO/IB open to receive international applications</a:t>
            </a:r>
          </a:p>
          <a:p>
            <a:pPr lvl="1"/>
            <a:r>
              <a:rPr lang="en-US" altLang="en-US" dirty="0"/>
              <a:t> Best through electronic filing software (</a:t>
            </a:r>
            <a:r>
              <a:rPr lang="en-US" altLang="en-US" dirty="0" err="1"/>
              <a:t>ePCT</a:t>
            </a:r>
            <a:r>
              <a:rPr lang="en-US" altLang="en-US" dirty="0"/>
              <a:t>, PCT SAFE)</a:t>
            </a:r>
          </a:p>
          <a:p>
            <a:pPr lvl="1"/>
            <a:r>
              <a:rPr lang="en-US" altLang="en-US" dirty="0"/>
              <a:t> If not possible, use Contingency Upload Service</a:t>
            </a:r>
          </a:p>
          <a:p>
            <a:pPr lvl="1"/>
            <a:r>
              <a:rPr lang="en-US" altLang="en-US" dirty="0"/>
              <a:t>If nothing else possible: fax filings would be last option</a:t>
            </a:r>
          </a:p>
          <a:p>
            <a:pPr lvl="1"/>
            <a:r>
              <a:rPr lang="en-US" altLang="en-US" dirty="0"/>
              <a:t> Paper filings to be avoided due to disruption of postal and private delivery services in many countries</a:t>
            </a:r>
          </a:p>
          <a:p>
            <a:r>
              <a:rPr lang="en-US" altLang="en-US" dirty="0"/>
              <a:t>Processing of international applications at IB generally ensured</a:t>
            </a:r>
          </a:p>
          <a:p>
            <a:pPr marL="457200" lvl="1" indent="0">
              <a:buNone/>
            </a:pPr>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211382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96060" y="28828"/>
            <a:ext cx="8229600" cy="1143000"/>
          </a:xfrm>
        </p:spPr>
        <p:txBody>
          <a:bodyPr/>
          <a:lstStyle/>
          <a:p>
            <a:pPr eaLnBrk="1" hangingPunct="1"/>
            <a:r>
              <a:rPr lang="en-US" altLang="en-US" dirty="0"/>
              <a:t>Current Situation at the IB (2)</a:t>
            </a:r>
            <a:endParaRPr lang="en-GB" altLang="en-US" dirty="0"/>
          </a:p>
        </p:txBody>
      </p:sp>
      <p:sp>
        <p:nvSpPr>
          <p:cNvPr id="4099" name="Rectangle 3"/>
          <p:cNvSpPr>
            <a:spLocks noGrp="1" noChangeArrowheads="1"/>
          </p:cNvSpPr>
          <p:nvPr>
            <p:ph type="body" idx="1"/>
          </p:nvPr>
        </p:nvSpPr>
        <p:spPr>
          <a:xfrm>
            <a:off x="505685" y="1120111"/>
            <a:ext cx="8229600" cy="5616624"/>
          </a:xfrm>
        </p:spPr>
        <p:txBody>
          <a:bodyPr/>
          <a:lstStyle/>
          <a:p>
            <a:pPr>
              <a:spcBef>
                <a:spcPts val="600"/>
              </a:spcBef>
              <a:spcAft>
                <a:spcPts val="800"/>
              </a:spcAft>
            </a:pPr>
            <a:r>
              <a:rPr lang="en-US" altLang="en-US" sz="2200" dirty="0"/>
              <a:t>Forms and communications are currently provided to applicants and Offices only in electronic form</a:t>
            </a:r>
          </a:p>
          <a:p>
            <a:pPr marL="808038" lvl="1" indent="-350838">
              <a:spcBef>
                <a:spcPts val="600"/>
              </a:spcBef>
              <a:spcAft>
                <a:spcPts val="800"/>
              </a:spcAft>
            </a:pPr>
            <a:r>
              <a:rPr lang="en-US" altLang="en-US" sz="2200" dirty="0"/>
              <a:t>Access Forms in </a:t>
            </a:r>
            <a:r>
              <a:rPr lang="en-US" altLang="en-US" sz="2200" dirty="0" err="1"/>
              <a:t>ePCT</a:t>
            </a:r>
            <a:r>
              <a:rPr lang="en-US" altLang="en-US" sz="2200" dirty="0"/>
              <a:t> or (post-publication) on PATENTSCOPE</a:t>
            </a:r>
          </a:p>
          <a:p>
            <a:pPr marL="808038" lvl="1" indent="-350838">
              <a:spcBef>
                <a:spcPts val="600"/>
              </a:spcBef>
              <a:spcAft>
                <a:spcPts val="800"/>
              </a:spcAft>
            </a:pPr>
            <a:r>
              <a:rPr lang="en-US" altLang="en-US" sz="2200" dirty="0"/>
              <a:t>Forms are sent as PDF-attachments</a:t>
            </a:r>
          </a:p>
          <a:p>
            <a:pPr marL="808038" lvl="1" indent="-350838">
              <a:spcBef>
                <a:spcPts val="600"/>
              </a:spcBef>
              <a:spcAft>
                <a:spcPts val="800"/>
              </a:spcAft>
            </a:pPr>
            <a:r>
              <a:rPr lang="en-US" altLang="en-US" sz="2200" dirty="0"/>
              <a:t>Priority documents and certified copies of documents in the file of the IB issued in electronic form only</a:t>
            </a:r>
          </a:p>
          <a:p>
            <a:pPr marL="808038" lvl="1" indent="-350838">
              <a:spcBef>
                <a:spcPts val="600"/>
              </a:spcBef>
              <a:spcAft>
                <a:spcPts val="800"/>
              </a:spcAft>
            </a:pPr>
            <a:r>
              <a:rPr lang="en-US" altLang="en-US" sz="2200" dirty="0"/>
              <a:t>Rely on the Digital Access Service (DAS) where possible</a:t>
            </a:r>
          </a:p>
          <a:p>
            <a:pPr marL="808038" lvl="1" indent="-350838">
              <a:spcBef>
                <a:spcPts val="600"/>
              </a:spcBef>
              <a:spcAft>
                <a:spcPts val="800"/>
              </a:spcAft>
            </a:pPr>
            <a:r>
              <a:rPr lang="en-US" altLang="en-US" sz="2200" dirty="0"/>
              <a:t>Applicants need to provide e-mail addresses, if they have not yet done so, to allow IB to send Forms and other communications as e-mail attachments (</a:t>
            </a:r>
            <a:r>
              <a:rPr lang="en-US" altLang="en-US" sz="2200" dirty="0">
                <a:hlinkClick r:id="rId2"/>
              </a:rPr>
              <a:t>https://www.wipo.int/pct/en/news/2020/news_0008.html</a:t>
            </a:r>
            <a:r>
              <a:rPr lang="en-US" altLang="en-US" sz="2200" dirty="0"/>
              <a:t>)</a:t>
            </a:r>
          </a:p>
          <a:p>
            <a:pPr lvl="1">
              <a:spcBef>
                <a:spcPts val="600"/>
              </a:spcBef>
              <a:spcAft>
                <a:spcPts val="800"/>
              </a:spcAft>
            </a:pPr>
            <a:endParaRPr lang="en-US" altLang="en-US" sz="2200" dirty="0"/>
          </a:p>
          <a:p>
            <a:pPr eaLnBrk="1" hangingPunct="1">
              <a:spcBef>
                <a:spcPts val="600"/>
              </a:spcBef>
              <a:spcAft>
                <a:spcPts val="800"/>
              </a:spcAft>
            </a:pPr>
            <a:endParaRPr lang="en-US" altLang="en-US" sz="2200" dirty="0"/>
          </a:p>
          <a:p>
            <a:pPr eaLnBrk="1" hangingPunct="1">
              <a:spcBef>
                <a:spcPts val="600"/>
              </a:spcBef>
              <a:spcAft>
                <a:spcPts val="800"/>
              </a:spcAft>
            </a:pPr>
            <a:endParaRPr lang="en-US" altLang="en-US" sz="2200" dirty="0"/>
          </a:p>
          <a:p>
            <a:pPr eaLnBrk="1" hangingPunct="1">
              <a:spcBef>
                <a:spcPts val="600"/>
              </a:spcBef>
              <a:spcAft>
                <a:spcPts val="800"/>
              </a:spcAft>
            </a:pPr>
            <a:endParaRPr lang="en-US" altLang="en-US" sz="2200" dirty="0"/>
          </a:p>
        </p:txBody>
      </p:sp>
    </p:spTree>
    <p:extLst>
      <p:ext uri="{BB962C8B-B14F-4D97-AF65-F5344CB8AC3E}">
        <p14:creationId xmlns:p14="http://schemas.microsoft.com/office/powerpoint/2010/main" val="446252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86075" y="274638"/>
            <a:ext cx="8229600" cy="1143000"/>
          </a:xfrm>
        </p:spPr>
        <p:txBody>
          <a:bodyPr/>
          <a:lstStyle/>
          <a:p>
            <a:pPr eaLnBrk="1" hangingPunct="1"/>
            <a:r>
              <a:rPr lang="en-US" altLang="en-US" dirty="0"/>
              <a:t>Current Situation at the IB (3)</a:t>
            </a:r>
            <a:endParaRPr lang="en-GB" altLang="en-US" dirty="0"/>
          </a:p>
        </p:txBody>
      </p:sp>
      <p:sp>
        <p:nvSpPr>
          <p:cNvPr id="4099" name="Rectangle 3"/>
          <p:cNvSpPr>
            <a:spLocks noGrp="1" noChangeArrowheads="1"/>
          </p:cNvSpPr>
          <p:nvPr>
            <p:ph type="body" idx="1"/>
          </p:nvPr>
        </p:nvSpPr>
        <p:spPr>
          <a:xfrm>
            <a:off x="514944" y="1556792"/>
            <a:ext cx="8229600" cy="4208909"/>
          </a:xfrm>
        </p:spPr>
        <p:txBody>
          <a:bodyPr/>
          <a:lstStyle/>
          <a:p>
            <a:r>
              <a:rPr lang="en-US" altLang="en-US" dirty="0"/>
              <a:t>Submissions of documents to the IB:</a:t>
            </a:r>
          </a:p>
          <a:p>
            <a:pPr lvl="1"/>
            <a:r>
              <a:rPr lang="en-US" altLang="en-US" dirty="0"/>
              <a:t>Preferably in electronic form only:</a:t>
            </a:r>
          </a:p>
          <a:p>
            <a:pPr lvl="2"/>
            <a:r>
              <a:rPr lang="en-US" altLang="en-US" dirty="0"/>
              <a:t> </a:t>
            </a:r>
            <a:r>
              <a:rPr lang="en-US" altLang="en-US" dirty="0" err="1"/>
              <a:t>ePCT</a:t>
            </a:r>
            <a:r>
              <a:rPr lang="en-US" altLang="en-US" dirty="0"/>
              <a:t> (with or without strong authentication)</a:t>
            </a:r>
          </a:p>
          <a:p>
            <a:pPr lvl="2"/>
            <a:r>
              <a:rPr lang="en-US" altLang="en-US" dirty="0"/>
              <a:t> Contingency Upload Service</a:t>
            </a:r>
          </a:p>
          <a:p>
            <a:pPr lvl="2"/>
            <a:r>
              <a:rPr lang="en-US" altLang="en-US" dirty="0"/>
              <a:t> Fax, if nothing else works</a:t>
            </a:r>
          </a:p>
          <a:p>
            <a:pPr lvl="2"/>
            <a:endParaRPr lang="en-US" altLang="en-US" dirty="0"/>
          </a:p>
          <a:p>
            <a:r>
              <a:rPr lang="en-US" dirty="0"/>
              <a:t>Information on how to best communicate electronically with the IB available on the PCT website (</a:t>
            </a:r>
            <a:r>
              <a:rPr lang="en-US" dirty="0">
                <a:hlinkClick r:id="rId2"/>
              </a:rPr>
              <a:t>https://www.wipo.int/pct/en/news/2020/news_0008.html</a:t>
            </a:r>
            <a:r>
              <a:rPr lang="en-US" dirty="0"/>
              <a:t>)</a:t>
            </a:r>
          </a:p>
          <a:p>
            <a:pPr marL="0" indent="0">
              <a:buNone/>
            </a:pPr>
            <a:endParaRPr lang="en-US" altLang="en-US" dirty="0"/>
          </a:p>
          <a:p>
            <a:pPr lvl="1"/>
            <a:endParaRPr lang="en-US" altLang="en-US" dirty="0"/>
          </a:p>
          <a:p>
            <a:pPr eaLnBrk="1" hangingPunct="1"/>
            <a:endParaRPr lang="en-US" altLang="en-US" dirty="0"/>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3983653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371" y="28876"/>
            <a:ext cx="8579296" cy="1143000"/>
          </a:xfrm>
        </p:spPr>
        <p:txBody>
          <a:bodyPr/>
          <a:lstStyle/>
          <a:p>
            <a:r>
              <a:rPr lang="en-US" dirty="0"/>
              <a:t>Particular safeguards under the PCT (1)</a:t>
            </a:r>
            <a:endParaRPr lang="en-GB" dirty="0"/>
          </a:p>
        </p:txBody>
      </p:sp>
      <p:sp>
        <p:nvSpPr>
          <p:cNvPr id="3" name="Content Placeholder 2"/>
          <p:cNvSpPr>
            <a:spLocks noGrp="1"/>
          </p:cNvSpPr>
          <p:nvPr>
            <p:ph idx="1"/>
          </p:nvPr>
        </p:nvSpPr>
        <p:spPr>
          <a:xfrm>
            <a:off x="496419" y="1211368"/>
            <a:ext cx="8568952" cy="5241967"/>
          </a:xfrm>
        </p:spPr>
        <p:txBody>
          <a:bodyPr/>
          <a:lstStyle/>
          <a:p>
            <a:r>
              <a:rPr lang="en-US" altLang="en-US" sz="2200" dirty="0"/>
              <a:t>P</a:t>
            </a:r>
            <a:r>
              <a:rPr lang="en-US" sz="2200" dirty="0"/>
              <a:t>CT does not currently provide for a general extension of time limits except where Offices are officially closed </a:t>
            </a:r>
          </a:p>
          <a:p>
            <a:endParaRPr lang="en-US" sz="2200" dirty="0"/>
          </a:p>
          <a:p>
            <a:r>
              <a:rPr lang="en-US" sz="2200" dirty="0"/>
              <a:t>Local </a:t>
            </a:r>
            <a:r>
              <a:rPr lang="en-US" altLang="en-US" sz="2200" dirty="0"/>
              <a:t>measures which extend national time limits do </a:t>
            </a:r>
            <a:r>
              <a:rPr lang="en-US" altLang="en-US" sz="2200" u="sng" dirty="0"/>
              <a:t>not</a:t>
            </a:r>
            <a:r>
              <a:rPr lang="en-US" altLang="en-US" sz="2200" dirty="0"/>
              <a:t> apply to PCT time limits during the international phase but may apply to time limits during the national phase</a:t>
            </a:r>
          </a:p>
          <a:p>
            <a:endParaRPr lang="en-US" sz="2200" dirty="0"/>
          </a:p>
          <a:p>
            <a:r>
              <a:rPr lang="en-US" sz="2200" dirty="0"/>
              <a:t>Priority period:</a:t>
            </a:r>
          </a:p>
          <a:p>
            <a:pPr lvl="1"/>
            <a:r>
              <a:rPr lang="en-US" sz="2200" dirty="0"/>
              <a:t>Only where an Office has declared itself closed for the filing of applications will the protection of Article 4C(3) of the Paris Convention apply</a:t>
            </a:r>
          </a:p>
          <a:p>
            <a:pPr lvl="1"/>
            <a:r>
              <a:rPr lang="en-US" sz="2200" dirty="0"/>
              <a:t>Where Offices remain open, restoration of the priority right (Rule 26</a:t>
            </a:r>
            <a:r>
              <a:rPr lang="en-US" sz="2200" i="1" dirty="0"/>
              <a:t>bis</a:t>
            </a:r>
            <a:r>
              <a:rPr lang="en-US" sz="2200" dirty="0"/>
              <a:t>.3 and 49</a:t>
            </a:r>
            <a:r>
              <a:rPr lang="en-US" sz="2200" i="1" dirty="0"/>
              <a:t>ter</a:t>
            </a:r>
            <a:r>
              <a:rPr lang="en-US" sz="2200" dirty="0"/>
              <a:t>) may be relied upon (where available)</a:t>
            </a:r>
          </a:p>
          <a:p>
            <a:endParaRPr lang="en-US" sz="2200" dirty="0"/>
          </a:p>
          <a:p>
            <a:pPr marL="0" indent="0">
              <a:buNone/>
            </a:pPr>
            <a:endParaRPr lang="en-US" sz="2200" dirty="0"/>
          </a:p>
          <a:p>
            <a:pPr lvl="1"/>
            <a:endParaRPr lang="en-US" sz="2200" dirty="0"/>
          </a:p>
          <a:p>
            <a:pPr marL="0" indent="0">
              <a:buNone/>
            </a:pPr>
            <a:endParaRPr lang="en-GB" sz="2200" dirty="0"/>
          </a:p>
        </p:txBody>
      </p:sp>
    </p:spTree>
    <p:extLst>
      <p:ext uri="{BB962C8B-B14F-4D97-AF65-F5344CB8AC3E}">
        <p14:creationId xmlns:p14="http://schemas.microsoft.com/office/powerpoint/2010/main" val="1036739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7187" y="93114"/>
            <a:ext cx="8579296" cy="1143000"/>
          </a:xfrm>
        </p:spPr>
        <p:txBody>
          <a:bodyPr/>
          <a:lstStyle/>
          <a:p>
            <a:r>
              <a:rPr lang="en-US" dirty="0"/>
              <a:t>Particular safeguards under the PCT (2)</a:t>
            </a:r>
            <a:endParaRPr lang="en-GB" dirty="0"/>
          </a:p>
        </p:txBody>
      </p:sp>
      <p:sp>
        <p:nvSpPr>
          <p:cNvPr id="3" name="Content Placeholder 2"/>
          <p:cNvSpPr>
            <a:spLocks noGrp="1"/>
          </p:cNvSpPr>
          <p:nvPr>
            <p:ph idx="1"/>
          </p:nvPr>
        </p:nvSpPr>
        <p:spPr>
          <a:xfrm>
            <a:off x="381641" y="1173228"/>
            <a:ext cx="8640960" cy="4992076"/>
          </a:xfrm>
        </p:spPr>
        <p:txBody>
          <a:bodyPr/>
          <a:lstStyle/>
          <a:p>
            <a:pPr>
              <a:spcBef>
                <a:spcPts val="600"/>
              </a:spcBef>
              <a:spcAft>
                <a:spcPts val="600"/>
              </a:spcAft>
            </a:pPr>
            <a:r>
              <a:rPr lang="en-US" dirty="0"/>
              <a:t>Rule 82</a:t>
            </a:r>
            <a:r>
              <a:rPr lang="en-US" i="1" dirty="0"/>
              <a:t>quater</a:t>
            </a:r>
            <a:r>
              <a:rPr lang="en-US" dirty="0"/>
              <a:t>.1 - excuse of delay in meeting time limits “due to … natural calamity … or other like reason”</a:t>
            </a:r>
          </a:p>
          <a:p>
            <a:pPr lvl="1">
              <a:spcBef>
                <a:spcPts val="600"/>
              </a:spcBef>
              <a:spcAft>
                <a:spcPts val="600"/>
              </a:spcAft>
            </a:pPr>
            <a:r>
              <a:rPr lang="en-US" dirty="0"/>
              <a:t>Rule 82</a:t>
            </a:r>
            <a:r>
              <a:rPr lang="en-US" i="1" dirty="0"/>
              <a:t>quater</a:t>
            </a:r>
            <a:r>
              <a:rPr lang="en-US" dirty="0"/>
              <a:t>.1 applies to all time limits under the PCT (e.g. payment of fees, furnishing of priority documents, correction of priority claims, etc.), except to the priority period and the time limit to enter national phase</a:t>
            </a:r>
          </a:p>
          <a:p>
            <a:pPr lvl="1">
              <a:spcBef>
                <a:spcPts val="600"/>
              </a:spcBef>
              <a:spcAft>
                <a:spcPts val="600"/>
              </a:spcAft>
            </a:pPr>
            <a:r>
              <a:rPr lang="en-US" dirty="0"/>
              <a:t>IB will treat requests favorably</a:t>
            </a:r>
          </a:p>
          <a:p>
            <a:pPr lvl="1">
              <a:spcBef>
                <a:spcPts val="600"/>
              </a:spcBef>
              <a:spcAft>
                <a:spcPts val="600"/>
              </a:spcAft>
            </a:pPr>
            <a:r>
              <a:rPr lang="en-US" dirty="0"/>
              <a:t>Not require evidence that virus affected locality</a:t>
            </a:r>
          </a:p>
          <a:p>
            <a:pPr lvl="1">
              <a:spcBef>
                <a:spcPts val="600"/>
              </a:spcBef>
              <a:spcAft>
                <a:spcPts val="600"/>
              </a:spcAft>
            </a:pPr>
            <a:r>
              <a:rPr lang="en-US" dirty="0"/>
              <a:t>Director General urges national Offices to do same (https://www.wipo.int/pct/en/news/2020/news_0009.html)</a:t>
            </a:r>
          </a:p>
          <a:p>
            <a:pPr>
              <a:spcBef>
                <a:spcPts val="1200"/>
              </a:spcBef>
              <a:spcAft>
                <a:spcPts val="1200"/>
              </a:spcAft>
            </a:pPr>
            <a:r>
              <a:rPr lang="en-US" dirty="0"/>
              <a:t>Rules 80.6 and 82:  delays in the mail (5- and 7-day-rule)</a:t>
            </a:r>
          </a:p>
          <a:p>
            <a:pPr marL="0" indent="0">
              <a:spcBef>
                <a:spcPts val="600"/>
              </a:spcBef>
              <a:spcAft>
                <a:spcPts val="600"/>
              </a:spcAft>
              <a:buNone/>
            </a:pPr>
            <a:endParaRPr lang="en-US" dirty="0"/>
          </a:p>
          <a:p>
            <a:pPr lvl="1">
              <a:spcBef>
                <a:spcPts val="600"/>
              </a:spcBef>
              <a:spcAft>
                <a:spcPts val="600"/>
              </a:spcAft>
            </a:pPr>
            <a:endParaRPr lang="en-US" dirty="0"/>
          </a:p>
          <a:p>
            <a:pPr marL="0" indent="0">
              <a:spcBef>
                <a:spcPts val="600"/>
              </a:spcBef>
              <a:spcAft>
                <a:spcPts val="600"/>
              </a:spcAft>
              <a:buNone/>
            </a:pPr>
            <a:endParaRPr lang="en-GB" dirty="0"/>
          </a:p>
        </p:txBody>
      </p:sp>
    </p:spTree>
    <p:extLst>
      <p:ext uri="{BB962C8B-B14F-4D97-AF65-F5344CB8AC3E}">
        <p14:creationId xmlns:p14="http://schemas.microsoft.com/office/powerpoint/2010/main" val="29432417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5911" y="19203"/>
            <a:ext cx="8579296" cy="1143000"/>
          </a:xfrm>
        </p:spPr>
        <p:txBody>
          <a:bodyPr/>
          <a:lstStyle/>
          <a:p>
            <a:r>
              <a:rPr lang="en-US" dirty="0"/>
              <a:t>Particular safeguards under the PCT (3)</a:t>
            </a:r>
            <a:endParaRPr lang="en-GB" dirty="0"/>
          </a:p>
        </p:txBody>
      </p:sp>
      <p:sp>
        <p:nvSpPr>
          <p:cNvPr id="3" name="Content Placeholder 2"/>
          <p:cNvSpPr>
            <a:spLocks noGrp="1"/>
          </p:cNvSpPr>
          <p:nvPr>
            <p:ph idx="1"/>
          </p:nvPr>
        </p:nvSpPr>
        <p:spPr>
          <a:xfrm>
            <a:off x="409794" y="1019228"/>
            <a:ext cx="8410678" cy="5486866"/>
          </a:xfrm>
        </p:spPr>
        <p:txBody>
          <a:bodyPr/>
          <a:lstStyle/>
          <a:p>
            <a:pPr>
              <a:spcBef>
                <a:spcPts val="600"/>
              </a:spcBef>
              <a:spcAft>
                <a:spcPts val="600"/>
              </a:spcAft>
            </a:pPr>
            <a:r>
              <a:rPr lang="en-US" dirty="0"/>
              <a:t>Delayed issuance of Form PCT/RO/117 (“Notification that International Application Considered to be Withdrawn”) by RO/IB</a:t>
            </a:r>
          </a:p>
          <a:p>
            <a:pPr lvl="1"/>
            <a:r>
              <a:rPr lang="en-US" dirty="0"/>
              <a:t>where applicant has not paid all required fees</a:t>
            </a:r>
          </a:p>
          <a:p>
            <a:pPr lvl="1"/>
            <a:r>
              <a:rPr lang="en-US" dirty="0"/>
              <a:t>RO/IB will issue Form PCT/RO/133 inviting to pay all outstanding fees (however without charging a late payment fee)</a:t>
            </a:r>
          </a:p>
          <a:p>
            <a:pPr lvl="1"/>
            <a:r>
              <a:rPr lang="en-US" dirty="0"/>
              <a:t>RO/IB will not issue Form PCT/RO/117 before July 1, 2020 (declaring international applications to be considered withdrawn for lack of payment of fees)</a:t>
            </a:r>
          </a:p>
          <a:p>
            <a:pPr lvl="1"/>
            <a:r>
              <a:rPr lang="en-US" dirty="0"/>
              <a:t>Director General urges all receiving Offices to do the same </a:t>
            </a:r>
            <a:r>
              <a:rPr lang="en-US" sz="2200" dirty="0"/>
              <a:t>(</a:t>
            </a:r>
            <a:r>
              <a:rPr lang="en-US" sz="2200" dirty="0">
                <a:hlinkClick r:id="rId2"/>
              </a:rPr>
              <a:t>https://www.wipo.int/pct/en/news/2020/news_0009.html</a:t>
            </a:r>
            <a:r>
              <a:rPr lang="en-US" sz="2200" dirty="0"/>
              <a:t>)</a:t>
            </a:r>
          </a:p>
          <a:p>
            <a:pPr marL="457200" lvl="1" indent="0">
              <a:buNone/>
            </a:pPr>
            <a:endParaRPr lang="en-GB" dirty="0"/>
          </a:p>
        </p:txBody>
      </p:sp>
    </p:spTree>
    <p:extLst>
      <p:ext uri="{BB962C8B-B14F-4D97-AF65-F5344CB8AC3E}">
        <p14:creationId xmlns:p14="http://schemas.microsoft.com/office/powerpoint/2010/main" val="2401832761"/>
      </p:ext>
    </p:extLst>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506E82"/>
      </a:hlink>
      <a:folHlink>
        <a:srgbClr val="506E82"/>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70899B">
            <a:alpha val="39999"/>
          </a:srgbClr>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rgbClr val="70899B">
            <a:alpha val="39999"/>
          </a:srgbClr>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506E82"/>
        </a:hlink>
        <a:folHlink>
          <a:srgbClr val="506E8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template_pct_en</Template>
  <TotalTime>4</TotalTime>
  <Words>794</Words>
  <Application>Microsoft Office PowerPoint</Application>
  <PresentationFormat>On-screen Show (4:3)</PresentationFormat>
  <Paragraphs>92</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ヒラギノ角ゴ Pro W3</vt:lpstr>
      <vt:lpstr>Arial</vt:lpstr>
      <vt:lpstr>Arial Black</vt:lpstr>
      <vt:lpstr>Calibri</vt:lpstr>
      <vt:lpstr>Wingdings</vt:lpstr>
      <vt:lpstr>Default Design</vt:lpstr>
      <vt:lpstr>PowerPoint Presentation</vt:lpstr>
      <vt:lpstr>Current Situation (1)</vt:lpstr>
      <vt:lpstr>Current Situation (2)</vt:lpstr>
      <vt:lpstr>Current Situation at the IB (1)</vt:lpstr>
      <vt:lpstr>Current Situation at the IB (2)</vt:lpstr>
      <vt:lpstr>Current Situation at the IB (3)</vt:lpstr>
      <vt:lpstr>Particular safeguards under the PCT (1)</vt:lpstr>
      <vt:lpstr>Particular safeguards under the PCT (2)</vt:lpstr>
      <vt:lpstr>Particular safeguards under the PCT (3)</vt:lpstr>
      <vt:lpstr>Particular safeguards under the PCT (4)</vt:lpstr>
      <vt:lpstr>More information</vt:lpstr>
    </vt:vector>
  </TitlesOfParts>
  <Company>World Intellectual Property Organization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COVID-19  Presentation Subtitle and/or Conference Name</dc:title>
  <dc:creator>RICHARDSON Michael</dc:creator>
  <cp:keywords>PUBLIC</cp:keywords>
  <cp:lastModifiedBy>JULLIARD Corinne</cp:lastModifiedBy>
  <cp:revision>72</cp:revision>
  <dcterms:created xsi:type="dcterms:W3CDTF">2020-04-01T11:56:59Z</dcterms:created>
  <dcterms:modified xsi:type="dcterms:W3CDTF">2020-06-03T13:51:42Z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86dcbf88-5ac3-43ce-9635-9902f0fffded</vt:lpwstr>
  </property>
  <property fmtid="{D5CDD505-2E9C-101B-9397-08002B2CF9AE}" pid="3" name="Classification">
    <vt:lpwstr>Public</vt:lpwstr>
  </property>
  <property fmtid="{D5CDD505-2E9C-101B-9397-08002B2CF9AE}" pid="4" name="VisualMarkings">
    <vt:lpwstr>None</vt:lpwstr>
  </property>
  <property fmtid="{D5CDD505-2E9C-101B-9397-08002B2CF9AE}" pid="5" name="Alignment">
    <vt:lpwstr>Centre</vt:lpwstr>
  </property>
  <property fmtid="{D5CDD505-2E9C-101B-9397-08002B2CF9AE}" pid="6" name="Language">
    <vt:lpwstr>English</vt:lpwstr>
  </property>
</Properties>
</file>