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88" r:id="rId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29">
          <p15:clr>
            <a:srgbClr val="A4A3A4"/>
          </p15:clr>
        </p15:guide>
        <p15:guide id="2" pos="51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3" autoAdjust="0"/>
    <p:restoredTop sz="94660" autoAdjust="0"/>
  </p:normalViewPr>
  <p:slideViewPr>
    <p:cSldViewPr>
      <p:cViewPr varScale="1">
        <p:scale>
          <a:sx n="64" d="100"/>
          <a:sy n="64" d="100"/>
        </p:scale>
        <p:origin x="1262" y="58"/>
      </p:cViewPr>
      <p:guideLst>
        <p:guide orient="horz" pos="3929"/>
        <p:guide pos="51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40" d="100"/>
          <a:sy n="40" d="100"/>
        </p:scale>
        <p:origin x="2544" y="29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4FE9B-D5D4-4B76-87EA-A08EA8B20C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91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341425"/>
            <a:ext cx="10246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 2019</a:t>
            </a:r>
          </a:p>
          <a:p>
            <a:pPr>
              <a:spcBef>
                <a:spcPts val="0"/>
              </a:spcBef>
              <a:defRPr/>
            </a:pPr>
            <a:r>
              <a:rPr lang="en-US" sz="900" baseline="0" dirty="0" smtClean="0"/>
              <a:t>rule 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03.05.2019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5964" y="4113490"/>
            <a:ext cx="7920532" cy="1406525"/>
          </a:xfrm>
          <a:noFill/>
        </p:spPr>
        <p:txBody>
          <a:bodyPr/>
          <a:lstStyle/>
          <a:p>
            <a:pPr eaLnBrk="1" hangingPunct="1"/>
            <a:r>
              <a:rPr lang="en-US" sz="3400" b="1" dirty="0" smtClean="0">
                <a:solidFill>
                  <a:srgbClr val="70899B"/>
                </a:solidFill>
              </a:rPr>
              <a:t>Amendments to the PCT Regulations as from 1 July 2019</a:t>
            </a:r>
          </a:p>
          <a:p>
            <a:pPr eaLnBrk="1" hangingPunct="1"/>
            <a:endParaRPr lang="en-US" sz="3600" dirty="0" smtClean="0">
              <a:solidFill>
                <a:srgbClr val="70899B"/>
              </a:solidFill>
            </a:endParaRPr>
          </a:p>
        </p:txBody>
      </p:sp>
      <p:pic>
        <p:nvPicPr>
          <p:cNvPr id="3075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77" y="3740427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758848"/>
          </a:xfrm>
        </p:spPr>
        <p:txBody>
          <a:bodyPr/>
          <a:lstStyle/>
          <a:p>
            <a:r>
              <a:rPr lang="en-US" dirty="0" smtClean="0"/>
              <a:t>PCT Rule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59032"/>
            <a:ext cx="7848872" cy="54006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2200" dirty="0" smtClean="0"/>
              <a:t>Amendment to PCT Rule 69.1(a)</a:t>
            </a:r>
          </a:p>
          <a:p>
            <a:pPr marL="742950" lvl="2" indent="-34290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altLang="en-US" sz="2200" dirty="0" smtClean="0"/>
              <a:t>Allows </a:t>
            </a:r>
            <a:r>
              <a:rPr lang="en-US" altLang="en-US" sz="2200" dirty="0"/>
              <a:t>the IPEA to start </a:t>
            </a:r>
            <a:r>
              <a:rPr lang="en-US" altLang="en-US" sz="2200" dirty="0" smtClean="0"/>
              <a:t>the </a:t>
            </a:r>
            <a:r>
              <a:rPr lang="en-US" altLang="en-US" sz="2200" dirty="0"/>
              <a:t>international preliminary examination </a:t>
            </a:r>
            <a:r>
              <a:rPr lang="en-US" altLang="en-US" sz="2200" dirty="0" smtClean="0"/>
              <a:t>when:</a:t>
            </a:r>
          </a:p>
          <a:p>
            <a:pPr marL="1200150" lvl="3" indent="-34290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200" dirty="0" smtClean="0"/>
              <a:t>it </a:t>
            </a:r>
            <a:r>
              <a:rPr lang="en-US" altLang="en-US" sz="2200" dirty="0"/>
              <a:t>is in possession of the demand, relevant fees, ISR and </a:t>
            </a:r>
            <a:r>
              <a:rPr lang="en-US" altLang="en-US" sz="2200" dirty="0" smtClean="0"/>
              <a:t>written opinion</a:t>
            </a:r>
            <a:r>
              <a:rPr lang="en-US" altLang="en-US" sz="2200" dirty="0"/>
              <a:t>;</a:t>
            </a:r>
            <a:endParaRPr lang="en-US" altLang="en-US" sz="2200" dirty="0" smtClean="0"/>
          </a:p>
          <a:p>
            <a:pPr marL="1200150" lvl="3" indent="-34290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200" dirty="0" smtClean="0"/>
              <a:t>unless </a:t>
            </a:r>
            <a:r>
              <a:rPr lang="en-US" altLang="en-US" sz="2200" dirty="0"/>
              <a:t>the applicant </a:t>
            </a:r>
            <a:r>
              <a:rPr lang="en-US" altLang="en-US" sz="2200" dirty="0" smtClean="0"/>
              <a:t>expressly requests the IPEA to postpone the start of the examination </a:t>
            </a:r>
            <a:r>
              <a:rPr lang="en-US" altLang="en-US" sz="2200" dirty="0"/>
              <a:t>until expiration of the time limit </a:t>
            </a:r>
            <a:r>
              <a:rPr lang="en-US" altLang="en-US" sz="2200" dirty="0" smtClean="0"/>
              <a:t>for filing a Chapter II demand (Rule </a:t>
            </a:r>
            <a:r>
              <a:rPr lang="en-US" altLang="en-US" sz="2200" dirty="0"/>
              <a:t>54</a:t>
            </a:r>
            <a:r>
              <a:rPr lang="en-US" altLang="en-US" sz="2200" i="1" dirty="0"/>
              <a:t>bis</a:t>
            </a:r>
            <a:r>
              <a:rPr lang="en-US" altLang="en-US" sz="2200" dirty="0"/>
              <a:t>.1(a</a:t>
            </a:r>
            <a:r>
              <a:rPr lang="en-US" altLang="en-US" sz="2200" dirty="0" smtClean="0"/>
              <a:t>)) (as opposed to starting examination only once that time limit has expired)</a:t>
            </a:r>
            <a:endParaRPr lang="en-US" altLang="en-US" sz="2200" dirty="0"/>
          </a:p>
          <a:p>
            <a:pPr marL="742950" lvl="2" indent="-34290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altLang="en-US" sz="2200" dirty="0" smtClean="0"/>
              <a:t>Effective for demands made on </a:t>
            </a:r>
            <a:r>
              <a:rPr lang="en-US" altLang="en-US" sz="2200" dirty="0"/>
              <a:t>or </a:t>
            </a:r>
            <a:r>
              <a:rPr lang="en-US" altLang="en-US" sz="2200" dirty="0" smtClean="0"/>
              <a:t>after </a:t>
            </a:r>
            <a:r>
              <a:rPr lang="en-US" altLang="en-US" sz="2200" dirty="0"/>
              <a:t>July </a:t>
            </a:r>
            <a:r>
              <a:rPr lang="en-US" altLang="en-US" sz="2200" dirty="0" smtClean="0"/>
              <a:t>1, 2019 </a:t>
            </a:r>
            <a:endParaRPr lang="en-US" altLang="en-US" sz="2200" dirty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09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49</TotalTime>
  <Words>102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EN_2010_pct background png</vt:lpstr>
      <vt:lpstr>PowerPoint Presentation</vt:lpstr>
      <vt:lpstr>PCT Rule Changes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143</cp:revision>
  <cp:lastPrinted>2015-05-01T14:20:17Z</cp:lastPrinted>
  <dcterms:created xsi:type="dcterms:W3CDTF">2013-11-19T11:19:13Z</dcterms:created>
  <dcterms:modified xsi:type="dcterms:W3CDTF">2019-05-22T14:19:34Z</dcterms:modified>
</cp:coreProperties>
</file>