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8" r:id="rId2"/>
    <p:sldId id="288" r:id="rId3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5000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9D0A2B"/>
    <a:srgbClr val="7089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13" autoAdjust="0"/>
    <p:restoredTop sz="94660"/>
  </p:normalViewPr>
  <p:slideViewPr>
    <p:cSldViewPr>
      <p:cViewPr>
        <p:scale>
          <a:sx n="107" d="100"/>
          <a:sy n="107" d="100"/>
        </p:scale>
        <p:origin x="-2100" y="-276"/>
      </p:cViewPr>
      <p:guideLst>
        <p:guide orient="horz" pos="3929"/>
        <p:guide pos="510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77" d="100"/>
          <a:sy n="77" d="100"/>
        </p:scale>
        <p:origin x="-2094" y="-90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4750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4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4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834" tIns="47418" rIns="94834" bIns="47418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smtClean="0"/>
            </a:lvl1pPr>
          </a:lstStyle>
          <a:p>
            <a:pPr>
              <a:defRPr/>
            </a:pPr>
            <a:fld id="{CA84FE9B-D5D4-4B76-87EA-A08EA8B20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2725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de-DE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2800">
                <a:solidFill>
                  <a:srgbClr val="70899B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38608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5684400" y="1818000"/>
            <a:ext cx="1695912" cy="4032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12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1200" b="1" dirty="0" smtClean="0">
                <a:solidFill>
                  <a:srgbClr val="9D0A2B"/>
                </a:solidFill>
              </a:rPr>
            </a:br>
            <a:r>
              <a:rPr lang="fr-CH" sz="1200" b="1" dirty="0" smtClean="0">
                <a:solidFill>
                  <a:srgbClr val="9D0A2B"/>
                </a:solidFill>
              </a:rPr>
              <a:t>Patent System</a:t>
            </a:r>
            <a:endParaRPr lang="fr-CH" sz="12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961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C3305F-35F4-4D38-853F-6972B7651A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91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A1C06C-5FA2-4438-B070-4F16D45DBA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36856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70899B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fr-C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1pPr>
            <a:lvl2pPr marL="742950" indent="-285750">
              <a:buClr>
                <a:srgbClr val="9D0A2B"/>
              </a:buClr>
              <a:buSzPct val="100000"/>
              <a:buFont typeface="Wingdings" pitchFamily="2" charset="2"/>
              <a:buChar char="q"/>
              <a:defRPr/>
            </a:lvl2pPr>
            <a:lvl3pPr marL="1143000" indent="-228600">
              <a:buClr>
                <a:srgbClr val="9D0A2B"/>
              </a:buClr>
              <a:buSzPct val="100000"/>
              <a:buFont typeface="Wingdings" pitchFamily="2" charset="2"/>
              <a:buChar char="§"/>
              <a:defRPr/>
            </a:lvl3pPr>
            <a:lvl4pPr marL="16002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4pPr>
            <a:lvl5pPr marL="2057400" indent="-228600">
              <a:buClr>
                <a:srgbClr val="9D0A2B"/>
              </a:buClr>
              <a:buSzPct val="150000"/>
              <a:buFont typeface="Arial" pitchFamily="34" charset="0"/>
              <a:buChar char="■"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0" y="6384155"/>
            <a:ext cx="1024639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0"/>
              </a:spcBef>
              <a:defRPr/>
            </a:pPr>
            <a:r>
              <a:rPr lang="en-US" sz="900" dirty="0" smtClean="0"/>
              <a:t>July2018</a:t>
            </a:r>
          </a:p>
          <a:p>
            <a:pPr>
              <a:spcBef>
                <a:spcPts val="0"/>
              </a:spcBef>
              <a:defRPr/>
            </a:pPr>
            <a:r>
              <a:rPr lang="en-US" sz="900" baseline="0" dirty="0" smtClean="0"/>
              <a:t>rule changes-</a:t>
            </a:r>
            <a:fld id="{DA79EEDA-9492-4994-BB18-1005CD6866B1}" type="slidenum">
              <a:rPr lang="en-US" sz="900" smtClean="0"/>
              <a:pPr>
                <a:spcBef>
                  <a:spcPts val="0"/>
                </a:spcBef>
                <a:defRPr/>
              </a:pPr>
              <a:t>‹#›</a:t>
            </a:fld>
            <a:endParaRPr lang="en-US" sz="900" dirty="0" smtClean="0"/>
          </a:p>
          <a:p>
            <a:pPr>
              <a:spcBef>
                <a:spcPts val="0"/>
              </a:spcBef>
              <a:defRPr/>
            </a:pPr>
            <a:r>
              <a:rPr lang="en-US" sz="900" dirty="0" smtClean="0"/>
              <a:t>14.02.2018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2272" y="6069657"/>
            <a:ext cx="1005927" cy="167655"/>
          </a:xfrm>
          <a:prstGeom prst="rect">
            <a:avLst/>
          </a:prstGeom>
        </p:spPr>
      </p:pic>
      <p:sp>
        <p:nvSpPr>
          <p:cNvPr id="6" name="TextBox 5"/>
          <p:cNvSpPr txBox="1"/>
          <p:nvPr userDrawn="1"/>
        </p:nvSpPr>
        <p:spPr>
          <a:xfrm>
            <a:off x="7614000" y="6202800"/>
            <a:ext cx="1422000" cy="302400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r>
              <a:rPr lang="fr-CH" sz="800" b="1" dirty="0" smtClean="0">
                <a:solidFill>
                  <a:srgbClr val="9D0A2B"/>
                </a:solidFill>
              </a:rPr>
              <a:t>The International </a:t>
            </a:r>
            <a:br>
              <a:rPr lang="fr-CH" sz="800" b="1" dirty="0" smtClean="0">
                <a:solidFill>
                  <a:srgbClr val="9D0A2B"/>
                </a:solidFill>
              </a:rPr>
            </a:br>
            <a:r>
              <a:rPr lang="fr-CH" sz="800" b="1" dirty="0" smtClean="0">
                <a:solidFill>
                  <a:srgbClr val="9D0A2B"/>
                </a:solidFill>
              </a:rPr>
              <a:t>Patent System</a:t>
            </a:r>
            <a:endParaRPr lang="fr-CH" sz="800" b="1" dirty="0">
              <a:solidFill>
                <a:srgbClr val="9D0A2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346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AB5F7D-D5B1-4D98-B310-16D211F23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900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352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517826-A1A8-4B20-83BB-6B4226365D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18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546D48-0F63-43E9-B47C-935DCDFAA1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851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E760F4-0BB2-41F5-A823-5656424847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93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6D60C8-7BA5-467F-BCD3-E871B6D034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36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H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C813F8-B5E0-463F-B52D-A76CAE1804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046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H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H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7A5B0-4E40-4836-BF8A-4DD351994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668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73238"/>
            <a:ext cx="8229600" cy="4352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smtClean="0"/>
            </a:lvl1pPr>
          </a:lstStyle>
          <a:p>
            <a:pPr>
              <a:defRPr/>
            </a:pPr>
            <a:fld id="{7F3150A8-B334-48D8-BDDC-A2E01CBB87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rgbClr val="00408C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Blip>
          <a:blip r:embed="rId14"/>
        </a:buBlip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115964" y="4113490"/>
            <a:ext cx="7920532" cy="1406525"/>
          </a:xfrm>
          <a:noFill/>
        </p:spPr>
        <p:txBody>
          <a:bodyPr/>
          <a:lstStyle/>
          <a:p>
            <a:pPr eaLnBrk="1" hangingPunct="1"/>
            <a:r>
              <a:rPr lang="en-US" sz="3400" b="1" dirty="0" smtClean="0">
                <a:solidFill>
                  <a:srgbClr val="70899B"/>
                </a:solidFill>
              </a:rPr>
              <a:t>Amendments to the PCT Regulations as from 1 July 2018</a:t>
            </a:r>
          </a:p>
          <a:p>
            <a:pPr eaLnBrk="1" hangingPunct="1"/>
            <a:endParaRPr lang="en-US" sz="3600" dirty="0" smtClean="0">
              <a:solidFill>
                <a:srgbClr val="70899B"/>
              </a:solidFill>
            </a:endParaRPr>
          </a:p>
        </p:txBody>
      </p:sp>
      <p:pic>
        <p:nvPicPr>
          <p:cNvPr id="3075" name="Picture 8" descr="Puce-3_pc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577" y="3740427"/>
            <a:ext cx="3810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3888"/>
            <a:ext cx="8507288" cy="758848"/>
          </a:xfrm>
        </p:spPr>
        <p:txBody>
          <a:bodyPr/>
          <a:lstStyle/>
          <a:p>
            <a:r>
              <a:rPr lang="en-US" dirty="0" smtClean="0"/>
              <a:t>PCT Rule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400600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dirty="0" smtClean="0"/>
              <a:t>Amendment to the Schedule of Fees</a:t>
            </a:r>
          </a:p>
          <a:p>
            <a:pPr marL="808038" lvl="1" indent="-350838">
              <a:spcBef>
                <a:spcPts val="600"/>
              </a:spcBef>
              <a:spcAft>
                <a:spcPts val="600"/>
              </a:spcAft>
            </a:pPr>
            <a:r>
              <a:rPr lang="en-US" altLang="en-US" dirty="0" smtClean="0"/>
              <a:t>Clarification that the 90% </a:t>
            </a:r>
            <a:r>
              <a:rPr lang="en-US" altLang="en-US" dirty="0"/>
              <a:t>fee </a:t>
            </a:r>
            <a:r>
              <a:rPr lang="en-US" altLang="en-US" dirty="0" smtClean="0"/>
              <a:t>reduction is intended only for persons filing PCT applications in their own right and not those filing PCT applications on behalf of a person or entity which is not eligible for the fee reduction (e.g. the director or employee of a company where the application is made for the benefit of the company)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GB" altLang="en-US" dirty="0" smtClean="0"/>
              <a:t>Amendment </a:t>
            </a:r>
            <a:r>
              <a:rPr lang="en-GB" altLang="en-US" dirty="0"/>
              <a:t>to PCT </a:t>
            </a:r>
            <a:r>
              <a:rPr lang="en-GB" altLang="en-US" dirty="0" smtClean="0"/>
              <a:t>Rules </a:t>
            </a:r>
            <a:r>
              <a:rPr lang="en-GB" altLang="en-US" dirty="0"/>
              <a:t>4.1(b)(ii</a:t>
            </a:r>
            <a:r>
              <a:rPr lang="en-GB" altLang="en-US" dirty="0" smtClean="0"/>
              <a:t>) and 41.2(b)</a:t>
            </a:r>
          </a:p>
          <a:p>
            <a:pPr marL="808038" lvl="1" indent="-350838">
              <a:spcBef>
                <a:spcPts val="600"/>
              </a:spcBef>
              <a:spcAft>
                <a:spcPts val="600"/>
              </a:spcAft>
            </a:pPr>
            <a:r>
              <a:rPr lang="fr-CH" altLang="en-US" dirty="0" smtClean="0"/>
              <a:t>Correction </a:t>
            </a:r>
            <a:r>
              <a:rPr lang="en-US" altLang="en-US" dirty="0" smtClean="0"/>
              <a:t>of references regarding provisions which entered into force on 1 July 2017 relating to the transmittal of earlier search and/or classification results</a:t>
            </a:r>
            <a:endParaRPr lang="fr-CH" altLang="en-US" dirty="0"/>
          </a:p>
        </p:txBody>
      </p:sp>
    </p:spTree>
    <p:extLst>
      <p:ext uri="{BB962C8B-B14F-4D97-AF65-F5344CB8AC3E}">
        <p14:creationId xmlns:p14="http://schemas.microsoft.com/office/powerpoint/2010/main" val="3630960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N_2010_pct background png">
  <a:themeElements>
    <a:clrScheme name="template_englis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emplate_english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template_englis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englis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_englis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EN_2010_pct background png</Template>
  <TotalTime>3</TotalTime>
  <Words>115</Words>
  <Application>Microsoft Office PowerPoint</Application>
  <PresentationFormat>On-screen Show (4:3)</PresentationFormat>
  <Paragraphs>6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EN_2010_pct background png</vt:lpstr>
      <vt:lpstr>PowerPoint Presentation</vt:lpstr>
      <vt:lpstr>PCT Rule Changes</vt:lpstr>
    </vt:vector>
  </TitlesOfParts>
  <Company>World Intellectual Property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Amendments to the PCT Regulations as from 1 July 2018</dc:title>
  <dc:creator>WIPO</dc:creator>
  <cp:lastModifiedBy>RODRIGUEZ Geraldine</cp:lastModifiedBy>
  <cp:revision>134</cp:revision>
  <cp:lastPrinted>2015-05-01T14:20:17Z</cp:lastPrinted>
  <dcterms:created xsi:type="dcterms:W3CDTF">2013-11-19T11:19:13Z</dcterms:created>
  <dcterms:modified xsi:type="dcterms:W3CDTF">2018-05-24T13:01:28Z</dcterms:modified>
</cp:coreProperties>
</file>