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58" r:id="rId2"/>
    <p:sldId id="288" r:id="rId3"/>
    <p:sldId id="289" r:id="rId4"/>
  </p:sldIdLst>
  <p:sldSz cx="9144000" cy="6858000" type="screen4x3"/>
  <p:notesSz cx="6797675" cy="9926638"/>
  <p:defaultTextStyle>
    <a:defPPr>
      <a:defRPr lang="en-US"/>
    </a:defPPr>
    <a:lvl1pPr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9D0A2B"/>
    <a:srgbClr val="70899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63" autoAdjust="0"/>
    <p:restoredTop sz="94660"/>
  </p:normalViewPr>
  <p:slideViewPr>
    <p:cSldViewPr>
      <p:cViewPr varScale="1">
        <p:scale>
          <a:sx n="99" d="100"/>
          <a:sy n="99" d="100"/>
        </p:scale>
        <p:origin x="-246" y="-102"/>
      </p:cViewPr>
      <p:guideLst>
        <p:guide orient="horz" pos="3929"/>
        <p:guide pos="5103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77" d="100"/>
          <a:sy n="77" d="100"/>
        </p:scale>
        <p:origin x="-2094" y="-90"/>
      </p:cViewPr>
      <p:guideLst>
        <p:guide orient="horz" pos="3127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547505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834" tIns="47418" rIns="94834" bIns="47418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43" y="0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834" tIns="47418" rIns="94834" bIns="47418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22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54"/>
            <a:ext cx="5438140" cy="4466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834" tIns="47418" rIns="94834" bIns="4741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22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584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834" tIns="47418" rIns="94834" bIns="47418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43" y="9428584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834" tIns="47418" rIns="94834" bIns="47418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fld id="{CA84FE9B-D5D4-4B76-87EA-A08EA8B20C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027255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e-DE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sz="2800">
                <a:solidFill>
                  <a:srgbClr val="70899B"/>
                </a:solidFill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  <a:endParaRPr lang="en-US" noProof="0" dirty="0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4213" y="3860800"/>
            <a:ext cx="6400800" cy="175260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2" name="TextBox 1"/>
          <p:cNvSpPr txBox="1"/>
          <p:nvPr userDrawn="1"/>
        </p:nvSpPr>
        <p:spPr>
          <a:xfrm>
            <a:off x="5684400" y="1818000"/>
            <a:ext cx="1695912" cy="403200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r>
              <a:rPr lang="fr-CH" sz="1200" b="1" dirty="0" smtClean="0">
                <a:solidFill>
                  <a:srgbClr val="9D0A2B"/>
                </a:solidFill>
              </a:rPr>
              <a:t>The International </a:t>
            </a:r>
            <a:br>
              <a:rPr lang="fr-CH" sz="1200" b="1" dirty="0" smtClean="0">
                <a:solidFill>
                  <a:srgbClr val="9D0A2B"/>
                </a:solidFill>
              </a:rPr>
            </a:br>
            <a:r>
              <a:rPr lang="fr-CH" sz="1200" b="1" dirty="0" smtClean="0">
                <a:solidFill>
                  <a:srgbClr val="9D0A2B"/>
                </a:solidFill>
              </a:rPr>
              <a:t>Patent System</a:t>
            </a:r>
            <a:endParaRPr lang="fr-CH" sz="1200" b="1" dirty="0">
              <a:solidFill>
                <a:srgbClr val="9D0A2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49618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C3305F-35F4-4D38-853F-6972B7651A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99199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A1C06C-5FA2-4438-B070-4F16D45DBA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36856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70899B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fr-C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342900" indent="-342900">
              <a:buClr>
                <a:srgbClr val="9D0A2B"/>
              </a:buClr>
              <a:buSzPct val="150000"/>
              <a:buFont typeface="Arial" pitchFamily="34" charset="0"/>
              <a:buChar char="■"/>
              <a:defRPr/>
            </a:lvl1pPr>
            <a:lvl2pPr marL="742950" indent="-285750">
              <a:buClr>
                <a:srgbClr val="9D0A2B"/>
              </a:buClr>
              <a:buSzPct val="100000"/>
              <a:buFont typeface="Wingdings" pitchFamily="2" charset="2"/>
              <a:buChar char="q"/>
              <a:defRPr/>
            </a:lvl2pPr>
            <a:lvl3pPr marL="1143000" indent="-228600">
              <a:buClr>
                <a:srgbClr val="9D0A2B"/>
              </a:buClr>
              <a:buSzPct val="100000"/>
              <a:buFont typeface="Wingdings" pitchFamily="2" charset="2"/>
              <a:buChar char="§"/>
              <a:defRPr/>
            </a:lvl3pPr>
            <a:lvl4pPr marL="1600200" indent="-228600">
              <a:buClr>
                <a:srgbClr val="9D0A2B"/>
              </a:buClr>
              <a:buSzPct val="150000"/>
              <a:buFont typeface="Arial" pitchFamily="34" charset="0"/>
              <a:buChar char="■"/>
              <a:defRPr/>
            </a:lvl4pPr>
            <a:lvl5pPr marL="2057400" indent="-228600">
              <a:buClr>
                <a:srgbClr val="9D0A2B"/>
              </a:buClr>
              <a:buSzPct val="150000"/>
              <a:buFont typeface="Arial" pitchFamily="34" charset="0"/>
              <a:buChar char="■"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 dirty="0"/>
          </a:p>
        </p:txBody>
      </p:sp>
      <p:sp>
        <p:nvSpPr>
          <p:cNvPr id="5" name="TextBox 4"/>
          <p:cNvSpPr txBox="1"/>
          <p:nvPr userDrawn="1"/>
        </p:nvSpPr>
        <p:spPr>
          <a:xfrm>
            <a:off x="0" y="6464057"/>
            <a:ext cx="15504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Bef>
                <a:spcPts val="0"/>
              </a:spcBef>
              <a:defRPr/>
            </a:pPr>
            <a:r>
              <a:rPr lang="en-US" sz="900" dirty="0" smtClean="0"/>
              <a:t>July2015 </a:t>
            </a:r>
            <a:r>
              <a:rPr lang="en-US" sz="900" baseline="0" dirty="0" smtClean="0"/>
              <a:t> rule changes-</a:t>
            </a:r>
            <a:fld id="{DA79EEDA-9492-4994-BB18-1005CD6866B1}" type="slidenum">
              <a:rPr lang="en-US" sz="900" smtClean="0"/>
              <a:pPr>
                <a:spcBef>
                  <a:spcPts val="0"/>
                </a:spcBef>
                <a:defRPr/>
              </a:pPr>
              <a:t>‹#›</a:t>
            </a:fld>
            <a:endParaRPr lang="en-US" sz="900" dirty="0" smtClean="0"/>
          </a:p>
          <a:p>
            <a:pPr>
              <a:spcBef>
                <a:spcPts val="0"/>
              </a:spcBef>
              <a:defRPr/>
            </a:pPr>
            <a:r>
              <a:rPr lang="en-US" sz="900" dirty="0" smtClean="0"/>
              <a:t>05.05.2015</a:t>
            </a:r>
            <a:endParaRPr lang="en-US" sz="900" dirty="0" smtClean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42272" y="6069657"/>
            <a:ext cx="1005927" cy="167655"/>
          </a:xfrm>
          <a:prstGeom prst="rect">
            <a:avLst/>
          </a:prstGeom>
        </p:spPr>
      </p:pic>
      <p:sp>
        <p:nvSpPr>
          <p:cNvPr id="6" name="TextBox 5"/>
          <p:cNvSpPr txBox="1"/>
          <p:nvPr userDrawn="1"/>
        </p:nvSpPr>
        <p:spPr>
          <a:xfrm>
            <a:off x="7614000" y="6202800"/>
            <a:ext cx="1422000" cy="302400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r>
              <a:rPr lang="fr-CH" sz="800" b="1" dirty="0" smtClean="0">
                <a:solidFill>
                  <a:srgbClr val="9D0A2B"/>
                </a:solidFill>
              </a:rPr>
              <a:t>The International </a:t>
            </a:r>
            <a:br>
              <a:rPr lang="fr-CH" sz="800" b="1" dirty="0" smtClean="0">
                <a:solidFill>
                  <a:srgbClr val="9D0A2B"/>
                </a:solidFill>
              </a:rPr>
            </a:br>
            <a:r>
              <a:rPr lang="fr-CH" sz="800" b="1" dirty="0" smtClean="0">
                <a:solidFill>
                  <a:srgbClr val="9D0A2B"/>
                </a:solidFill>
              </a:rPr>
              <a:t>Patent System</a:t>
            </a:r>
            <a:endParaRPr lang="fr-CH" sz="800" b="1" dirty="0">
              <a:solidFill>
                <a:srgbClr val="9D0A2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93466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AB5F7D-D5B1-4D98-B310-16D211F236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49001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238"/>
            <a:ext cx="4038600" cy="4352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238"/>
            <a:ext cx="4038600" cy="4352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517826-A1A8-4B20-83BB-6B4226365D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41805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546D48-0F63-43E9-B47C-935DCDFAA1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68512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E760F4-0BB2-41F5-A823-5656424847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9934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6D60C8-7BA5-467F-BCD3-E871B6D034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19636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C813F8-B5E0-463F-B52D-A76CAE1804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20465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fr-CH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77A5B0-4E40-4836-BF8A-4DD3519947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46682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73238"/>
            <a:ext cx="8229600" cy="4352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0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smtClean="0"/>
            </a:lvl1pPr>
          </a:lstStyle>
          <a:p>
            <a:pPr>
              <a:defRPr/>
            </a:pPr>
            <a:fld id="{7F3150A8-B334-48D8-BDDC-A2E01CBB87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115964" y="4113490"/>
            <a:ext cx="7920532" cy="1406525"/>
          </a:xfrm>
          <a:noFill/>
        </p:spPr>
        <p:txBody>
          <a:bodyPr/>
          <a:lstStyle/>
          <a:p>
            <a:pPr eaLnBrk="1" hangingPunct="1"/>
            <a:r>
              <a:rPr lang="en-US" sz="3400" b="1" dirty="0" smtClean="0">
                <a:solidFill>
                  <a:srgbClr val="70899B"/>
                </a:solidFill>
              </a:rPr>
              <a:t>Amendments to the PCT Regulations as from 1 July 2015</a:t>
            </a:r>
          </a:p>
          <a:p>
            <a:pPr eaLnBrk="1" hangingPunct="1"/>
            <a:endParaRPr lang="en-US" sz="3600" dirty="0" smtClean="0">
              <a:solidFill>
                <a:srgbClr val="70899B"/>
              </a:solidFill>
            </a:endParaRPr>
          </a:p>
        </p:txBody>
      </p:sp>
      <p:pic>
        <p:nvPicPr>
          <p:cNvPr id="3075" name="Picture 8" descr="Puce-3_pc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9577" y="3740427"/>
            <a:ext cx="381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93888"/>
            <a:ext cx="8507288" cy="1143000"/>
          </a:xfrm>
        </p:spPr>
        <p:txBody>
          <a:bodyPr/>
          <a:lstStyle/>
          <a:p>
            <a:r>
              <a:rPr lang="en-US" dirty="0" smtClean="0"/>
              <a:t>PCT Rule Changes (1)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2177" y="1330784"/>
            <a:ext cx="8229600" cy="5194560"/>
          </a:xfrm>
        </p:spPr>
        <p:txBody>
          <a:bodyPr/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200" dirty="0" smtClean="0"/>
              <a:t>Modified </a:t>
            </a:r>
            <a:r>
              <a:rPr lang="en-US" sz="2200" dirty="0" smtClean="0"/>
              <a:t>procedure for the appointment of future International Authorities 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en-US" sz="2200" dirty="0" smtClean="0"/>
              <a:t>Restoration of the right of </a:t>
            </a:r>
            <a:r>
              <a:rPr lang="en-US" altLang="en-US" sz="2200" dirty="0" smtClean="0"/>
              <a:t>priority</a:t>
            </a:r>
            <a:endParaRPr lang="en-US" altLang="en-US" sz="2200" dirty="0"/>
          </a:p>
          <a:p>
            <a:pPr marL="808038" lvl="1" indent="-350838">
              <a:spcBef>
                <a:spcPts val="600"/>
              </a:spcBef>
              <a:spcAft>
                <a:spcPts val="600"/>
              </a:spcAft>
            </a:pPr>
            <a:r>
              <a:rPr lang="en-GB" altLang="en-US" sz="2200" dirty="0" smtClean="0"/>
              <a:t>Amendment of PCT Rules 49</a:t>
            </a:r>
            <a:r>
              <a:rPr lang="en-GB" altLang="en-US" sz="2200" i="1" dirty="0" smtClean="0"/>
              <a:t>ter </a:t>
            </a:r>
            <a:r>
              <a:rPr lang="en-GB" altLang="en-US" sz="2200" dirty="0" smtClean="0"/>
              <a:t>and </a:t>
            </a:r>
            <a:r>
              <a:rPr lang="en-US" sz="2200" dirty="0" smtClean="0"/>
              <a:t>76</a:t>
            </a:r>
            <a:endParaRPr lang="en-US" sz="2200" dirty="0"/>
          </a:p>
          <a:p>
            <a:pPr lvl="2">
              <a:spcBef>
                <a:spcPts val="600"/>
              </a:spcBef>
              <a:spcAft>
                <a:spcPts val="600"/>
              </a:spcAft>
            </a:pPr>
            <a:r>
              <a:rPr lang="fr-CH" altLang="en-US" sz="2200" dirty="0" smtClean="0"/>
              <a:t>In cases of </a:t>
            </a:r>
            <a:r>
              <a:rPr lang="en-US" altLang="en-US" sz="2200" dirty="0" smtClean="0"/>
              <a:t>early </a:t>
            </a:r>
            <a:r>
              <a:rPr lang="en-US" altLang="en-US" sz="2200" dirty="0"/>
              <a:t>national phase </a:t>
            </a:r>
            <a:r>
              <a:rPr lang="en-US" altLang="en-US" sz="2200" dirty="0" smtClean="0"/>
              <a:t>entry, restoration requests are to be made within one month from receipt </a:t>
            </a:r>
            <a:r>
              <a:rPr lang="en-US" altLang="en-US" sz="2200" dirty="0"/>
              <a:t>of </a:t>
            </a:r>
            <a:r>
              <a:rPr lang="en-US" altLang="en-US" sz="2200" dirty="0" smtClean="0"/>
              <a:t>entry request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en-US" sz="2200" dirty="0" smtClean="0"/>
              <a:t>General Power </a:t>
            </a:r>
            <a:r>
              <a:rPr lang="en-US" altLang="en-US" sz="2200" smtClean="0"/>
              <a:t>of </a:t>
            </a:r>
            <a:r>
              <a:rPr lang="en-US" altLang="en-US" sz="2200" smtClean="0"/>
              <a:t>Attorney</a:t>
            </a:r>
            <a:endParaRPr lang="en-US" altLang="en-US" sz="2200" dirty="0" smtClean="0"/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fr-CH" altLang="en-US" sz="2200" dirty="0" err="1" smtClean="0"/>
              <a:t>Amendment</a:t>
            </a:r>
            <a:r>
              <a:rPr lang="fr-CH" altLang="en-US" sz="2200" dirty="0" smtClean="0"/>
              <a:t> of </a:t>
            </a:r>
            <a:r>
              <a:rPr lang="fr-CH" altLang="en-US" sz="2200" dirty="0" err="1" smtClean="0"/>
              <a:t>Rule</a:t>
            </a:r>
            <a:r>
              <a:rPr lang="fr-CH" altLang="en-US" sz="2200" dirty="0" smtClean="0"/>
              <a:t> 90.5(d)</a:t>
            </a:r>
          </a:p>
          <a:p>
            <a:pPr lvl="2">
              <a:spcBef>
                <a:spcPts val="600"/>
              </a:spcBef>
              <a:spcAft>
                <a:spcPts val="600"/>
              </a:spcAft>
            </a:pPr>
            <a:r>
              <a:rPr lang="fr-CH" altLang="en-US" sz="2200" dirty="0" smtClean="0"/>
              <a:t>Legal basis </a:t>
            </a:r>
            <a:r>
              <a:rPr lang="fr-CH" altLang="en-US" sz="2200" dirty="0" err="1" smtClean="0"/>
              <a:t>that</a:t>
            </a:r>
            <a:r>
              <a:rPr lang="fr-CH" altLang="en-US" sz="2200" dirty="0" smtClean="0"/>
              <a:t> </a:t>
            </a:r>
            <a:r>
              <a:rPr lang="fr-CH" altLang="en-US" sz="2200" dirty="0" err="1" smtClean="0"/>
              <a:t>allows</a:t>
            </a:r>
            <a:r>
              <a:rPr lang="fr-CH" altLang="en-US" sz="2200" dirty="0" smtClean="0"/>
              <a:t> the International Bureau to </a:t>
            </a:r>
            <a:r>
              <a:rPr lang="fr-CH" altLang="en-US" sz="2200" dirty="0" err="1" smtClean="0"/>
              <a:t>require</a:t>
            </a:r>
            <a:r>
              <a:rPr lang="fr-CH" altLang="en-US" sz="2200" dirty="0" smtClean="0"/>
              <a:t> a copy of a </a:t>
            </a:r>
            <a:r>
              <a:rPr lang="fr-CH" altLang="en-US" sz="2200" dirty="0" err="1" smtClean="0"/>
              <a:t>general</a:t>
            </a:r>
            <a:r>
              <a:rPr lang="fr-CH" altLang="en-US" sz="2200" dirty="0" smtClean="0"/>
              <a:t> power of attorney to </a:t>
            </a:r>
            <a:r>
              <a:rPr lang="fr-CH" altLang="en-US" sz="2200" dirty="0" err="1" smtClean="0"/>
              <a:t>process</a:t>
            </a:r>
            <a:r>
              <a:rPr lang="fr-CH" altLang="en-US" sz="2200" dirty="0" smtClean="0"/>
              <a:t> a notice of </a:t>
            </a:r>
            <a:r>
              <a:rPr lang="fr-CH" altLang="en-US" sz="2200" dirty="0" err="1" smtClean="0"/>
              <a:t>withdrawal</a:t>
            </a:r>
            <a:endParaRPr lang="en-US" sz="2200" dirty="0"/>
          </a:p>
          <a:p>
            <a:pPr>
              <a:spcBef>
                <a:spcPts val="600"/>
              </a:spcBef>
              <a:spcAft>
                <a:spcPts val="600"/>
              </a:spcAft>
            </a:pP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36309603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93888"/>
            <a:ext cx="8507288" cy="1143000"/>
          </a:xfrm>
        </p:spPr>
        <p:txBody>
          <a:bodyPr/>
          <a:lstStyle/>
          <a:p>
            <a:r>
              <a:rPr lang="en-US" dirty="0" smtClean="0"/>
              <a:t>PCT Rule Changes (2)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2177" y="1484784"/>
            <a:ext cx="8229600" cy="5040560"/>
          </a:xfrm>
        </p:spPr>
        <p:txBody>
          <a:bodyPr/>
          <a:lstStyle/>
          <a:p>
            <a:pPr marL="342900" lvl="2" indent="-342900">
              <a:spcBef>
                <a:spcPts val="600"/>
              </a:spcBef>
              <a:spcAft>
                <a:spcPts val="600"/>
              </a:spcAft>
              <a:buSzPct val="150000"/>
              <a:buFont typeface="Arial" pitchFamily="34" charset="0"/>
              <a:buChar char="■"/>
            </a:pPr>
            <a:r>
              <a:rPr lang="en-US" dirty="0" smtClean="0"/>
              <a:t>Editorial correction of rule reference in PCT Rule 90.3 concerning agents and common representatives </a:t>
            </a:r>
          </a:p>
          <a:p>
            <a:pPr marL="342900" lvl="2" indent="-342900">
              <a:spcBef>
                <a:spcPts val="600"/>
              </a:spcBef>
              <a:spcAft>
                <a:spcPts val="600"/>
              </a:spcAft>
              <a:buSzPct val="150000"/>
              <a:buFont typeface="Arial" pitchFamily="34" charset="0"/>
              <a:buChar char="■"/>
            </a:pPr>
            <a:r>
              <a:rPr lang="en-US" dirty="0" smtClean="0"/>
              <a:t>Schedule of fees</a:t>
            </a:r>
            <a:endParaRPr lang="en-US" altLang="en-US" dirty="0"/>
          </a:p>
          <a:p>
            <a:pPr marL="808038" lvl="1" indent="-350838">
              <a:spcBef>
                <a:spcPts val="600"/>
              </a:spcBef>
              <a:spcAft>
                <a:spcPts val="600"/>
              </a:spcAft>
            </a:pPr>
            <a:r>
              <a:rPr lang="fr-CH" altLang="en-US" dirty="0" err="1" smtClean="0"/>
              <a:t>Reduction</a:t>
            </a:r>
            <a:r>
              <a:rPr lang="fr-CH" altLang="en-US" dirty="0" smtClean="0"/>
              <a:t> for PCT-EASY </a:t>
            </a:r>
            <a:r>
              <a:rPr lang="fr-CH" altLang="en-US" dirty="0" err="1" smtClean="0"/>
              <a:t>filings</a:t>
            </a:r>
            <a:r>
              <a:rPr lang="fr-CH" altLang="en-US" dirty="0" smtClean="0"/>
              <a:t> </a:t>
            </a:r>
            <a:r>
              <a:rPr lang="fr-CH" altLang="en-US" dirty="0" err="1" smtClean="0"/>
              <a:t>discontinued</a:t>
            </a:r>
            <a:r>
              <a:rPr lang="fr-CH" altLang="en-US" dirty="0" smtClean="0"/>
              <a:t> as </a:t>
            </a:r>
            <a:r>
              <a:rPr lang="fr-CH" altLang="en-US" dirty="0" err="1" smtClean="0"/>
              <a:t>from</a:t>
            </a:r>
            <a:r>
              <a:rPr lang="fr-CH" altLang="en-US" dirty="0" smtClean="0"/>
              <a:t> 1 July 2015</a:t>
            </a:r>
          </a:p>
          <a:p>
            <a:pPr marL="808038" lvl="1" indent="-350838">
              <a:spcBef>
                <a:spcPts val="600"/>
              </a:spcBef>
              <a:spcAft>
                <a:spcPts val="600"/>
              </a:spcAft>
            </a:pPr>
            <a:r>
              <a:rPr lang="fr-CH" dirty="0" smtClean="0"/>
              <a:t>New </a:t>
            </a:r>
            <a:r>
              <a:rPr lang="fr-CH" dirty="0" err="1" smtClean="0"/>
              <a:t>means</a:t>
            </a:r>
            <a:r>
              <a:rPr lang="fr-CH" dirty="0" smtClean="0"/>
              <a:t> for </a:t>
            </a:r>
            <a:r>
              <a:rPr lang="fr-CH" dirty="0" err="1" smtClean="0"/>
              <a:t>determining</a:t>
            </a:r>
            <a:r>
              <a:rPr lang="fr-CH" dirty="0" smtClean="0"/>
              <a:t> the 90% </a:t>
            </a:r>
            <a:r>
              <a:rPr lang="fr-CH" dirty="0" err="1" smtClean="0"/>
              <a:t>filing</a:t>
            </a:r>
            <a:r>
              <a:rPr lang="fr-CH" dirty="0" smtClean="0"/>
              <a:t> </a:t>
            </a:r>
            <a:r>
              <a:rPr lang="fr-CH" dirty="0" err="1" smtClean="0"/>
              <a:t>fee</a:t>
            </a:r>
            <a:r>
              <a:rPr lang="fr-CH" dirty="0" smtClean="0"/>
              <a:t> </a:t>
            </a:r>
            <a:r>
              <a:rPr lang="fr-CH" dirty="0" err="1" smtClean="0"/>
              <a:t>reduction</a:t>
            </a:r>
            <a:r>
              <a:rPr lang="fr-CH" dirty="0" smtClean="0"/>
              <a:t> for </a:t>
            </a:r>
            <a:r>
              <a:rPr lang="fr-CH" dirty="0" err="1" smtClean="0"/>
              <a:t>natural</a:t>
            </a:r>
            <a:r>
              <a:rPr lang="fr-CH" dirty="0" smtClean="0"/>
              <a:t> </a:t>
            </a:r>
            <a:r>
              <a:rPr lang="fr-CH" dirty="0" err="1" smtClean="0"/>
              <a:t>persons</a:t>
            </a:r>
            <a:r>
              <a:rPr lang="fr-CH" dirty="0" smtClean="0"/>
              <a:t> </a:t>
            </a:r>
            <a:r>
              <a:rPr lang="fr-CH" dirty="0" err="1" smtClean="0"/>
              <a:t>from</a:t>
            </a:r>
            <a:r>
              <a:rPr lang="fr-CH" dirty="0" smtClean="0"/>
              <a:t> certain States </a:t>
            </a:r>
            <a:r>
              <a:rPr lang="fr-CH" dirty="0" err="1" smtClean="0"/>
              <a:t>based</a:t>
            </a:r>
            <a:r>
              <a:rPr lang="fr-CH" dirty="0" smtClean="0"/>
              <a:t> on a </a:t>
            </a:r>
            <a:r>
              <a:rPr lang="fr-CH" dirty="0" err="1" smtClean="0"/>
              <a:t>combined</a:t>
            </a:r>
            <a:r>
              <a:rPr lang="fr-CH" dirty="0" smtClean="0"/>
              <a:t> </a:t>
            </a:r>
            <a:r>
              <a:rPr lang="fr-CH" dirty="0" err="1" smtClean="0"/>
              <a:t>criteria</a:t>
            </a:r>
            <a:r>
              <a:rPr lang="fr-CH" dirty="0" smtClean="0"/>
              <a:t> of </a:t>
            </a:r>
            <a:r>
              <a:rPr lang="fr-CH" dirty="0" err="1" smtClean="0"/>
              <a:t>income</a:t>
            </a:r>
            <a:r>
              <a:rPr lang="fr-CH" dirty="0" smtClean="0"/>
              <a:t> and innovation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0392144"/>
      </p:ext>
    </p:extLst>
  </p:cSld>
  <p:clrMapOvr>
    <a:masterClrMapping/>
  </p:clrMapOvr>
</p:sld>
</file>

<file path=ppt/theme/theme1.xml><?xml version="1.0" encoding="utf-8"?>
<a:theme xmlns:a="http://schemas.openxmlformats.org/drawingml/2006/main" name="EN_2010_pct background png">
  <a:themeElements>
    <a:clrScheme name="template_english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emplate_english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template_english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_english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_english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_english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_english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_english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EN_2010_pct background png</Template>
  <TotalTime>493</TotalTime>
  <Words>123</Words>
  <Application>Microsoft Office PowerPoint</Application>
  <PresentationFormat>On-screen Show (4:3)</PresentationFormat>
  <Paragraphs>14</Paragraphs>
  <Slides>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EN_2010_pct background png</vt:lpstr>
      <vt:lpstr>PowerPoint Presentation</vt:lpstr>
      <vt:lpstr>PCT Rule Changes (1)</vt:lpstr>
      <vt:lpstr>PCT Rule Changes (2)</vt:lpstr>
    </vt:vector>
  </TitlesOfParts>
  <Company>World Intellectual Property Organization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ARGANOZA Rosalina</dc:creator>
  <cp:lastModifiedBy>ARGANOZA Rosalina</cp:lastModifiedBy>
  <cp:revision>84</cp:revision>
  <cp:lastPrinted>2015-05-01T14:20:17Z</cp:lastPrinted>
  <dcterms:created xsi:type="dcterms:W3CDTF">2013-11-19T11:19:13Z</dcterms:created>
  <dcterms:modified xsi:type="dcterms:W3CDTF">2015-05-05T15:04:32Z</dcterms:modified>
</cp:coreProperties>
</file>